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85" r:id="rId1"/>
    <p:sldMasterId id="2147483699" r:id="rId2"/>
  </p:sldMasterIdLst>
  <p:notesMasterIdLst>
    <p:notesMasterId r:id="rId3"/>
  </p:notesMasterIdLst>
  <p:sldIdLst>
    <p:sldId id="493" r:id="rId4"/>
    <p:sldId id="325" r:id="rId5"/>
    <p:sldId id="497" r:id="rId6"/>
    <p:sldId id="503" r:id="rId7"/>
    <p:sldId id="501" r:id="rId8"/>
    <p:sldId id="505" r:id="rId9"/>
    <p:sldId id="506" r:id="rId10"/>
    <p:sldId id="507" r:id="rId11"/>
    <p:sldId id="499" r:id="rId12"/>
    <p:sldId id="483" r:id="rId13"/>
    <p:sldId id="469" r:id="rId14"/>
    <p:sldId id="470" r:id="rId15"/>
    <p:sldId id="471" r:id="rId16"/>
    <p:sldId id="502" r:id="rId17"/>
    <p:sldId id="472" r:id="rId18"/>
    <p:sldId id="473" r:id="rId19"/>
    <p:sldId id="474" r:id="rId20"/>
    <p:sldId id="504" r:id="rId21"/>
    <p:sldId id="495" r:id="rId22"/>
  </p:sldIdLst>
  <p:sldSz cx="12188825" cy="6858000"/>
  <p:notesSz cx="6858000" cy="9144000"/>
  <p:custDataLst>
    <p:tags r:id="rId23"/>
  </p:custDataLst>
  <p:defaultTextStyle>
    <a:defPPr>
      <a:defRPr lang="zh-CN"/>
    </a:defPPr>
    <a:lvl1pPr marL="0" algn="l" defTabSz="914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1" algn="l" defTabSz="914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63" algn="l" defTabSz="914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45" algn="l" defTabSz="914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28" algn="l" defTabSz="914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09" algn="l" defTabSz="914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491" algn="l" defTabSz="914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73" algn="l" defTabSz="914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56" algn="l" defTabSz="914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5622" autoAdjust="0"/>
  </p:normalViewPr>
  <p:slideViewPr>
    <p:cSldViewPr>
      <p:cViewPr>
        <p:scale>
          <a:sx n="100" d="100"/>
          <a:sy n="100" d="100"/>
        </p:scale>
        <p:origin x="414" y="36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tags" Target="tags/tag3.xml" /><Relationship Id="rId24" Type="http://schemas.openxmlformats.org/officeDocument/2006/relationships/presProps" Target="presProps.xml" /><Relationship Id="rId25" Type="http://schemas.openxmlformats.org/officeDocument/2006/relationships/viewProps" Target="viewProps.xml" /><Relationship Id="rId26" Type="http://schemas.openxmlformats.org/officeDocument/2006/relationships/theme" Target="theme/theme1.xml" /><Relationship Id="rId27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D7A72-1FD7-428B-B027-7B8D914F0561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E0C4A-4684-4D33-8107-6FA733C6EC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229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507451778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6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64224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099333"/>
            <a:ext cx="12188825" cy="575866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6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40954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1099333"/>
            <a:ext cx="12188825" cy="575866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6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93315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459250"/>
            <a:ext cx="12188825" cy="539875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6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09125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629217"/>
            <a:ext cx="12188825" cy="522878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6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0097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989173"/>
            <a:ext cx="12188825" cy="486882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6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91252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349130"/>
            <a:ext cx="12188825" cy="450887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6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45938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539000"/>
            <a:ext cx="12188825" cy="4319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6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697654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709087"/>
            <a:ext cx="12188825" cy="414891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6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58781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898917"/>
            <a:ext cx="12286293" cy="395908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6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89368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clrChange>
              <a:clrFrom>
                <a:srgbClr val="F3EFEC"/>
              </a:clrFrom>
              <a:clrTo>
                <a:srgbClr val="F3EF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>
            <a:fillRect/>
          </a:stretch>
        </p:blipFill>
        <p:spPr>
          <a:xfrm rot="10800000">
            <a:off x="3772190" y="685798"/>
            <a:ext cx="8416635" cy="617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76579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069043"/>
            <a:ext cx="12188825" cy="378895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6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89193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258833"/>
            <a:ext cx="12188825" cy="359916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6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793938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429000"/>
            <a:ext cx="12188825" cy="3429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6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955504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618750"/>
            <a:ext cx="12188825" cy="323925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6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10764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788957"/>
            <a:ext cx="12188825" cy="306904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6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0931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978667"/>
            <a:ext cx="12188825" cy="287933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6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809462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148913"/>
            <a:ext cx="12188825" cy="270908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6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17680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338583"/>
            <a:ext cx="12188825" cy="251941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6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81207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508870"/>
            <a:ext cx="12188825" cy="234913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6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894486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698500"/>
            <a:ext cx="12188825" cy="21595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6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6229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483400024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868827"/>
            <a:ext cx="12188825" cy="198917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6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472691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058417"/>
            <a:ext cx="12188825" cy="179958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6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001314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228783"/>
            <a:ext cx="12188825" cy="162921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6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96743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588740"/>
            <a:ext cx="12188825" cy="126926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6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914552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948697"/>
            <a:ext cx="12188825" cy="90930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6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609584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6138167"/>
            <a:ext cx="12188825" cy="71983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6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5948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94778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1" y="2709087"/>
            <a:ext cx="12192000" cy="4148913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909813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-3175" y="3068960"/>
            <a:ext cx="12192000" cy="3789040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17571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1" y="3429000"/>
            <a:ext cx="12192000" cy="3429000"/>
          </a:xfrm>
          <a:prstGeom prst="rect">
            <a:avLst/>
          </a:prstGeom>
          <a:solidFill>
            <a:srgbClr val="B5DDE9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03287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7_自定义版式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84055538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201880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10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18.xml" /><Relationship Id="rId12" Type="http://schemas.openxmlformats.org/officeDocument/2006/relationships/slideLayout" Target="../slideLayouts/slideLayout19.xml" /><Relationship Id="rId13" Type="http://schemas.openxmlformats.org/officeDocument/2006/relationships/slideLayout" Target="../slideLayouts/slideLayout20.xml" /><Relationship Id="rId14" Type="http://schemas.openxmlformats.org/officeDocument/2006/relationships/slideLayout" Target="../slideLayouts/slideLayout21.xml" /><Relationship Id="rId15" Type="http://schemas.openxmlformats.org/officeDocument/2006/relationships/slideLayout" Target="../slideLayouts/slideLayout22.xml" /><Relationship Id="rId16" Type="http://schemas.openxmlformats.org/officeDocument/2006/relationships/slideLayout" Target="../slideLayouts/slideLayout23.xml" /><Relationship Id="rId17" Type="http://schemas.openxmlformats.org/officeDocument/2006/relationships/slideLayout" Target="../slideLayouts/slideLayout24.xml" /><Relationship Id="rId18" Type="http://schemas.openxmlformats.org/officeDocument/2006/relationships/slideLayout" Target="../slideLayouts/slideLayout25.xml" /><Relationship Id="rId19" Type="http://schemas.openxmlformats.org/officeDocument/2006/relationships/slideLayout" Target="../slideLayouts/slideLayout26.xml" /><Relationship Id="rId2" Type="http://schemas.openxmlformats.org/officeDocument/2006/relationships/slideLayout" Target="../slideLayouts/slideLayout9.xml" /><Relationship Id="rId20" Type="http://schemas.openxmlformats.org/officeDocument/2006/relationships/slideLayout" Target="../slideLayouts/slideLayout27.xml" /><Relationship Id="rId21" Type="http://schemas.openxmlformats.org/officeDocument/2006/relationships/slideLayout" Target="../slideLayouts/slideLayout28.xml" /><Relationship Id="rId22" Type="http://schemas.openxmlformats.org/officeDocument/2006/relationships/slideLayout" Target="../slideLayouts/slideLayout29.xml" /><Relationship Id="rId23" Type="http://schemas.openxmlformats.org/officeDocument/2006/relationships/slideLayout" Target="../slideLayouts/slideLayout30.xml" /><Relationship Id="rId24" Type="http://schemas.openxmlformats.org/officeDocument/2006/relationships/slideLayout" Target="../slideLayouts/slideLayout31.xml" /><Relationship Id="rId25" Type="http://schemas.openxmlformats.org/officeDocument/2006/relationships/slideLayout" Target="../slideLayouts/slideLayout32.xml" /><Relationship Id="rId26" Type="http://schemas.openxmlformats.org/officeDocument/2006/relationships/slideLayout" Target="../slideLayouts/slideLayout33.xml" /><Relationship Id="rId27" Type="http://schemas.openxmlformats.org/officeDocument/2006/relationships/slideLayout" Target="../slideLayouts/slideLayout34.xml" /><Relationship Id="rId28" Type="http://schemas.openxmlformats.org/officeDocument/2006/relationships/slideLayout" Target="../slideLayouts/slideLayout35.xml" /><Relationship Id="rId29" Type="http://schemas.openxmlformats.org/officeDocument/2006/relationships/theme" Target="../theme/theme2.xml" /><Relationship Id="rId3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3.xml" /><Relationship Id="rId7" Type="http://schemas.openxmlformats.org/officeDocument/2006/relationships/slideLayout" Target="../slideLayouts/slideLayout14.xml" /><Relationship Id="rId8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16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88824" cy="6856214"/>
          </a:xfrm>
          <a:prstGeom prst="rect">
            <a:avLst/>
          </a:prstGeom>
          <a:solidFill>
            <a:srgbClr val="F4F0ED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63"/>
            <a:endParaRPr lang="zh-CN" altLang="en-US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5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8" r:id="rId2"/>
    <p:sldLayoutId id="2147483692" r:id="rId3"/>
    <p:sldLayoutId id="2147483688" r:id="rId4"/>
    <p:sldLayoutId id="2147483689" r:id="rId5"/>
    <p:sldLayoutId id="2147483690" r:id="rId6"/>
    <p:sldLayoutId id="2147483691" r:id="rId7"/>
  </p:sldLayoutIdLst>
  <p:transition/>
  <p:timing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01684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</p:sldLayoutIdLst>
  <p:transition/>
  <p:timing/>
  <p:txStyles>
    <p:titleStyle>
      <a:lvl1pPr algn="ctr" defTabSz="1218321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09" indent="-45710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402" indent="-380924" algn="l" defTabSz="1218321" rtl="0" eaLnBrk="1" latinLnBrk="0" hangingPunct="1">
        <a:spcBef>
          <a:spcPct val="20000"/>
        </a:spcBef>
        <a:buFont typeface="Arial" panose="020b0604020202020204" pitchFamily="34" charset="0"/>
        <a:buChar char="–"/>
        <a:defRPr sz="36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95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73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651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129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608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6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564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8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56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34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2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0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68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47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25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ags" Target="../tags/tag1.xml" /><Relationship Id="rId3" Type="http://schemas.openxmlformats.org/officeDocument/2006/relationships/tags" Target="../tags/tag2.xml" /><Relationship Id="rId4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microsoft.com/office/2007/relationships/hdphoto" Target="../media/image7.wdp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microsoft.com/office/2007/relationships/hdphoto" Target="../media/image6.wdp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microsoft.com/office/2007/relationships/hdphoto" Target="../media/image6.wdp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" Target="slide2.xml" TargetMode="Interna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8.png" /><Relationship Id="rId3" Type="http://schemas.openxmlformats.org/officeDocument/2006/relationships/image" Target="../media/image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slide" Target="slide9.xml" TargetMode="Internal" /><Relationship Id="rId3" Type="http://schemas.openxmlformats.org/officeDocument/2006/relationships/slide" Target="slide3.xml" TargetMode="In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microsoft.com/office/2007/relationships/hdphoto" Target="../media/image5.wdp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microsoft.com/office/2007/relationships/hdphoto" Target="../media/image5.wdp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" Target="slide2.xml" TargetMode="Interna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microsoft.com/office/2007/relationships/hdphoto" Target="../media/image6.wdp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4">
            <a:alphaModFix amt="40000"/>
            <a:lum/>
          </a:blip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圆角淘宝网chenying0907出品 14"/>
          <p:cNvSpPr/>
          <p:nvPr/>
        </p:nvSpPr>
        <p:spPr>
          <a:xfrm>
            <a:off x="-18439" y="2072053"/>
            <a:ext cx="9451327" cy="2252145"/>
          </a:xfrm>
          <a:custGeom>
            <a:gdLst>
              <a:gd name="connsiteX0" fmla="*/ 10422 w 9451327"/>
              <a:gd name="connsiteY0" fmla="*/ 2146911 h 2704560"/>
              <a:gd name="connsiteX1" fmla="*/ 25927 w 9451327"/>
              <a:gd name="connsiteY1" fmla="*/ 0 h 2704560"/>
              <a:gd name="connsiteX2" fmla="*/ 9002684 w 9451327"/>
              <a:gd name="connsiteY2" fmla="*/ 0 h 2704560"/>
              <a:gd name="connsiteX3" fmla="*/ 9451327 w 9451327"/>
              <a:gd name="connsiteY3" fmla="*/ 448643 h 2704560"/>
              <a:gd name="connsiteX4" fmla="*/ 9451327 w 9451327"/>
              <a:gd name="connsiteY4" fmla="*/ 2243164 h 2704560"/>
              <a:gd name="connsiteX5" fmla="*/ 9002684 w 9451327"/>
              <a:gd name="connsiteY5" fmla="*/ 2691807 h 2704560"/>
              <a:gd name="connsiteX6" fmla="*/ 1864 w 9451327"/>
              <a:gd name="connsiteY6" fmla="*/ 2703839 h 2704560"/>
              <a:gd name="connsiteX7" fmla="*/ 10422 w 9451327"/>
              <a:gd name="connsiteY7" fmla="*/ 2146911 h 2704560"/>
              <a:gd name="connsiteX8" fmla="*/ 0 w 11089232"/>
              <a:gd name="connsiteY8" fmla="*/ 448643 h 270383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51327" h="2704560">
                <a:moveTo>
                  <a:pt x="10422" y="2146911"/>
                </a:moveTo>
                <a:lnTo>
                  <a:pt x="25927" y="0"/>
                </a:lnTo>
                <a:lnTo>
                  <a:pt x="9002684" y="0"/>
                </a:lnTo>
                <a:cubicBezTo>
                  <a:pt x="9250463" y="0"/>
                  <a:pt x="9451327" y="200864"/>
                  <a:pt x="9451327" y="448643"/>
                </a:cubicBezTo>
                <a:lnTo>
                  <a:pt x="9451327" y="2243164"/>
                </a:lnTo>
                <a:cubicBezTo>
                  <a:pt x="9451327" y="2490943"/>
                  <a:pt x="9250463" y="2691807"/>
                  <a:pt x="9002684" y="2691807"/>
                </a:cubicBezTo>
                <a:lnTo>
                  <a:pt x="1864" y="2703839"/>
                </a:lnTo>
                <a:cubicBezTo>
                  <a:pt x="-5284" y="2727902"/>
                  <a:pt x="10422" y="2142027"/>
                  <a:pt x="10422" y="2146911"/>
                </a:cubicBezTo>
                <a:close/>
              </a:path>
            </a:pathLst>
          </a:custGeom>
          <a:solidFill>
            <a:schemeClr val="bg1">
              <a:alpha val="64000"/>
            </a:schemeClr>
          </a:solidFill>
          <a:ln>
            <a:solidFill>
              <a:srgbClr val="DED3CF"/>
            </a:solidFill>
          </a:ln>
          <a:effectLst>
            <a:outerShdw blurRad="495300" dist="127000" dir="5400000" algn="ctr" rotWithShape="0">
              <a:srgbClr val="000000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/>
          </a:p>
        </p:txBody>
      </p:sp>
      <p:sp>
        <p:nvSpPr>
          <p:cNvPr id="8" name="淘宝网chenying0907出品 132"/>
          <p:cNvSpPr/>
          <p:nvPr>
            <p:custDataLst>
              <p:tags r:id="rId2"/>
            </p:custDataLst>
          </p:nvPr>
        </p:nvSpPr>
        <p:spPr>
          <a:xfrm flipV="1">
            <a:off x="3574132" y="2427969"/>
            <a:ext cx="2306027" cy="146603"/>
          </a:xfrm>
          <a:custGeom>
            <a:gdLst>
              <a:gd name="connsiteX0" fmla="*/ 3078384 w 3078384"/>
              <a:gd name="connsiteY0" fmla="*/ 0 h 143576"/>
              <a:gd name="connsiteX1" fmla="*/ 3034033 w 3078384"/>
              <a:gd name="connsiteY1" fmla="*/ 65782 h 143576"/>
              <a:gd name="connsiteX2" fmla="*/ 2846221 w 3078384"/>
              <a:gd name="connsiteY2" fmla="*/ 143576 h 143576"/>
              <a:gd name="connsiteX3" fmla="*/ 190094 w 3078384"/>
              <a:gd name="connsiteY3" fmla="*/ 143576 h 143576"/>
              <a:gd name="connsiteX4" fmla="*/ 2283 w 3078384"/>
              <a:gd name="connsiteY4" fmla="*/ 65782 h 143576"/>
              <a:gd name="connsiteX5" fmla="*/ 49371 w 3078384"/>
              <a:gd name="connsiteY5" fmla="*/ 91440 h 143576"/>
              <a:gd name="connsiteX6" fmla="*/ 49371 w 3078384"/>
              <a:gd name="connsiteY6" fmla="*/ 91440 h 143576"/>
              <a:gd name="connsiteX7" fmla="*/ 0 w 3120453"/>
              <a:gd name="connsiteY7" fmla="*/ 0 h 14357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8384" h="143576">
                <a:moveTo>
                  <a:pt x="3078384" y="0"/>
                </a:moveTo>
                <a:lnTo>
                  <a:pt x="3034033" y="65782"/>
                </a:lnTo>
                <a:cubicBezTo>
                  <a:pt x="2985968" y="113847"/>
                  <a:pt x="2919566" y="143576"/>
                  <a:pt x="2846221" y="143576"/>
                </a:cubicBezTo>
                <a:lnTo>
                  <a:pt x="190094" y="143576"/>
                </a:lnTo>
                <a:cubicBezTo>
                  <a:pt x="116749" y="143576"/>
                  <a:pt x="50348" y="113847"/>
                  <a:pt x="2283" y="65782"/>
                </a:cubicBezTo>
                <a:cubicBezTo>
                  <a:pt x="-12501" y="43855"/>
                  <a:pt x="49371" y="91440"/>
                  <a:pt x="49371" y="91440"/>
                </a:cubicBezTo>
                <a:lnTo>
                  <a:pt x="49371" y="91440"/>
                </a:ln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华文楷体"/>
            </a:endParaRPr>
          </a:p>
        </p:txBody>
      </p:sp>
      <p:sp>
        <p:nvSpPr>
          <p:cNvPr id="9" name="淘宝网chenying0907出品 133"/>
          <p:cNvSpPr/>
          <p:nvPr>
            <p:custDataLst>
              <p:tags r:id="rId3"/>
            </p:custDataLst>
          </p:nvPr>
        </p:nvSpPr>
        <p:spPr>
          <a:xfrm>
            <a:off x="3574132" y="2853112"/>
            <a:ext cx="2306027" cy="146603"/>
          </a:xfrm>
          <a:custGeom>
            <a:gdLst>
              <a:gd name="connsiteX0" fmla="*/ 3078384 w 3078384"/>
              <a:gd name="connsiteY0" fmla="*/ 0 h 143576"/>
              <a:gd name="connsiteX1" fmla="*/ 3034033 w 3078384"/>
              <a:gd name="connsiteY1" fmla="*/ 65782 h 143576"/>
              <a:gd name="connsiteX2" fmla="*/ 2846221 w 3078384"/>
              <a:gd name="connsiteY2" fmla="*/ 143576 h 143576"/>
              <a:gd name="connsiteX3" fmla="*/ 190094 w 3078384"/>
              <a:gd name="connsiteY3" fmla="*/ 143576 h 143576"/>
              <a:gd name="connsiteX4" fmla="*/ 2283 w 3078384"/>
              <a:gd name="connsiteY4" fmla="*/ 65782 h 143576"/>
              <a:gd name="connsiteX5" fmla="*/ 49371 w 3078384"/>
              <a:gd name="connsiteY5" fmla="*/ 91440 h 143576"/>
              <a:gd name="connsiteX6" fmla="*/ 49371 w 3078384"/>
              <a:gd name="connsiteY6" fmla="*/ 91440 h 143576"/>
              <a:gd name="connsiteX7" fmla="*/ 0 w 3120453"/>
              <a:gd name="connsiteY7" fmla="*/ 0 h 14357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8384" h="143576">
                <a:moveTo>
                  <a:pt x="3078384" y="0"/>
                </a:moveTo>
                <a:lnTo>
                  <a:pt x="3034033" y="65782"/>
                </a:lnTo>
                <a:cubicBezTo>
                  <a:pt x="2985968" y="113847"/>
                  <a:pt x="2919566" y="143576"/>
                  <a:pt x="2846221" y="143576"/>
                </a:cubicBezTo>
                <a:lnTo>
                  <a:pt x="190094" y="143576"/>
                </a:lnTo>
                <a:cubicBezTo>
                  <a:pt x="116749" y="143576"/>
                  <a:pt x="50348" y="113847"/>
                  <a:pt x="2283" y="65782"/>
                </a:cubicBezTo>
                <a:cubicBezTo>
                  <a:pt x="-12501" y="43855"/>
                  <a:pt x="49371" y="91440"/>
                  <a:pt x="49371" y="91440"/>
                </a:cubicBezTo>
                <a:lnTo>
                  <a:pt x="49371" y="91440"/>
                </a:ln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华文楷体"/>
            </a:endParaRPr>
          </a:p>
        </p:txBody>
      </p:sp>
      <p:sp>
        <p:nvSpPr>
          <p:cNvPr id="10" name="淘宝网chenying0907出品 129"/>
          <p:cNvSpPr/>
          <p:nvPr/>
        </p:nvSpPr>
        <p:spPr>
          <a:xfrm flipH="1">
            <a:off x="4192465" y="2473732"/>
            <a:ext cx="1533669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defTabSz="914163"/>
            <a:r>
              <a:rPr lang="en-US" altLang="zh-CN" sz="30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Times New Roman" pitchFamily="18" charset="0"/>
              </a:rPr>
              <a:t>Unit 1</a:t>
            </a:r>
            <a:r>
              <a:rPr lang="zh-CN" altLang="en-US" sz="3000" b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　</a:t>
            </a:r>
            <a:endParaRPr lang="en-US" altLang="zh-CN" sz="3000" b="1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E06BD271-C75C-4F7F-9409-8196C0EB7739}"/>
              </a:ext>
            </a:extLst>
          </p:cNvPr>
          <p:cNvSpPr/>
          <p:nvPr/>
        </p:nvSpPr>
        <p:spPr>
          <a:xfrm>
            <a:off x="-18439" y="1650652"/>
            <a:ext cx="1371583" cy="8352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sz="1800" kern="0" smtClean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14" name="任意多边形 3">
            <a:extLst>
              <a:ext uri="{FF2B5EF4-FFF2-40B4-BE49-F238E27FC236}">
                <a16:creationId xmlns:a16="http://schemas.microsoft.com/office/drawing/2014/main" xmlns="" id="{79E30776-5979-4CC0-866F-A9CAE1CDEC86}"/>
              </a:ext>
            </a:extLst>
          </p:cNvPr>
          <p:cNvSpPr/>
          <p:nvPr/>
        </p:nvSpPr>
        <p:spPr>
          <a:xfrm>
            <a:off x="81986" y="952173"/>
            <a:ext cx="1170732" cy="1296144"/>
          </a:xfrm>
          <a:custGeom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sz="1800" kern="0" smtClean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11" name="淘宝网chenying0907出品 129"/>
          <p:cNvSpPr/>
          <p:nvPr/>
        </p:nvSpPr>
        <p:spPr>
          <a:xfrm flipH="1">
            <a:off x="981421" y="3284984"/>
            <a:ext cx="7552622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800" b="1">
                <a:solidFill>
                  <a:prstClr val="black">
                    <a:lumMod val="75000"/>
                    <a:lumOff val="25000"/>
                  </a:prstClr>
                </a:solidFill>
                <a:cs typeface="Times New Roman" pitchFamily="18" charset="0"/>
              </a:rPr>
              <a:t>Looking forwards</a:t>
            </a:r>
          </a:p>
        </p:txBody>
      </p:sp>
    </p:spTree>
    <p:extLst>
      <p:ext uri="{BB962C8B-B14F-4D97-AF65-F5344CB8AC3E}">
        <p14:creationId xmlns:p14="http://schemas.microsoft.com/office/powerpoint/2010/main" val="1908056447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399666" y="1103833"/>
            <a:ext cx="10945216" cy="615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 smtClean="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审题</a:t>
            </a:r>
            <a:endParaRPr lang="zh-CN" altLang="zh-CN" sz="260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0414892" y="171467"/>
            <a:ext cx="1773932" cy="5932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491379" y="223011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kern="10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审题谋篇</a:t>
            </a:r>
          </a:p>
        </p:txBody>
      </p:sp>
      <p:sp>
        <p:nvSpPr>
          <p:cNvPr id="8" name="矩形 7"/>
          <p:cNvSpPr/>
          <p:nvPr/>
        </p:nvSpPr>
        <p:spPr>
          <a:xfrm>
            <a:off x="399666" y="1725355"/>
            <a:ext cx="11392669" cy="18476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确定文体：应用文；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主体时态：一般现在时和一般将来时；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主体人称：第一人称。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730418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399666" y="980728"/>
            <a:ext cx="10745245" cy="615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谋</a:t>
            </a:r>
            <a:r>
              <a:rPr lang="zh-CN" altLang="zh-CN" sz="2600" b="1" kern="100" smtClean="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篇</a:t>
            </a:r>
            <a:endParaRPr lang="zh-CN" altLang="zh-CN" sz="260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9666" y="1700808"/>
            <a:ext cx="11392669" cy="184682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第一段：说明写信目的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申请扶贫项目；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第二段：介绍个人情况、申请项目的设想、经费使用计划；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第三段：表达期望。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36402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0414892" y="171467"/>
            <a:ext cx="1773932" cy="5932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491379" y="223011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2800" b="1" kern="10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遣词造句</a:t>
            </a:r>
            <a:endParaRPr lang="zh-CN" altLang="en-US" sz="2800" b="1" kern="10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9645" y="1124744"/>
            <a:ext cx="11578825" cy="72325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核心词汇</a:t>
            </a:r>
            <a:endParaRPr lang="zh-CN" altLang="zh-CN" sz="1050" kern="100">
              <a:solidFill>
                <a:srgbClr val="0000FF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9645" y="1877438"/>
            <a:ext cx="4326615" cy="364815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向某人自我介绍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乐于助人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成功做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……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和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……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保持联系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考虑到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……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在你方便时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70276" y="1877438"/>
            <a:ext cx="5256584" cy="372407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smtClean="0">
                <a:latin typeface="+mj-ea"/>
                <a:ea typeface="+mj-ea"/>
                <a:cs typeface="Courier New" panose="02070309020205020404" pitchFamily="49" charset="0"/>
              </a:rPr>
              <a:t>_____________________</a:t>
            </a:r>
            <a:endParaRPr lang="en-US" altLang="zh-CN" sz="2600" kern="100" smtClean="0">
              <a:latin typeface="+mj-ea"/>
              <a:ea typeface="+mj-ea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smtClean="0">
                <a:solidFill>
                  <a:prstClr val="black"/>
                </a:solidFill>
                <a:latin typeface="宋体" panose="02010600030101010101" pitchFamily="2" charset="-122"/>
                <a:cs typeface="Courier New" panose="02070309020205020404" pitchFamily="49" charset="0"/>
              </a:rPr>
              <a:t>_____________________</a:t>
            </a:r>
            <a:endParaRPr lang="en-US" altLang="zh-CN" sz="2600" kern="100" smtClean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smtClean="0">
                <a:solidFill>
                  <a:prstClr val="black"/>
                </a:solidFill>
                <a:latin typeface="宋体" panose="02010600030101010101" pitchFamily="2" charset="-122"/>
                <a:cs typeface="Courier New" panose="02070309020205020404" pitchFamily="49" charset="0"/>
              </a:rPr>
              <a:t>________________</a:t>
            </a:r>
            <a:endParaRPr lang="en-US" altLang="zh-CN" sz="2600" kern="100" smtClean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smtClean="0">
                <a:solidFill>
                  <a:prstClr val="black"/>
                </a:solidFill>
                <a:latin typeface="宋体" panose="02010600030101010101" pitchFamily="2" charset="-122"/>
                <a:cs typeface="Courier New" panose="02070309020205020404" pitchFamily="49" charset="0"/>
              </a:rPr>
              <a:t>_________________</a:t>
            </a:r>
            <a:endParaRPr lang="en-US" altLang="zh-CN" sz="2600" kern="100" smtClean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smtClean="0">
                <a:solidFill>
                  <a:prstClr val="black"/>
                </a:solidFill>
                <a:latin typeface="宋体" panose="02010600030101010101" pitchFamily="2" charset="-122"/>
                <a:cs typeface="Courier New" panose="02070309020205020404" pitchFamily="49" charset="0"/>
              </a:rPr>
              <a:t>__________________</a:t>
            </a:r>
            <a:r>
              <a:rPr lang="en-US" altLang="zh-CN" sz="2600" kern="100">
                <a:solidFill>
                  <a:prstClr val="black"/>
                </a:solidFill>
                <a:latin typeface="宋体" panose="02010600030101010101" pitchFamily="2" charset="-122"/>
                <a:cs typeface="Courier New" panose="02070309020205020404" pitchFamily="49" charset="0"/>
              </a:rPr>
              <a:t>_</a:t>
            </a:r>
            <a:r>
              <a:rPr lang="en-US" altLang="zh-CN" sz="2600" kern="100" smtClean="0">
                <a:solidFill>
                  <a:prstClr val="black"/>
                </a:solidFill>
                <a:latin typeface="宋体" panose="02010600030101010101" pitchFamily="2" charset="-122"/>
                <a:cs typeface="Courier New" panose="02070309020205020404" pitchFamily="49" charset="0"/>
              </a:rPr>
              <a:t>_________</a:t>
            </a:r>
            <a:endParaRPr lang="en-US" altLang="zh-CN" sz="2600" kern="100" smtClean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smtClean="0">
                <a:solidFill>
                  <a:prstClr val="black"/>
                </a:solidFill>
                <a:latin typeface="宋体" panose="02010600030101010101" pitchFamily="2" charset="-122"/>
                <a:cs typeface="Courier New" panose="02070309020205020404" pitchFamily="49" charset="0"/>
              </a:rPr>
              <a:t>__________________</a:t>
            </a:r>
            <a:r>
              <a:rPr lang="en-US" altLang="zh-CN" sz="2600" kern="100">
                <a:solidFill>
                  <a:prstClr val="black"/>
                </a:solidFill>
                <a:latin typeface="宋体" panose="02010600030101010101" pitchFamily="2" charset="-122"/>
                <a:cs typeface="Courier New" panose="02070309020205020404" pitchFamily="49" charset="0"/>
              </a:rPr>
              <a:t>_</a:t>
            </a:r>
            <a:r>
              <a:rPr lang="en-US" altLang="zh-CN" sz="2600" kern="100" smtClean="0">
                <a:solidFill>
                  <a:prstClr val="black"/>
                </a:solidFill>
                <a:latin typeface="宋体" panose="02010600030101010101" pitchFamily="2" charset="-122"/>
                <a:cs typeface="Courier New" panose="02070309020205020404" pitchFamily="49" charset="0"/>
              </a:rPr>
              <a:t>______</a:t>
            </a:r>
            <a:endParaRPr lang="zh-CN" altLang="zh-CN" sz="1050" kern="100">
              <a:latin typeface="+mj-ea"/>
              <a:ea typeface="+mj-ea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932759" y="1977306"/>
            <a:ext cx="345678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250440"/>
              </a:tabLst>
            </a:pPr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introduce oneself to sb.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32759" y="2525510"/>
            <a:ext cx="345678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250440"/>
              </a:tabLst>
            </a:pPr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 ready to help others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32759" y="3156620"/>
            <a:ext cx="27703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250440"/>
              </a:tabLst>
            </a:pPr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succeed in doing...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932759" y="3717826"/>
            <a:ext cx="280717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250440"/>
              </a:tabLst>
            </a:pPr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keep in touch with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932759" y="4354285"/>
            <a:ext cx="481574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250440"/>
              </a:tabLst>
            </a:pPr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take...into account/consideration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932759" y="4920824"/>
            <a:ext cx="413004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250440"/>
              </a:tabLst>
            </a:pPr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at your earliest convenience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933931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399666" y="1124744"/>
            <a:ext cx="11392669" cy="492440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我写信给你是为了申请这个项目。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(apply for) 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’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 writing to you to 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这将给我一个帮助更多孩子的机会。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(to do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作定语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This will offer me an opportunity 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同时，我会帮助他们树立正确的人生观，帮助他们利用知识改变命运。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(not only...but also)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 the meantime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’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ll 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      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 correct outlook on life </a:t>
            </a:r>
            <a:endParaRPr lang="en-US" altLang="zh-CN" sz="2600" b="1" kern="100" smtClean="0"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                                   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change their fortune.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9666" y="476672"/>
            <a:ext cx="11593288" cy="615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连词成</a:t>
            </a:r>
            <a:r>
              <a:rPr lang="zh-CN" altLang="zh-CN" sz="2600" b="1" kern="100" smtClean="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句</a:t>
            </a:r>
            <a:endParaRPr lang="zh-CN" altLang="zh-CN" sz="260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08623" y="1782341"/>
            <a:ext cx="310610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250440"/>
              </a:tabLst>
            </a:pPr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apply for the project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80726" y="2979990"/>
            <a:ext cx="323755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250440"/>
              </a:tabLst>
            </a:pPr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help more children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43239" y="4734669"/>
            <a:ext cx="399538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250440"/>
              </a:tabLst>
            </a:pPr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not only help them acquire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8263" y="5327679"/>
            <a:ext cx="545694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250440"/>
              </a:tabLst>
            </a:pPr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but also help them exploit knowledge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297282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399666" y="1484784"/>
            <a:ext cx="11392669" cy="19235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考虑到项目资金，我将把它分成两部分。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现在分词作状语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                                                          </a:t>
            </a:r>
            <a:r>
              <a:rPr lang="zh-CN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’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ll divide it into two parts.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4395" y="2072461"/>
            <a:ext cx="740164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250440"/>
              </a:tabLst>
            </a:pPr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Taking the project fund into account/consideration</a:t>
            </a:r>
            <a:endParaRPr lang="zh-CN" altLang="en-US" sz="2600" b="1" kern="10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167297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333772" y="762582"/>
            <a:ext cx="1152128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句式</a:t>
            </a:r>
            <a:r>
              <a:rPr lang="zh-CN" altLang="zh-CN" sz="2600" b="1" kern="100" smtClean="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升级</a:t>
            </a:r>
            <a:endParaRPr lang="zh-CN" altLang="zh-CN" sz="260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3772" y="1437030"/>
            <a:ext cx="11392669" cy="372407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把句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、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用定语从句连接起来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smtClean="0">
                <a:latin typeface="+mj-ea"/>
                <a:ea typeface="+mj-ea"/>
                <a:cs typeface="Courier New" panose="02070309020205020404" pitchFamily="49" charset="0"/>
              </a:rPr>
              <a:t>___________________________________________________________________</a:t>
            </a:r>
            <a:r>
              <a:rPr lang="en-US" altLang="zh-CN" sz="2600" b="1" u="sng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smtClean="0">
                <a:latin typeface="+mj-ea"/>
                <a:ea typeface="+mj-ea"/>
                <a:cs typeface="Courier New" panose="02070309020205020404" pitchFamily="49" charset="0"/>
              </a:rPr>
              <a:t>________________________________</a:t>
            </a:r>
            <a:endParaRPr lang="zh-CN" altLang="zh-CN" sz="1050" kern="100">
              <a:latin typeface="+mj-ea"/>
              <a:ea typeface="+mj-ea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把句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改为含有现在分词作状语的句子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smtClean="0">
                <a:latin typeface="+mj-ea"/>
                <a:cs typeface="Courier New" panose="02070309020205020404" pitchFamily="49" charset="0"/>
              </a:rPr>
              <a:t>___________________________________________________________________________________________________________________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0375" y="2073193"/>
            <a:ext cx="11392669" cy="52319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ct val="0"/>
              </a:spcAft>
            </a:pPr>
            <a:r>
              <a:rPr lang="en-US" altLang="zh-CN" sz="2600" b="1" kern="100" spc="5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600" b="1" kern="100" spc="5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’</a:t>
            </a:r>
            <a:r>
              <a:rPr lang="en-US" altLang="zh-CN" sz="2600" b="1" kern="100" spc="5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 writing to you to apply for the project</a:t>
            </a:r>
            <a:r>
              <a:rPr lang="zh-CN" altLang="zh-CN" sz="2600" b="1" kern="100" spc="5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 spc="5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which will offer me an</a:t>
            </a:r>
            <a:endParaRPr lang="zh-CN" altLang="zh-CN" sz="1050" kern="100" spc="50">
              <a:solidFill>
                <a:srgbClr val="C0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0375" y="2648525"/>
            <a:ext cx="53278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1218565"/>
            <a:r>
              <a:rPr lang="en-US" altLang="zh-CN" sz="2600" b="1" kern="100" spc="5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opportunity to help more children.</a:t>
            </a:r>
            <a:endParaRPr lang="zh-CN" altLang="en-US" sz="2600" b="1" kern="100" spc="5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0375" y="3880098"/>
            <a:ext cx="1117664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 the meantime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600" b="1" kern="10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’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ll help them acquire a correct outlook on life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helping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0375" y="4446637"/>
            <a:ext cx="736022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8565"/>
            <a:r>
              <a:rPr lang="en-US" altLang="zh-CN" sz="2600" b="1" kern="100" spc="5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them exploit knowledge to change their fortune.</a:t>
            </a:r>
            <a:endParaRPr lang="zh-CN" altLang="en-US" sz="2600" b="1" kern="100" spc="50">
              <a:solidFill>
                <a:srgbClr val="C00000"/>
              </a:solidFill>
              <a:latin typeface="Times New Roman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505205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414892" y="171467"/>
            <a:ext cx="1773932" cy="5932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0491379" y="223011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2800" b="1" kern="10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组句成篇</a:t>
            </a:r>
            <a:endParaRPr lang="zh-CN" altLang="en-US" sz="2800" b="1" kern="10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9666" y="1390248"/>
            <a:ext cx="11392669" cy="124666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661035"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用适当的过渡词语，把以上词汇和句式，再加上联想内容，组成一篇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80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词左右的英语短文。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892581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399666" y="141012"/>
            <a:ext cx="11380110" cy="57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参考</a:t>
            </a:r>
            <a:r>
              <a:rPr lang="zh-CN" altLang="zh-CN" sz="2600" b="1" kern="100" smtClean="0">
                <a:solidFill>
                  <a:srgbClr val="0000FF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范文</a:t>
            </a:r>
            <a:endParaRPr lang="zh-CN" altLang="zh-CN" sz="260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9666" y="721271"/>
            <a:ext cx="11392669" cy="612472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Dear Chairman</a:t>
            </a:r>
            <a:r>
              <a:rPr lang="zh-CN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endParaRPr lang="en-US" altLang="zh-CN" sz="2600" b="1" kern="100" smtClean="0">
              <a:latin typeface="Times New Roman" pitchFamily="18" charset="0"/>
              <a:ea typeface="华文细黑" panose="02010600040101010101" pitchFamily="2" charset="-122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3521" y="1268760"/>
            <a:ext cx="11168188" cy="552456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661035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600" b="1" kern="100" smtClean="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’</a:t>
            </a:r>
            <a:r>
              <a:rPr lang="en-US" altLang="zh-CN" sz="2600" b="1" kern="100" smtClean="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 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writing to you to apply for the project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which will offer me an opportunity to help more children.</a:t>
            </a:r>
            <a:endParaRPr lang="zh-CN" altLang="zh-CN" sz="1050" kern="100">
              <a:solidFill>
                <a:srgbClr val="C0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661035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First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600" b="1" kern="10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’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ll introduce myself to you.I</a:t>
            </a:r>
            <a:r>
              <a:rPr lang="en-US" altLang="zh-CN" sz="2600" b="1" kern="100" err="1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’</a:t>
            </a:r>
            <a:r>
              <a:rPr lang="en-US" altLang="zh-CN" sz="2600" b="1" kern="100" err="1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 Li Hua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 Senior 2 student at Jinan No.1 High School.I</a:t>
            </a:r>
            <a:r>
              <a:rPr lang="en-US" altLang="zh-CN" sz="2600" b="1" kern="100" err="1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’</a:t>
            </a:r>
            <a:r>
              <a:rPr lang="en-US" altLang="zh-CN" sz="2600" b="1" kern="100" err="1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 always ready to help others in my daily life.If I succeed in applying for it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600" b="1" kern="10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’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ll keep in touch with the poor children frequently by writing letters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emails or meeting face to face.In the meantime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600" b="1" kern="10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’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ll help them acquire a correct outlook on life.Taking the project fund into account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600" b="1" kern="10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’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ll divide it into two parts.One is used for their tuition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；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other is for their daily life.</a:t>
            </a:r>
            <a:endParaRPr lang="zh-CN" altLang="zh-CN" sz="1050" kern="100">
              <a:solidFill>
                <a:srgbClr val="C0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397814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返回">
            <a:hlinkClick r:id="rId2" action="ppaction://hlinksldjump"/>
            <a:extLst>
              <a:ext uri="{FF2B5EF4-FFF2-40B4-BE49-F238E27FC236}">
                <a16:creationId xmlns="" xmlns:a16="http://schemas.microsoft.com/office/drawing/2014/main" id="{5851EEE6-E95D-7541-BA1F-1CFF257BB121}"/>
              </a:ext>
            </a:extLst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Times New Roman"/>
              </a:rPr>
              <a:t>返 回</a:t>
            </a:r>
          </a:p>
        </p:txBody>
      </p:sp>
      <p:sp>
        <p:nvSpPr>
          <p:cNvPr id="5" name="矩形 4"/>
          <p:cNvSpPr/>
          <p:nvPr/>
        </p:nvSpPr>
        <p:spPr>
          <a:xfrm>
            <a:off x="399666" y="1412776"/>
            <a:ext cx="11392669" cy="24478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661035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Such is my plan.I</a:t>
            </a:r>
            <a:r>
              <a:rPr lang="en-US" altLang="zh-CN" sz="2600" b="1" kern="100" err="1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’</a:t>
            </a:r>
            <a:r>
              <a:rPr lang="en-US" altLang="zh-CN" sz="2600" b="1" kern="100" err="1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 looking forward to your reply at your earliest convenience.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r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Yours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r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Li Hua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84819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圆角淘宝网chenying0907出品 14"/>
          <p:cNvSpPr/>
          <p:nvPr/>
        </p:nvSpPr>
        <p:spPr>
          <a:xfrm>
            <a:off x="-18439" y="2072053"/>
            <a:ext cx="9451327" cy="2252145"/>
          </a:xfrm>
          <a:custGeom>
            <a:gdLst>
              <a:gd name="connsiteX0" fmla="*/ 10422 w 9451327"/>
              <a:gd name="connsiteY0" fmla="*/ 2146911 h 2704560"/>
              <a:gd name="connsiteX1" fmla="*/ 25927 w 9451327"/>
              <a:gd name="connsiteY1" fmla="*/ 0 h 2704560"/>
              <a:gd name="connsiteX2" fmla="*/ 9002684 w 9451327"/>
              <a:gd name="connsiteY2" fmla="*/ 0 h 2704560"/>
              <a:gd name="connsiteX3" fmla="*/ 9451327 w 9451327"/>
              <a:gd name="connsiteY3" fmla="*/ 448643 h 2704560"/>
              <a:gd name="connsiteX4" fmla="*/ 9451327 w 9451327"/>
              <a:gd name="connsiteY4" fmla="*/ 2243164 h 2704560"/>
              <a:gd name="connsiteX5" fmla="*/ 9002684 w 9451327"/>
              <a:gd name="connsiteY5" fmla="*/ 2691807 h 2704560"/>
              <a:gd name="connsiteX6" fmla="*/ 1864 w 9451327"/>
              <a:gd name="connsiteY6" fmla="*/ 2703839 h 2704560"/>
              <a:gd name="connsiteX7" fmla="*/ 10422 w 9451327"/>
              <a:gd name="connsiteY7" fmla="*/ 2146911 h 2704560"/>
              <a:gd name="connsiteX8" fmla="*/ 0 w 11089232"/>
              <a:gd name="connsiteY8" fmla="*/ 448643 h 270383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51327" h="2704560">
                <a:moveTo>
                  <a:pt x="10422" y="2146911"/>
                </a:moveTo>
                <a:lnTo>
                  <a:pt x="25927" y="0"/>
                </a:lnTo>
                <a:lnTo>
                  <a:pt x="9002684" y="0"/>
                </a:lnTo>
                <a:cubicBezTo>
                  <a:pt x="9250463" y="0"/>
                  <a:pt x="9451327" y="200864"/>
                  <a:pt x="9451327" y="448643"/>
                </a:cubicBezTo>
                <a:lnTo>
                  <a:pt x="9451327" y="2243164"/>
                </a:lnTo>
                <a:cubicBezTo>
                  <a:pt x="9451327" y="2490943"/>
                  <a:pt x="9250463" y="2691807"/>
                  <a:pt x="9002684" y="2691807"/>
                </a:cubicBezTo>
                <a:lnTo>
                  <a:pt x="1864" y="2703839"/>
                </a:lnTo>
                <a:cubicBezTo>
                  <a:pt x="-5284" y="2727902"/>
                  <a:pt x="10422" y="2142027"/>
                  <a:pt x="10422" y="2146911"/>
                </a:cubicBezTo>
                <a:close/>
              </a:path>
            </a:pathLst>
          </a:custGeom>
          <a:solidFill>
            <a:schemeClr val="bg1">
              <a:alpha val="64000"/>
            </a:schemeClr>
          </a:solidFill>
          <a:ln>
            <a:solidFill>
              <a:srgbClr val="DED3CF"/>
            </a:solidFill>
          </a:ln>
          <a:effectLst>
            <a:outerShdw blurRad="495300" dist="127000" dir="5400000" algn="ctr" rotWithShape="0">
              <a:srgbClr val="000000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/>
          </a:p>
        </p:txBody>
      </p:sp>
      <p:sp>
        <p:nvSpPr>
          <p:cNvPr id="13" name="标题 2">
            <a:extLst>
              <a:ext uri="{FF2B5EF4-FFF2-40B4-BE49-F238E27FC236}">
                <a16:creationId xmlns="" xmlns:a16="http://schemas.microsoft.com/office/drawing/2014/main" id="{CF44E76F-A855-3340-A09E-D8B24FCD3720}"/>
              </a:ext>
            </a:extLst>
          </p:cNvPr>
          <p:cNvSpPr txBox="1"/>
          <p:nvPr/>
        </p:nvSpPr>
        <p:spPr>
          <a:xfrm>
            <a:off x="3160976" y="2228343"/>
            <a:ext cx="2627272" cy="1223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3800" b="1" kern="100" smtClean="0">
                <a:solidFill>
                  <a:schemeClr val="bg1">
                    <a:lumMod val="50000"/>
                  </a:schemeClr>
                </a:solidFill>
                <a:latin typeface="Times New Roman"/>
                <a:ea typeface="微软雅黑" panose="020b0503020204020204" pitchFamily="34" charset="-122"/>
              </a:rPr>
              <a:t>本课结束</a:t>
            </a:r>
            <a:endParaRPr lang="zh-CN" altLang="en-US" sz="3600" kern="100">
              <a:solidFill>
                <a:schemeClr val="bg1">
                  <a:lumMod val="50000"/>
                </a:schemeClr>
              </a:solidFill>
              <a:latin typeface="华文楷体" pitchFamily="2" charset="-122"/>
              <a:ea typeface="华文楷体" pitchFamily="2" charset="-122"/>
              <a:cs typeface="Times New Roman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E06BD271-C75C-4F7F-9409-8196C0EB7739}"/>
              </a:ext>
            </a:extLst>
          </p:cNvPr>
          <p:cNvSpPr/>
          <p:nvPr/>
        </p:nvSpPr>
        <p:spPr>
          <a:xfrm>
            <a:off x="-18439" y="1650652"/>
            <a:ext cx="1371583" cy="8352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sz="1800" kern="0" smtClean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10" name="任意多边形 3">
            <a:extLst>
              <a:ext uri="{FF2B5EF4-FFF2-40B4-BE49-F238E27FC236}">
                <a16:creationId xmlns:a16="http://schemas.microsoft.com/office/drawing/2014/main" xmlns="" id="{79E30776-5979-4CC0-866F-A9CAE1CDEC86}"/>
              </a:ext>
            </a:extLst>
          </p:cNvPr>
          <p:cNvSpPr/>
          <p:nvPr/>
        </p:nvSpPr>
        <p:spPr>
          <a:xfrm>
            <a:off x="81986" y="952173"/>
            <a:ext cx="1170732" cy="1296144"/>
          </a:xfrm>
          <a:custGeom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sz="1800" kern="0" smtClean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1054612" y="3236025"/>
            <a:ext cx="6912008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>
                <a:solidFill>
                  <a:prstClr val="black"/>
                </a:solidFill>
                <a:latin typeface="微软雅黑" panose="020b0503020204020204" pitchFamily="34" charset="-122"/>
              </a:rPr>
              <a:t>更多精彩内容请登录</a:t>
            </a:r>
            <a:r>
              <a:rPr lang="zh-CN" altLang="en-US" sz="2400" b="1" smtClean="0">
                <a:solidFill>
                  <a:prstClr val="black"/>
                </a:solidFill>
                <a:latin typeface="微软雅黑" panose="020b0503020204020204" pitchFamily="34" charset="-122"/>
              </a:rPr>
              <a:t>：</a:t>
            </a:r>
            <a:r>
              <a:rPr lang="en-US" altLang="zh-CN" sz="2700" b="1">
                <a:solidFill>
                  <a:prstClr val="black"/>
                </a:solidFill>
                <a:latin typeface="微软雅黑" panose="020b0503020204020204" pitchFamily="34" charset="-122"/>
              </a:rPr>
              <a:t>www.xinjiaoyu.com</a:t>
            </a:r>
            <a:endParaRPr lang="zh-CN" altLang="en-US" sz="2700" b="1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2458700" y="11214100"/>
            <a:ext cx="330200" cy="2413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2141842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1960171" y="1556792"/>
            <a:ext cx="8268482" cy="6610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华文细黑" panose="02010600040101010101" pitchFamily="2" charset="-122"/>
              </a:rPr>
              <a:t>Period Five</a:t>
            </a:r>
            <a:r>
              <a:rPr lang="zh-CN" altLang="zh-CN" sz="28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华文细黑" panose="02010600040101010101" pitchFamily="2" charset="-122"/>
              </a:rPr>
              <a:t>　</a:t>
            </a:r>
            <a:r>
              <a:rPr lang="en-US" altLang="zh-CN" sz="28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华文细黑" panose="02010600040101010101" pitchFamily="2" charset="-122"/>
              </a:rPr>
              <a:t>Writing—Writing an application letter</a:t>
            </a:r>
            <a:endParaRPr lang="zh-CN" altLang="zh-CN" sz="2800" b="1" kern="10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华文细黑" panose="02010600040101010101" pitchFamily="2" charset="-122"/>
            </a:endParaRPr>
          </a:p>
        </p:txBody>
      </p:sp>
      <p:sp>
        <p:nvSpPr>
          <p:cNvPr id="21" name="文本框 20">
            <a:hlinkClick r:id="rId2" action="ppaction://hlinksldjump"/>
          </p:cNvPr>
          <p:cNvSpPr txBox="1"/>
          <p:nvPr/>
        </p:nvSpPr>
        <p:spPr>
          <a:xfrm>
            <a:off x="3934172" y="4428401"/>
            <a:ext cx="49548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4400"/>
            <a:r>
              <a:rPr lang="zh-CN" altLang="en-US" sz="3200" b="1" smtClean="0">
                <a:solidFill>
                  <a:srgbClr val="8E6D48"/>
                </a:solidFill>
                <a:latin typeface="Arial"/>
                <a:ea typeface="微软雅黑"/>
              </a:rPr>
              <a:t>写作训练    </a:t>
            </a:r>
            <a:r>
              <a:rPr lang="zh-CN" altLang="en-US" smtClean="0">
                <a:solidFill>
                  <a:srgbClr val="8E6D48"/>
                </a:solidFill>
                <a:latin typeface="Arial"/>
                <a:ea typeface="微软雅黑"/>
              </a:rPr>
              <a:t>弄清文路  写作妙笔生花</a:t>
            </a:r>
            <a:endParaRPr lang="en-US" altLang="zh-CN">
              <a:solidFill>
                <a:srgbClr val="8E6D48"/>
              </a:solidFill>
              <a:latin typeface="Arial"/>
              <a:ea typeface="微软雅黑"/>
            </a:endParaRPr>
          </a:p>
        </p:txBody>
      </p:sp>
      <p:sp>
        <p:nvSpPr>
          <p:cNvPr id="20" name="文本框 19">
            <a:hlinkClick r:id="rId3" action="ppaction://hlinksldjump"/>
          </p:cNvPr>
          <p:cNvSpPr txBox="1"/>
          <p:nvPr/>
        </p:nvSpPr>
        <p:spPr>
          <a:xfrm>
            <a:off x="3934172" y="3429000"/>
            <a:ext cx="49548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4400"/>
            <a:r>
              <a:rPr lang="zh-CN" altLang="en-US" sz="3200" b="1" smtClean="0">
                <a:solidFill>
                  <a:srgbClr val="8E6D48"/>
                </a:solidFill>
                <a:latin typeface="Arial"/>
                <a:ea typeface="微软雅黑"/>
              </a:rPr>
              <a:t>技法点拨    </a:t>
            </a:r>
            <a:r>
              <a:rPr lang="zh-CN" altLang="en-US" smtClean="0">
                <a:solidFill>
                  <a:srgbClr val="8E6D48"/>
                </a:solidFill>
                <a:latin typeface="Arial"/>
                <a:ea typeface="微软雅黑"/>
              </a:rPr>
              <a:t>文体分析  把握写作动脉</a:t>
            </a:r>
            <a:endParaRPr lang="en-US" altLang="zh-CN">
              <a:solidFill>
                <a:srgbClr val="8E6D48"/>
              </a:solidFill>
              <a:latin typeface="+mj-ea"/>
              <a:ea typeface="+mj-ea"/>
            </a:endParaRPr>
          </a:p>
        </p:txBody>
      </p:sp>
      <p:grpSp>
        <p:nvGrpSpPr>
          <p:cNvPr id="23" name="组合 22"/>
          <p:cNvGrpSpPr/>
          <p:nvPr/>
        </p:nvGrpSpPr>
        <p:grpSpPr>
          <a:xfrm rot="10800000">
            <a:off x="212824" y="254442"/>
            <a:ext cx="1849140" cy="582270"/>
            <a:chOff x="1198662" y="3429794"/>
            <a:chExt cx="3600400" cy="792088"/>
          </a:xfrm>
        </p:grpSpPr>
        <p:grpSp>
          <p:nvGrpSpPr>
            <p:cNvPr id="24" name="组合 23"/>
            <p:cNvGrpSpPr/>
            <p:nvPr/>
          </p:nvGrpSpPr>
          <p:grpSpPr>
            <a:xfrm>
              <a:off x="1198662" y="3429794"/>
              <a:ext cx="3600400" cy="288000"/>
              <a:chOff x="1198662" y="3429794"/>
              <a:chExt cx="3600400" cy="288000"/>
            </a:xfrm>
          </p:grpSpPr>
          <p:cxnSp>
            <p:nvCxnSpPr>
              <p:cNvPr id="29" name="直接连接符 28"/>
              <p:cNvCxnSpPr/>
              <p:nvPr/>
            </p:nvCxnSpPr>
            <p:spPr>
              <a:xfrm>
                <a:off x="1198662" y="3429794"/>
                <a:ext cx="3600400" cy="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H="1">
                <a:off x="1198662" y="3429794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H="1">
                <a:off x="4799062" y="3429794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24"/>
            <p:cNvGrpSpPr/>
            <p:nvPr/>
          </p:nvGrpSpPr>
          <p:grpSpPr>
            <a:xfrm>
              <a:off x="1198662" y="3933882"/>
              <a:ext cx="3600400" cy="288000"/>
              <a:chOff x="1198662" y="3933882"/>
              <a:chExt cx="3600400" cy="288000"/>
            </a:xfrm>
          </p:grpSpPr>
          <p:cxnSp>
            <p:nvCxnSpPr>
              <p:cNvPr id="26" name="直接连接符 25"/>
              <p:cNvCxnSpPr/>
              <p:nvPr/>
            </p:nvCxnSpPr>
            <p:spPr>
              <a:xfrm>
                <a:off x="1198662" y="4221882"/>
                <a:ext cx="3600400" cy="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H="1">
                <a:off x="1200984" y="3933882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flipH="1">
                <a:off x="4799062" y="3933882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矩形 31"/>
          <p:cNvSpPr/>
          <p:nvPr/>
        </p:nvSpPr>
        <p:spPr>
          <a:xfrm rot="5400000">
            <a:off x="944158" y="-236295"/>
            <a:ext cx="365212" cy="1585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81945" y="286775"/>
            <a:ext cx="2363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chemeClr val="accent4">
                    <a:lumMod val="50000"/>
                  </a:schemeClr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内容索引</a:t>
            </a:r>
            <a:endParaRPr lang="zh-CN" altLang="en-US" sz="2800" b="1">
              <a:solidFill>
                <a:schemeClr val="accent4">
                  <a:lumMod val="50000"/>
                </a:schemeClr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 flipV="1">
            <a:off x="2052304" y="519444"/>
            <a:ext cx="9362233" cy="2031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256585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10" name="点击文字添加标题"/>
          <p:cNvSpPr txBox="1"/>
          <p:nvPr/>
        </p:nvSpPr>
        <p:spPr>
          <a:xfrm>
            <a:off x="2290967" y="116632"/>
            <a:ext cx="3689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7200" b="1">
                <a:gradFill>
                  <a:gsLst>
                    <a:gs pos="56000">
                      <a:srgbClr val="FEFC96"/>
                    </a:gs>
                    <a:gs pos="71000">
                      <a:srgbClr val="FAAF5B"/>
                    </a:gs>
                    <a:gs pos="100000">
                      <a:srgbClr val="88765E"/>
                    </a:gs>
                    <a:gs pos="20000">
                      <a:srgbClr val="758A80"/>
                    </a:gs>
                    <a:gs pos="0">
                      <a:srgbClr val="75FEFF"/>
                    </a:gs>
                    <a:gs pos="35000">
                      <a:srgbClr val="FDFFFD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smtClean="0">
                <a:solidFill>
                  <a:srgbClr val="8E6D48"/>
                </a:solidFill>
                <a:effectLst/>
                <a:latin typeface="Arial"/>
                <a:ea typeface="微软雅黑"/>
              </a:rPr>
              <a:t>技 法 点 拨</a:t>
            </a:r>
            <a:endParaRPr lang="en-US" altLang="zh-CN" sz="3600">
              <a:solidFill>
                <a:srgbClr val="8E6D48"/>
              </a:solidFill>
              <a:effectLst/>
              <a:latin typeface="Arial"/>
              <a:ea typeface="微软雅黑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59319" y="332656"/>
            <a:ext cx="272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/>
            <a:r>
              <a:rPr lang="zh-CN" altLang="en-US" kern="1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/>
              </a:rPr>
              <a:t>文体分析  把握写作动脉</a:t>
            </a:r>
            <a:endParaRPr lang="en-US" altLang="zh-CN" kern="10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414892" y="476672"/>
            <a:ext cx="1773932" cy="593237"/>
          </a:xfrm>
          <a:prstGeom prst="rect">
            <a:avLst/>
          </a:prstGeom>
          <a:solidFill>
            <a:srgbClr val="00B05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0486900" y="528216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2800" b="1" kern="10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写作指导</a:t>
            </a:r>
            <a:endParaRPr lang="zh-CN" altLang="en-US" sz="2800" b="1" kern="10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9666" y="1412776"/>
            <a:ext cx="11392669" cy="424831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661035"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申请信是书信的一种，主要以介绍个人情况为主，包括自己的姓名、年龄、身高、健康状况、业余爱好、特长、工作态度及人际关系等。一般说来，作文中会涉及以下几点：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661035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说明信息的来源。比如从报上得知或经朋友介绍等；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661035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介绍个人情况，包括自己的工作经历、个人专长及个人爱好等；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661035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(3)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表达自己对申请对象的期盼；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661035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(4)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用简明的句子表明自己的能力及奋斗目标。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38172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99666" y="1340768"/>
            <a:ext cx="11392669" cy="24478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661035"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在写作申请信时，还要注意：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语气要诚挚友好，千万不要表现出强求的意思，诸如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must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should 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等一类词语尽量少出现；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对于申请的内容和原因应尽量写清楚；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期望得到回复的心情一定要表达出来，诸如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“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 would be grateful if you could...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”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一类的句式用在申请信上是再合适不过的。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99768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19" y="-99392"/>
            <a:ext cx="12188825" cy="96190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414892" y="171467"/>
            <a:ext cx="1773932" cy="593237"/>
          </a:xfrm>
          <a:prstGeom prst="rect">
            <a:avLst/>
          </a:prstGeom>
          <a:solidFill>
            <a:srgbClr val="00B05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491379" y="223011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2800" b="1" kern="10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常用表达</a:t>
            </a:r>
            <a:endParaRPr lang="zh-CN" altLang="en-US" sz="2800" b="1" kern="10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9666" y="1076697"/>
            <a:ext cx="11392669" cy="544864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说明应聘原因常用语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(1)I learned from sb. /the newspaper that your company wanted to...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(2)I was told that...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(3)I have just read in the newspaper that your company needs a...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(4)I am writing to inquire opportunities for...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(5)I am writing to you to inquire if there would be any position available for me to work as a...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(6)I am writing to apply for the job</a:t>
            </a: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itchFamily="18" charset="0"/>
              </a:rPr>
              <a:t>/</a:t>
            </a:r>
            <a:r>
              <a:rPr lang="en-US" altLang="zh-CN" sz="2600" b="1" kern="10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post</a:t>
            </a: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itchFamily="18" charset="0"/>
              </a:rPr>
              <a:t>/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position.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(7)I have learned from your advertisement that a...is wanted in your company.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604125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/>
        </p:nvSpPr>
        <p:spPr>
          <a:xfrm>
            <a:off x="227061" y="88057"/>
            <a:ext cx="11737879" cy="66489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介绍个人优势常用语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(1)Now I would like to introduce myself to you.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(2)My name is Tom aged 16/who is a 16-year-old boy.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(3)I graduated from...in 2015.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(4)I like/am fond of swimming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singing and dancing in my spare/free time.</a:t>
            </a:r>
            <a:endParaRPr lang="zh-CN" altLang="zh-CN" sz="1050" kern="10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(5)I work hard and I can get along/on well with others.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(6)I am good at English and esp</a:t>
            </a:r>
            <a:r>
              <a:rPr lang="en-US" altLang="zh-CN" sz="2600" b="1" kern="10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ecially my spoken/oral English is fairly/qu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ite good.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(7)I master English and I can talk to foreigners in English freely/fluently.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(8)I am currently studying...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(9)I would be interested in...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(10)My main specialization is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...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271187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/>
        </p:nvSpPr>
        <p:spPr>
          <a:xfrm>
            <a:off x="399666" y="332656"/>
            <a:ext cx="11392669" cy="604881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表示感谢及请求常用语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(1)Thank you for your consideration of my application.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(2)If you agree with me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itchFamily="18" charset="0"/>
              </a:rPr>
              <a:t>’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ll work hard and try to be a...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(3)I am available for interview.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(4)I am looking forward to hearing from you.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(5)If you agree with me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please write to me or phone me.My telephone number is...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(6)I am writing to you in the hope that I may obtain an opportunity/a chance to...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(7)I would like to apply for the position that your company offers to me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990082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返回">
            <a:hlinkClick r:id="rId2" action="ppaction://hlinksldjump"/>
            <a:extLst>
              <a:ext uri="{FF2B5EF4-FFF2-40B4-BE49-F238E27FC236}">
                <a16:creationId xmlns="" xmlns:a16="http://schemas.microsoft.com/office/drawing/2014/main" id="{5851EEE6-E95D-7541-BA1F-1CFF257BB121}"/>
              </a:ext>
            </a:extLst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Times New Roman"/>
              </a:rPr>
              <a:t>返 回</a:t>
            </a:r>
          </a:p>
        </p:txBody>
      </p:sp>
      <p:sp>
        <p:nvSpPr>
          <p:cNvPr id="11" name="矩形 10"/>
          <p:cNvSpPr/>
          <p:nvPr/>
        </p:nvSpPr>
        <p:spPr>
          <a:xfrm>
            <a:off x="399666" y="1173098"/>
            <a:ext cx="11392669" cy="304799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163">
              <a:lnSpc>
                <a:spcPct val="150000"/>
              </a:lnSpc>
            </a:pPr>
            <a:r>
              <a:rPr lang="en-US" altLang="zh-CN" sz="2600" b="1" kern="10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(8)Thank you for considering my application and I am looking forward to your early reply.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 defTabSz="914163">
              <a:lnSpc>
                <a:spcPct val="150000"/>
              </a:lnSpc>
            </a:pPr>
            <a:r>
              <a:rPr lang="en-US" altLang="zh-CN" sz="2600" b="1" kern="10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(9)I greatly appreciate any of your favourable consideration of my application.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 defTabSz="914163">
              <a:lnSpc>
                <a:spcPct val="150000"/>
              </a:lnSpc>
            </a:pPr>
            <a:r>
              <a:rPr lang="en-US" altLang="zh-CN" sz="2600" b="1" kern="100">
                <a:solidFill>
                  <a:prstClr val="black"/>
                </a:solidFill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(10)I would be very grateful if you could consider my application and could send me about...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922932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2086"/>
            <a:ext cx="12188825" cy="961905"/>
          </a:xfrm>
          <a:prstGeom prst="rect">
            <a:avLst/>
          </a:prstGeom>
        </p:spPr>
      </p:pic>
      <p:sp>
        <p:nvSpPr>
          <p:cNvPr id="10" name="点击文字添加标题"/>
          <p:cNvSpPr txBox="1"/>
          <p:nvPr/>
        </p:nvSpPr>
        <p:spPr>
          <a:xfrm>
            <a:off x="2795023" y="116632"/>
            <a:ext cx="3689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7200" b="1">
                <a:gradFill>
                  <a:gsLst>
                    <a:gs pos="56000">
                      <a:srgbClr val="FEFC96"/>
                    </a:gs>
                    <a:gs pos="71000">
                      <a:srgbClr val="FAAF5B"/>
                    </a:gs>
                    <a:gs pos="100000">
                      <a:srgbClr val="88765E"/>
                    </a:gs>
                    <a:gs pos="20000">
                      <a:srgbClr val="758A80"/>
                    </a:gs>
                    <a:gs pos="0">
                      <a:srgbClr val="75FEFF"/>
                    </a:gs>
                    <a:gs pos="35000">
                      <a:srgbClr val="FDFFFD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>
                <a:solidFill>
                  <a:srgbClr val="8E6D48"/>
                </a:solidFill>
                <a:effectLst/>
                <a:latin typeface="Arial"/>
                <a:ea typeface="微软雅黑"/>
              </a:rPr>
              <a:t>写 作 训 练</a:t>
            </a:r>
            <a:endParaRPr lang="en-US" altLang="zh-CN" sz="3600">
              <a:solidFill>
                <a:srgbClr val="8E6D48"/>
              </a:solidFill>
              <a:effectLst/>
              <a:latin typeface="Arial"/>
              <a:ea typeface="微软雅黑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963375" y="332656"/>
            <a:ext cx="272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/>
            <a:r>
              <a:rPr lang="zh-CN" altLang="en-US" kern="1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/>
              </a:rPr>
              <a:t>弄清</a:t>
            </a:r>
            <a:r>
              <a:rPr lang="zh-CN" altLang="en-US" kern="10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/>
              </a:rPr>
              <a:t>文路  </a:t>
            </a:r>
            <a:r>
              <a:rPr lang="zh-CN" altLang="en-US" kern="1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/>
              </a:rPr>
              <a:t>写作妙笔生花</a:t>
            </a:r>
            <a:endParaRPr lang="en-US" altLang="zh-CN" kern="10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9666" y="961678"/>
            <a:ext cx="11392669" cy="604881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661035" algn="just">
              <a:lnSpc>
                <a:spcPct val="145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假如你是山东济南第一中学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(Jinan No.1 High School)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的李华，想申请一个扶贫项目帮助贫困地区的儿童。请根据以下启事，写一封英文申请信。注意：词数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80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左右；开头和结尾已给出，不计入总词数。</a:t>
            </a:r>
            <a:endParaRPr lang="zh-CN" altLang="zh-CN" sz="260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661035" algn="just">
              <a:lnSpc>
                <a:spcPct val="145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启事：国际儿童基金会将帮助中学生开展扶贫项目，以帮助贫困地区的儿童。申请成功者将获得项目经费</a:t>
            </a: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5 000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元</a:t>
            </a:r>
            <a:r>
              <a:rPr lang="zh-CN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。</a:t>
            </a:r>
            <a:endParaRPr lang="en-US" altLang="zh-CN" sz="2600" b="1" kern="100" smtClean="0">
              <a:latin typeface="Times New Roman" pitchFamily="18" charset="0"/>
              <a:ea typeface="华文细黑" panose="02010600040101010101" pitchFamily="2" charset="-122"/>
              <a:cs typeface="Times New Roman" pitchFamily="18" charset="0"/>
            </a:endParaRPr>
          </a:p>
          <a:p>
            <a:pPr algn="just">
              <a:lnSpc>
                <a:spcPct val="145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有意者请来信告知：</a:t>
            </a:r>
            <a:endParaRPr lang="zh-CN" altLang="zh-CN" sz="260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5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你个人的基本情况；</a:t>
            </a:r>
            <a:endParaRPr lang="zh-CN" altLang="zh-CN" sz="260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5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你对申请项目的基本设想；</a:t>
            </a:r>
            <a:endParaRPr lang="zh-CN" altLang="zh-CN" sz="260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5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</a:t>
            </a: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项目经费的使用计划。</a:t>
            </a:r>
            <a:endParaRPr lang="zh-CN" altLang="zh-CN" sz="260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5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联系方式：</a:t>
            </a:r>
            <a:r>
              <a:rPr lang="en-US" altLang="zh-CN" sz="2600" b="1" kern="100" smtClean="0">
                <a:latin typeface="Times New Roman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2020hope@icf.org</a:t>
            </a:r>
            <a:endParaRPr lang="zh-CN" altLang="zh-CN" sz="260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101246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tags/tag1.xml><?xml version="1.0" encoding="utf-8"?>
<p:tagLst xmlns:p="http://schemas.openxmlformats.org/presentationml/2006/main">
  <p:tag name="MH" val="20150910162900"/>
  <p:tag name="MH_LIBRARY" val="GRAPHIC"/>
  <p:tag name="MH_ORDER" val="Freeform 14"/>
</p:tagLst>
</file>

<file path=ppt/tags/tag2.xml><?xml version="1.0" encoding="utf-8"?>
<p:tagLst xmlns:p="http://schemas.openxmlformats.org/presentationml/2006/main">
  <p:tag name="MH" val="20150910162900"/>
  <p:tag name="MH_LIBRARY" val="GRAPHIC"/>
  <p:tag name="MH_ORDER" val="Freeform 14"/>
</p:tagLst>
</file>

<file path=ppt/tags/tag3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r="http://schemas.openxmlformats.org/officeDocument/2006/relationships" xmlns:a="http://schemas.openxmlformats.org/drawingml/2006/main" name="第一PPT，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Arial"/>
        <a:cs typeface="Arial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123</Paragraphs>
  <Slides>19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baseType="lpstr" size="32">
      <vt:lpstr>Arial</vt:lpstr>
      <vt:lpstr>Calibri Light</vt:lpstr>
      <vt:lpstr>Calibri</vt:lpstr>
      <vt:lpstr>Arial Black</vt:lpstr>
      <vt:lpstr>华文楷体</vt:lpstr>
      <vt:lpstr>Times New Roman</vt:lpstr>
      <vt:lpstr>微软雅黑</vt:lpstr>
      <vt:lpstr>华文细黑</vt:lpstr>
      <vt:lpstr>Adobe 黑体 Std R</vt:lpstr>
      <vt:lpstr>Courier New</vt:lpstr>
      <vt:lpstr>宋体</vt:lpstr>
      <vt:lpstr>IPAPANNEW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2021-03-21T11:38:13.176</cp:lastPrinted>
  <dcterms:created xsi:type="dcterms:W3CDTF">2021-03-21T11:38:13Z</dcterms:created>
  <dcterms:modified xsi:type="dcterms:W3CDTF">2021-03-21T03:38:15Z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