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24"/>
  </p:handoutMasterIdLst>
  <p:sldIdLst>
    <p:sldId id="310" r:id="rId3"/>
    <p:sldId id="441" r:id="rId4"/>
    <p:sldId id="266" r:id="rId5"/>
    <p:sldId id="438" r:id="rId6"/>
    <p:sldId id="439" r:id="rId7"/>
    <p:sldId id="440" r:id="rId8"/>
    <p:sldId id="444" r:id="rId9"/>
    <p:sldId id="387" r:id="rId10"/>
    <p:sldId id="459" r:id="rId11"/>
    <p:sldId id="445" r:id="rId12"/>
    <p:sldId id="389" r:id="rId13"/>
    <p:sldId id="405" r:id="rId14"/>
    <p:sldId id="446" r:id="rId15"/>
    <p:sldId id="447" r:id="rId16"/>
    <p:sldId id="391" r:id="rId17"/>
    <p:sldId id="457" r:id="rId19"/>
    <p:sldId id="392" r:id="rId20"/>
    <p:sldId id="461" r:id="rId21"/>
    <p:sldId id="393" r:id="rId22"/>
    <p:sldId id="311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.xml"/><Relationship Id="rId2" Type="http://schemas.openxmlformats.org/officeDocument/2006/relationships/image" Target="../media/image14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6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48995" y="1102360"/>
            <a:ext cx="10173335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ctr" eaLnBrk="1" hangingPunct="1">
              <a:buNone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1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  Life is full of the unexpected.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2"/>
          <p:cNvSpPr/>
          <p:nvPr/>
        </p:nvSpPr>
        <p:spPr>
          <a:xfrm>
            <a:off x="815763" y="3585845"/>
            <a:ext cx="10560051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	 So I just quickly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put on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some clothes and rushed out of the door.</a:t>
            </a:r>
            <a:endParaRPr lang="zh-CN" altLang="en-US" sz="3735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4605" y="1239520"/>
            <a:ext cx="408432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14917" y="1653117"/>
          <a:ext cx="10464800" cy="40112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70685"/>
                <a:gridCol w="8794115"/>
              </a:tblGrid>
              <a:tr h="13728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735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put on</a:t>
                      </a:r>
                      <a:endParaRPr lang="zh-CN" altLang="en-US" sz="3735" b="1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60973" marB="6097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735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60973" marB="60973" anchor="ctr"/>
                </a:tc>
              </a:tr>
              <a:tr h="11931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73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ea"/>
                        </a:rPr>
                        <a:t>wear</a:t>
                      </a:r>
                      <a:endParaRPr lang="zh-CN" altLang="en-US" sz="3735" b="1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60973" marB="6097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735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60973" marB="60973" anchor="ctr"/>
                </a:tc>
              </a:tr>
              <a:tr h="14452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73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  <a:sym typeface="+mn-ea"/>
                        </a:rPr>
                        <a:t>dress</a:t>
                      </a:r>
                      <a:endParaRPr lang="zh-CN" altLang="en-US" sz="3735" b="1" dirty="0">
                        <a:solidFill>
                          <a:schemeClr val="bg1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60973" marB="6097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735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08" marR="121908" marT="60973" marB="60973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643717" y="1695451"/>
            <a:ext cx="8424333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强调穿的动作，宾语是物，反义词组为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take off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3294" y="4309746"/>
            <a:ext cx="8534400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既可表动作也可表状态，既可作及物动词也可作不及物动词，但多接人作宾语。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36614" y="3037629"/>
            <a:ext cx="8428567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None/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强调穿的状态，以物为宾语，可用于进行时。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“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穿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”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的表达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598171" y="1225762"/>
            <a:ext cx="11228916" cy="44062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</a:t>
            </a:r>
            <a:r>
              <a:rPr lang="zh-CN" alt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get dressed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为动词短语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“穿上衣服，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打扮起来”   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=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dressed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或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dress up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如果后面有表示“衣服/颜色”的名词做宾语时，需用介词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，即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get/be dressed in+衣服/颜色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8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78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2"/>
          <p:cNvSpPr/>
          <p:nvPr/>
        </p:nvSpPr>
        <p:spPr>
          <a:xfrm>
            <a:off x="1298575" y="4283710"/>
            <a:ext cx="4933950" cy="951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730" b="1" dirty="0">
                <a:solidFill>
                  <a:schemeClr val="tx1"/>
                </a:solidFill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He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’</a:t>
            </a:r>
            <a:r>
              <a:rPr lang="en-US" altLang="zh-CN" sz="3730" b="1" dirty="0">
                <a:solidFill>
                  <a:schemeClr val="tx1"/>
                </a:solidFill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 getting dressed.</a:t>
            </a:r>
            <a:endParaRPr lang="en-US" altLang="zh-CN" sz="3730" b="1" dirty="0">
              <a:solidFill>
                <a:schemeClr val="tx1"/>
              </a:solidFill>
              <a:latin typeface="Times" pitchFamily="18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6439535" y="4375150"/>
            <a:ext cx="4933950" cy="951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725" b="1" dirty="0">
                <a:solidFill>
                  <a:schemeClr val="tx1"/>
                </a:solidFill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He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’</a:t>
            </a:r>
            <a:r>
              <a:rPr lang="en-US" altLang="zh-CN" sz="3725" b="1" dirty="0">
                <a:solidFill>
                  <a:schemeClr val="tx1"/>
                </a:solidFill>
                <a:latin typeface="Times" pitchFamily="18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 dressed in grey.</a:t>
            </a:r>
            <a:endParaRPr lang="en-US" altLang="zh-CN" sz="3725" b="1" dirty="0">
              <a:solidFill>
                <a:schemeClr val="tx1"/>
              </a:solidFill>
              <a:latin typeface="Times" pitchFamily="18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970" y="1127125"/>
            <a:ext cx="2423795" cy="3248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3765" y="1010920"/>
            <a:ext cx="3810000" cy="3817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2"/>
          <p:cNvSpPr/>
          <p:nvPr/>
        </p:nvSpPr>
        <p:spPr>
          <a:xfrm>
            <a:off x="1624118" y="4413885"/>
            <a:ext cx="10560051" cy="954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	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Life is Full of the Unexpected. </a:t>
            </a:r>
            <a:endParaRPr lang="en-US" altLang="zh-CN" sz="373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7135" y="1307465"/>
            <a:ext cx="4029075" cy="3002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42888" y="1012825"/>
            <a:ext cx="59416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sz="36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三、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full of </a:t>
            </a: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filled with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98475" y="1968500"/>
          <a:ext cx="11041063" cy="322897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08523"/>
                <a:gridCol w="5732540"/>
              </a:tblGrid>
              <a:tr h="8079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7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be full of</a:t>
                      </a:r>
                      <a:endParaRPr lang="zh-CN" altLang="en-US" sz="37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9" marR="121899" marT="60958" marB="60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700" b="1" dirty="0"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be filled with</a:t>
                      </a:r>
                      <a:endParaRPr lang="zh-CN" altLang="en-US" sz="37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9" marR="121899" marT="60958" marB="60958"/>
                </a:tc>
              </a:tr>
              <a:tr h="1460942">
                <a:tc>
                  <a:txBody>
                    <a:bodyPr/>
                    <a:lstStyle/>
                    <a:p>
                      <a:endParaRPr lang="zh-CN" altLang="en-US" sz="37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9" marR="121899" marT="60958" marB="60958"/>
                </a:tc>
                <a:tc>
                  <a:txBody>
                    <a:bodyPr/>
                    <a:lstStyle/>
                    <a:p>
                      <a:endParaRPr lang="zh-CN" altLang="en-US" sz="37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9" marR="121899" marT="60958" marB="60958"/>
                </a:tc>
              </a:tr>
              <a:tr h="960071">
                <a:tc>
                  <a:txBody>
                    <a:bodyPr/>
                    <a:lstStyle/>
                    <a:p>
                      <a:endParaRPr lang="zh-CN" altLang="en-US" sz="37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9" marR="121899" marT="60958" marB="60958"/>
                </a:tc>
                <a:tc>
                  <a:txBody>
                    <a:bodyPr/>
                    <a:lstStyle/>
                    <a:p>
                      <a:endParaRPr lang="zh-CN" altLang="en-US" sz="37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9" marR="121899" marT="60958" marB="60958"/>
                </a:tc>
              </a:tr>
            </a:tbl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77875" y="2873375"/>
            <a:ext cx="4895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“充满；装满”，属主系表结构，侧重于状态。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3875" y="4373563"/>
            <a:ext cx="5270500" cy="627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room is full of people. 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51600" y="2874963"/>
            <a:ext cx="4608513" cy="121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“充满；装满”，是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fill…with</a:t>
            </a: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的被动语态。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18188" y="4419600"/>
            <a:ext cx="5721350" cy="625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bottle is filled with sand. 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90" y="2150745"/>
            <a:ext cx="3540125" cy="354012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661160" y="1077595"/>
            <a:ext cx="8565515" cy="169291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By the time you got to the airport, your plane to New Zealand had already taken off. What happened to you?  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254375" y="3459480"/>
            <a:ext cx="6632575" cy="1156335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 was about to go up when I decided to get a coffee first.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980" y="1993265"/>
            <a:ext cx="3689350" cy="3697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79513" y="1654175"/>
            <a:ext cx="10107613" cy="18173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about to do 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意为“即将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马上做某事”，表示按计划、安排即将发生某事或打算做某事。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0158" y="3708083"/>
            <a:ext cx="7415213" cy="14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533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例：飞机就要起飞了。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533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	 The plane is about to take off.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3"/>
          <p:cNvSpPr txBox="1"/>
          <p:nvPr/>
        </p:nvSpPr>
        <p:spPr>
          <a:xfrm>
            <a:off x="878417" y="1569508"/>
            <a:ext cx="10689167" cy="499321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 eaLnBrk="1" hangingPunct="1">
              <a:spcBef>
                <a:spcPct val="20000"/>
              </a:spcBef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当我到车站时，火车已经开走了。</a:t>
            </a:r>
            <a:endParaRPr lang="zh-CN" altLang="en-US" sz="3735" b="1" dirty="0"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  <a:p>
            <a:pPr marL="609600" indent="-609600" eaLnBrk="1" hangingPunct="1">
              <a:spcBef>
                <a:spcPct val="20000"/>
              </a:spcBef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  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____ ____ ____ I got to the station, the 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train ____ ________ left.  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609600" indent="-609600" eaLnBrk="1" hangingPunct="1">
              <a:spcBef>
                <a:spcPts val="1200"/>
              </a:spcBef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长大后，他会离开这儿。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   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He _____ _____ here by the time he ______ up.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Text Box 4" descr="深色下对角线"/>
          <p:cNvSpPr txBox="1"/>
          <p:nvPr/>
        </p:nvSpPr>
        <p:spPr>
          <a:xfrm>
            <a:off x="1888067" y="2147359"/>
            <a:ext cx="3246967" cy="699135"/>
          </a:xfrm>
          <a:prstGeom prst="rect">
            <a:avLst/>
          </a:prstGeom>
          <a:noFill/>
          <a:ln w="9525">
            <a:noFill/>
          </a:ln>
        </p:spPr>
        <p:txBody>
          <a:bodyPr lIns="120000" tIns="62400" rIns="120000" bIns="62400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   the   time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5" descr="深色下对角线"/>
          <p:cNvSpPr txBox="1"/>
          <p:nvPr/>
        </p:nvSpPr>
        <p:spPr>
          <a:xfrm>
            <a:off x="2800351" y="2858559"/>
            <a:ext cx="3200400" cy="699135"/>
          </a:xfrm>
          <a:prstGeom prst="rect">
            <a:avLst/>
          </a:prstGeom>
          <a:noFill/>
          <a:ln w="9525">
            <a:noFill/>
          </a:ln>
        </p:spPr>
        <p:txBody>
          <a:bodyPr lIns="120000" tIns="62400" rIns="120000" bIns="62400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had    already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6" descr="深色下对角线"/>
          <p:cNvSpPr txBox="1"/>
          <p:nvPr/>
        </p:nvSpPr>
        <p:spPr>
          <a:xfrm>
            <a:off x="2402417" y="4338108"/>
            <a:ext cx="2637367" cy="699135"/>
          </a:xfrm>
          <a:prstGeom prst="rect">
            <a:avLst/>
          </a:prstGeom>
          <a:noFill/>
          <a:ln w="9525">
            <a:noFill/>
          </a:ln>
        </p:spPr>
        <p:txBody>
          <a:bodyPr lIns="120000" tIns="62400" rIns="120000" bIns="62400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will    leave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7" descr="深色下对角线"/>
          <p:cNvSpPr txBox="1"/>
          <p:nvPr/>
        </p:nvSpPr>
        <p:spPr>
          <a:xfrm>
            <a:off x="8917517" y="4293659"/>
            <a:ext cx="1498600" cy="699135"/>
          </a:xfrm>
          <a:prstGeom prst="rect">
            <a:avLst/>
          </a:prstGeom>
          <a:noFill/>
          <a:ln w="9525">
            <a:noFill/>
          </a:ln>
        </p:spPr>
        <p:txBody>
          <a:bodyPr lIns="120000" tIns="62400" rIns="120000" bIns="62400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grows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1354455" y="1480185"/>
            <a:ext cx="9921240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1. By the time I got up, my brother had already  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gotten in the shower.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So I just quickly put on some clothes and </a:t>
            </a: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             </a:t>
            </a:r>
            <a:endParaRPr lang="en-US" altLang="zh-CN" sz="36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</a:t>
            </a: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rushed out of the door.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 Life is Full of the Unexpected. 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4. I was about to go up when I decided to get a </a:t>
            </a:r>
            <a:endParaRPr lang="en-US" altLang="zh-CN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6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coffee first.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19885" y="2081530"/>
            <a:ext cx="796671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fontAlgn="auto">
              <a:lnSpc>
                <a:spcPct val="150000"/>
              </a:lnSpc>
              <a:buNone/>
            </a:pPr>
            <a:r>
              <a:rPr lang="en-US" altLang="zh-CN" sz="44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Have you ever been late for school? What happened to you? </a:t>
            </a:r>
            <a:endParaRPr lang="en-US" alt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6512" y="2288963"/>
            <a:ext cx="3308351" cy="22796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9862" y="2288963"/>
            <a:ext cx="3160184" cy="22796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2263352" y="4778163"/>
            <a:ext cx="274256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wake up late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86145" y="4778163"/>
            <a:ext cx="297942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take a shower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46512" y="1203113"/>
            <a:ext cx="408813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Mary's morning ... </a:t>
            </a:r>
            <a:endParaRPr lang="en-US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54929" y="1848273"/>
            <a:ext cx="3240617" cy="22796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088178" y="4337473"/>
            <a:ext cx="422021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run to catch the bus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2296" y="2231179"/>
            <a:ext cx="3234267" cy="20362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6703696" y="4309746"/>
            <a:ext cx="362648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bus have just left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24255" y="1379855"/>
            <a:ext cx="4352925" cy="285369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5840730" y="1443990"/>
            <a:ext cx="5083810" cy="2789555"/>
            <a:chOff x="6209203" y="822501"/>
            <a:chExt cx="2399437" cy="1540166"/>
          </a:xfrm>
        </p:grpSpPr>
        <p:pic>
          <p:nvPicPr>
            <p:cNvPr id="23672" name="Picture 4" descr="G:\resource\U12\jpg\A _2a02.jpg"/>
            <p:cNvPicPr>
              <a:picLocks noChangeAspect="1"/>
            </p:cNvPicPr>
            <p:nvPr/>
          </p:nvPicPr>
          <p:blipFill>
            <a:blip r:embed="rId2"/>
            <a:srcRect l="1697" t="8333" r="1875" b="12167"/>
            <a:stretch>
              <a:fillRect/>
            </a:stretch>
          </p:blipFill>
          <p:spPr>
            <a:xfrm>
              <a:off x="6209203" y="822501"/>
              <a:ext cx="2399437" cy="1540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椭圆 7"/>
            <p:cNvSpPr/>
            <p:nvPr/>
          </p:nvSpPr>
          <p:spPr>
            <a:xfrm>
              <a:off x="8192589" y="2005411"/>
              <a:ext cx="350943" cy="323911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6</a:t>
              </a:r>
              <a:endPara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79973" y="4390391"/>
            <a:ext cx="381063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leave bag at home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77373" y="4390602"/>
            <a:ext cx="435229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leave keys in the bag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598170" y="2021205"/>
            <a:ext cx="3168651" cy="1926167"/>
            <a:chOff x="717157" y="2957618"/>
            <a:chExt cx="2377287" cy="1444324"/>
          </a:xfrm>
        </p:grpSpPr>
        <p:pic>
          <p:nvPicPr>
            <p:cNvPr id="23670" name="Picture 5" descr="G:\resource\U12\jpg\A _2a03.jpg"/>
            <p:cNvPicPr>
              <a:picLocks noChangeAspect="1"/>
            </p:cNvPicPr>
            <p:nvPr/>
          </p:nvPicPr>
          <p:blipFill>
            <a:blip r:embed="rId1"/>
            <a:srcRect l="758" t="12500" r="1875" b="13667"/>
            <a:stretch>
              <a:fillRect/>
            </a:stretch>
          </p:blipFill>
          <p:spPr>
            <a:xfrm>
              <a:off x="717157" y="2957618"/>
              <a:ext cx="2377287" cy="14443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椭圆 8"/>
            <p:cNvSpPr/>
            <p:nvPr/>
          </p:nvSpPr>
          <p:spPr>
            <a:xfrm>
              <a:off x="2711727" y="4033719"/>
              <a:ext cx="360484" cy="360288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7</a:t>
              </a:r>
              <a:endPara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06570" y="2019089"/>
            <a:ext cx="3187700" cy="1917700"/>
            <a:chOff x="3499257" y="2956472"/>
            <a:chExt cx="2391295" cy="1438606"/>
          </a:xfrm>
        </p:grpSpPr>
        <p:pic>
          <p:nvPicPr>
            <p:cNvPr id="23668" name="Picture 3" descr="G:\resource\U12\jpg\A _2a01.jpg"/>
            <p:cNvPicPr>
              <a:picLocks noChangeAspect="1"/>
            </p:cNvPicPr>
            <p:nvPr/>
          </p:nvPicPr>
          <p:blipFill>
            <a:blip r:embed="rId2"/>
            <a:srcRect l="1695" t="11166" r="999" b="10834"/>
            <a:stretch>
              <a:fillRect/>
            </a:stretch>
          </p:blipFill>
          <p:spPr>
            <a:xfrm>
              <a:off x="3499257" y="2956472"/>
              <a:ext cx="2391295" cy="14386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椭圆 9"/>
            <p:cNvSpPr/>
            <p:nvPr/>
          </p:nvSpPr>
          <p:spPr>
            <a:xfrm>
              <a:off x="5512645" y="4033045"/>
              <a:ext cx="360441" cy="360445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8</a:t>
              </a:r>
              <a:endPara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59937" y="2019089"/>
            <a:ext cx="3255433" cy="1936749"/>
            <a:chOff x="6239495" y="2956472"/>
            <a:chExt cx="2441153" cy="1452179"/>
          </a:xfrm>
        </p:grpSpPr>
        <p:pic>
          <p:nvPicPr>
            <p:cNvPr id="23666" name="Picture 2" descr="G:\resource\U12\jpg\A _2a04.jpg"/>
            <p:cNvPicPr>
              <a:picLocks noChangeAspect="1"/>
            </p:cNvPicPr>
            <p:nvPr/>
          </p:nvPicPr>
          <p:blipFill>
            <a:blip r:embed="rId3"/>
            <a:srcRect l="1695" t="14409" r="999" b="12166"/>
            <a:stretch>
              <a:fillRect/>
            </a:stretch>
          </p:blipFill>
          <p:spPr>
            <a:xfrm>
              <a:off x="6239495" y="2956472"/>
              <a:ext cx="2441153" cy="145217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椭圆 10"/>
            <p:cNvSpPr/>
            <p:nvPr/>
          </p:nvSpPr>
          <p:spPr>
            <a:xfrm>
              <a:off x="8306063" y="4018229"/>
              <a:ext cx="358713" cy="360268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65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9</a:t>
              </a:r>
              <a:endParaRPr kumimoji="0" lang="zh-CN" altLang="en-US" sz="266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10279" y="3956051"/>
            <a:ext cx="391731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run back to school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027594" y="3956051"/>
            <a:ext cx="374459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None/>
            </a:pPr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class have started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22870" y="3915622"/>
            <a:ext cx="3818467" cy="124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teacher asks for her homework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2842260"/>
            <a:ext cx="3689350" cy="369760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720850" y="1066165"/>
            <a:ext cx="6303645" cy="92710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What happened to you, Mary?</a:t>
            </a:r>
            <a:endParaRPr kumimoji="0" lang="en-US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613150" y="2235200"/>
            <a:ext cx="6332220" cy="1854200"/>
          </a:xfrm>
          <a:prstGeom prst="wedgeRoundRectCallout">
            <a:avLst>
              <a:gd name="adj1" fmla="val 39239"/>
              <a:gd name="adj2" fmla="val 62739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eaLnBrk="1" hangingPunct="1">
              <a:lnSpc>
                <a:spcPts val="4000"/>
              </a:lnSpc>
              <a:buNone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I</a:t>
            </a:r>
            <a:r>
              <a:rPr lang="en-US" altLang="zh-CN" sz="373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woke up late. </a:t>
            </a:r>
            <a:r>
              <a:rPr lang="en-US" altLang="zh-CN" sz="372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By the time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got up, my brother had already gotten in the shower. 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33020" y="1694815"/>
            <a:ext cx="3941445" cy="3810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952289" y="1867958"/>
            <a:ext cx="9941983" cy="2680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the time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引导的时间状语从句的复合句。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the time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“到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时，在</a:t>
            </a: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以前”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，引导时间状语从句，主句常用</a:t>
            </a:r>
            <a:r>
              <a:rPr lang="zh-CN" altLang="en-US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过去完成时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52500" y="116014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by the time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引导时间状语从句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6"/>
          <p:cNvSpPr txBox="1"/>
          <p:nvPr/>
        </p:nvSpPr>
        <p:spPr>
          <a:xfrm>
            <a:off x="5351780" y="2174875"/>
            <a:ext cx="5630545" cy="2672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  <a:buNone/>
            </a:pP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B</a:t>
            </a:r>
            <a:r>
              <a:rPr lang="zh-CN" altLang="en-US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 the time</a:t>
            </a:r>
            <a:r>
              <a:rPr lang="zh-CN" altLang="en-US" sz="373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zh-CN" altLang="en-US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you got to school, you were only five minutes late for class.</a:t>
            </a:r>
            <a:r>
              <a:rPr lang="zh-CN" altLang="en-US" sz="373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7275" y="2087245"/>
            <a:ext cx="3832860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5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8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9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1912</Words>
  <Application>WPS 演示</Application>
  <PresentationFormat>宽屏</PresentationFormat>
  <Paragraphs>129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楷体</vt:lpstr>
      <vt:lpstr>汉仪乐喵体W</vt:lpstr>
      <vt:lpstr>微软雅黑</vt:lpstr>
      <vt:lpstr>Arial Unicode MS</vt:lpstr>
      <vt:lpstr>Times</vt:lpstr>
      <vt:lpstr>黑体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2020-10-28T03:51:20Z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