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3"/>
    <p:sldId id="283" r:id="rId4"/>
    <p:sldId id="332" r:id="rId5"/>
    <p:sldId id="337" r:id="rId6"/>
    <p:sldId id="330" r:id="rId7"/>
    <p:sldId id="334" r:id="rId8"/>
    <p:sldId id="336" r:id="rId9"/>
    <p:sldId id="399" r:id="rId10"/>
    <p:sldId id="284" r:id="rId11"/>
    <p:sldId id="287" r:id="rId12"/>
    <p:sldId id="288" r:id="rId13"/>
    <p:sldId id="344" r:id="rId14"/>
    <p:sldId id="392" r:id="rId15"/>
    <p:sldId id="393" r:id="rId16"/>
    <p:sldId id="289" r:id="rId17"/>
    <p:sldId id="290" r:id="rId18"/>
    <p:sldId id="379" r:id="rId19"/>
    <p:sldId id="389" r:id="rId20"/>
    <p:sldId id="391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D6"/>
    <a:srgbClr val="FF00FF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2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>
            <a:spLocks noChangeArrowheads="1"/>
          </p:cNvSpPr>
          <p:nvPr/>
        </p:nvSpPr>
        <p:spPr bwMode="auto">
          <a:xfrm rot="1209897">
            <a:off x="1504951" y="64981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rgbClr val="9EC2A8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rgbClr val="9EC2A8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 rot="21429897">
            <a:off x="4002617" y="63648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rgbClr val="9EC2A8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rgbClr val="9EC2A8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37"/>
          <p:cNvSpPr txBox="1">
            <a:spLocks noChangeArrowheads="1"/>
          </p:cNvSpPr>
          <p:nvPr/>
        </p:nvSpPr>
        <p:spPr bwMode="auto">
          <a:xfrm rot="829244">
            <a:off x="7073900" y="63648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rgbClr val="9EC2A8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rgbClr val="9EC2A8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文本框 47"/>
          <p:cNvSpPr txBox="1">
            <a:spLocks noChangeArrowheads="1"/>
          </p:cNvSpPr>
          <p:nvPr/>
        </p:nvSpPr>
        <p:spPr bwMode="auto">
          <a:xfrm rot="39237">
            <a:off x="9129184" y="6455833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rgbClr val="9EC2A8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rgbClr val="9EC2A8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39140" y="1083310"/>
            <a:ext cx="1028319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just">
              <a:buFontTx/>
            </a:pPr>
            <a:r>
              <a:rPr lang="en-US" altLang="zh-CN" sz="4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Unit 1  How can we become good learners?</a:t>
            </a:r>
            <a:endParaRPr lang="en-US" altLang="zh-CN" sz="4800" b="1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</a:rPr>
              <a:t>第二课时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4915" y="1369695"/>
            <a:ext cx="6388100" cy="4126865"/>
          </a:xfrm>
          <a:prstGeom prst="rect">
            <a:avLst/>
          </a:prstGeom>
        </p:spPr>
      </p:pic>
      <p:sp>
        <p:nvSpPr>
          <p:cNvPr id="13" name="对话气泡: 圆角矩形 12"/>
          <p:cNvSpPr/>
          <p:nvPr/>
        </p:nvSpPr>
        <p:spPr>
          <a:xfrm>
            <a:off x="2190115" y="2362835"/>
            <a:ext cx="8421370" cy="2132330"/>
          </a:xfrm>
          <a:prstGeom prst="wedgeRoundRectCallout">
            <a:avLst>
              <a:gd name="adj1" fmla="val 34788"/>
              <a:gd name="adj2" fmla="val 70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discovered 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watching their body language and the expressions</a:t>
            </a:r>
            <a:r>
              <a:rPr lang="en-US" altLang="zh-CN" sz="36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on their faces is the secret to get the meaning.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2510" y="1258570"/>
            <a:ext cx="4428490" cy="3808730"/>
          </a:xfrm>
          <a:prstGeom prst="rect">
            <a:avLst/>
          </a:prstGeom>
        </p:spPr>
      </p:pic>
      <p:sp>
        <p:nvSpPr>
          <p:cNvPr id="13" name="对话气泡: 圆角矩形 12"/>
          <p:cNvSpPr/>
          <p:nvPr/>
        </p:nvSpPr>
        <p:spPr>
          <a:xfrm flipH="1">
            <a:off x="1002665" y="2482215"/>
            <a:ext cx="8298815" cy="1664335"/>
          </a:xfrm>
          <a:prstGeom prst="wedgeRoundRectCallout">
            <a:avLst>
              <a:gd name="adj1" fmla="val 34788"/>
              <a:gd name="adj2" fmla="val 70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discovered 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listening for the key words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is the secret to get the meaning.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1625" y="1172845"/>
            <a:ext cx="3810000" cy="4053840"/>
          </a:xfrm>
          <a:prstGeom prst="rect">
            <a:avLst/>
          </a:prstGeom>
        </p:spPr>
      </p:pic>
      <p:sp>
        <p:nvSpPr>
          <p:cNvPr id="13" name="对话气泡: 圆角矩形 12"/>
          <p:cNvSpPr/>
          <p:nvPr/>
        </p:nvSpPr>
        <p:spPr>
          <a:xfrm>
            <a:off x="1998980" y="2082800"/>
            <a:ext cx="8691880" cy="2501265"/>
          </a:xfrm>
          <a:prstGeom prst="wedgeRoundRectCallout">
            <a:avLst>
              <a:gd name="adj1" fmla="val 34788"/>
              <a:gd name="adj2" fmla="val 70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discovered 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watching an English movie can improve one’s pronunciation and learn useful sentences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466975" y="2131695"/>
            <a:ext cx="7487285" cy="2849880"/>
          </a:xfrm>
          <a:prstGeom prst="rect">
            <a:avLst/>
          </a:prstGeom>
          <a:noFill/>
          <a:ln w="28575" cmpd="sng">
            <a:solidFill>
              <a:srgbClr val="CC3300"/>
            </a:solidFill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discovered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that listening to something interest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ing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is the secret to language learning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478915" y="126238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二、</a:t>
            </a:r>
            <a:r>
              <a:rPr kumimoji="1" 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discover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和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invent</a:t>
            </a:r>
            <a:endParaRPr kumimoji="1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084792" y="1699261"/>
          <a:ext cx="10288905" cy="31724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9660"/>
                <a:gridCol w="7929245"/>
              </a:tblGrid>
              <a:tr h="1586230">
                <a:tc>
                  <a:txBody>
                    <a:bodyPr/>
                    <a:p>
                      <a:pPr algn="ctr"/>
                      <a:r>
                        <a:rPr lang="zh-CN" altLang="en-US" sz="4265" b="1" dirty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discover</a:t>
                      </a:r>
                      <a:endParaRPr lang="zh-CN" altLang="en-US" sz="4265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36" marR="121936" marT="60956" marB="60956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4265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36" marR="121936" marT="60956" marB="60956" anchor="ctr">
                    <a:solidFill>
                      <a:srgbClr val="FCDDCF"/>
                    </a:solidFill>
                  </a:tcPr>
                </a:tc>
              </a:tr>
              <a:tr h="1586230">
                <a:tc>
                  <a:txBody>
                    <a:bodyPr/>
                    <a:p>
                      <a:pPr algn="ctr"/>
                      <a:r>
                        <a:rPr lang="zh-CN" altLang="en-US" sz="4265" b="1" dirty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invent</a:t>
                      </a:r>
                      <a:endParaRPr lang="zh-CN" altLang="en-US" sz="4265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36" marR="121936" marT="60956" marB="60956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4265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36" marR="121936" marT="60956" marB="60956" anchor="ctr"/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3542242" y="3299461"/>
            <a:ext cx="7528984" cy="1472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invent指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发明，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即原来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没有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而后来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发明创造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的东西。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85092" y="1762761"/>
            <a:ext cx="7528983" cy="1472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指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发现，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某种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本来存在而以前未被发现的事物或未为人所知的东西。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350010" y="1247775"/>
            <a:ext cx="9491980" cy="4529455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 to give some advice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Why don’t you …? 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Why not …?  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Maybe you should …   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 can/could …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about/How about …?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438275" y="33909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三、提建议的表达</a:t>
            </a:r>
            <a:endParaRPr kumimoji="1" lang="zh-CN" altLang="en-US" sz="36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927100" y="924984"/>
            <a:ext cx="3695700" cy="1919817"/>
          </a:xfrm>
          <a:prstGeom prst="wedgeRoundRectCallout">
            <a:avLst>
              <a:gd name="adj1" fmla="val -13022"/>
              <a:gd name="adj2" fmla="val 62019"/>
              <a:gd name="adj3" fmla="val 16667"/>
            </a:avLst>
          </a:prstGeo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can’t always understand spoken English.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7960784" y="1217084"/>
            <a:ext cx="3266017" cy="855133"/>
          </a:xfrm>
          <a:prstGeom prst="wedgeRoundRectCallout">
            <a:avLst>
              <a:gd name="adj1" fmla="val 25333"/>
              <a:gd name="adj2" fmla="val 89219"/>
              <a:gd name="adj3" fmla="val 16667"/>
            </a:avLst>
          </a:prstGeo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Why not …?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3119967" y="3033184"/>
            <a:ext cx="3266017" cy="1727200"/>
          </a:xfrm>
          <a:prstGeom prst="wedgeRoundRectCallout">
            <a:avLst>
              <a:gd name="adj1" fmla="val -58727"/>
              <a:gd name="adj2" fmla="val 29463"/>
              <a:gd name="adj3" fmla="val 16667"/>
            </a:avLst>
          </a:prstGeo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can’t spell some English words.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6582833" y="2618317"/>
            <a:ext cx="2592917" cy="1278467"/>
          </a:xfrm>
          <a:prstGeom prst="wedgeRoundRectCallout">
            <a:avLst>
              <a:gd name="adj1" fmla="val 65184"/>
              <a:gd name="adj2" fmla="val 32988"/>
              <a:gd name="adj3" fmla="val 16667"/>
            </a:avLst>
          </a:prstGeo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 about …?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3119967" y="5427133"/>
            <a:ext cx="2495551" cy="776817"/>
          </a:xfrm>
          <a:prstGeom prst="wedgeRoundRectCallout">
            <a:avLst>
              <a:gd name="adj1" fmla="val -64074"/>
              <a:gd name="adj2" fmla="val -42767"/>
              <a:gd name="adj3" fmla="val 16667"/>
            </a:avLst>
          </a:prstGeo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can’t …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6620933" y="5014384"/>
            <a:ext cx="2679700" cy="1422400"/>
          </a:xfrm>
          <a:prstGeom prst="wedgeRoundRectCallout">
            <a:avLst>
              <a:gd name="adj1" fmla="val 65834"/>
              <a:gd name="adj2" fmla="val -39075"/>
              <a:gd name="adj3" fmla="val 16667"/>
            </a:avLst>
          </a:prstGeo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Maybe you should …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670" y="3240405"/>
            <a:ext cx="3350895" cy="33508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8530" y="2192655"/>
            <a:ext cx="4109085" cy="41090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2"/>
          <p:cNvSpPr txBox="1"/>
          <p:nvPr/>
        </p:nvSpPr>
        <p:spPr>
          <a:xfrm>
            <a:off x="1423247" y="1401868"/>
            <a:ext cx="10655300" cy="3111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05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 —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你是怎样准备考试的？</a:t>
            </a:r>
            <a:b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</a:b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05000"/>
              </a:lnSpc>
            </a:pP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—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哦，我和同学们一起学习。      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1732492" y="2175298"/>
            <a:ext cx="10655300" cy="25069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05000"/>
              </a:lnSpc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—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 do you study for tests? 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05000"/>
              </a:lnSpc>
            </a:pPr>
            <a:endParaRPr lang="en-US" altLang="zh-CN" sz="3735" b="1" dirty="0">
              <a:solidFill>
                <a:srgbClr val="6600CC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05000"/>
              </a:lnSpc>
            </a:pPr>
            <a:endParaRPr lang="en-US" altLang="zh-CN" sz="3735" b="1" dirty="0">
              <a:solidFill>
                <a:srgbClr val="6600CC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—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Well, I study by working with my classmates. 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373" name="Text Box 5"/>
          <p:cNvSpPr txBox="1"/>
          <p:nvPr/>
        </p:nvSpPr>
        <p:spPr>
          <a:xfrm>
            <a:off x="943610" y="1360170"/>
            <a:ext cx="10996930" cy="427672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p>
            <a:pPr algn="l" eaLnBrk="0" fontAlgn="base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Do you have any difficulties in learning English?</a:t>
            </a:r>
            <a:endParaRPr lang="en-US" altLang="zh-CN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2. I was afraid to ask questions because of my poor pronunciation.</a:t>
            </a:r>
            <a:endParaRPr lang="en-US" altLang="zh-CN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3. The teacher spoke so quickly that I did not understand her most of the time.</a:t>
            </a:r>
            <a:endParaRPr lang="en-US" altLang="zh-CN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4. I discovered that listening to something interesting is the secret to language learning.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13" name="图片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5184" y="311151"/>
            <a:ext cx="7228416" cy="62335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4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17" y="1310217"/>
            <a:ext cx="2038349" cy="17970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217" y="4510617"/>
            <a:ext cx="1852083" cy="1731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6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633" y="2832100"/>
            <a:ext cx="1968500" cy="16742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7" name="图片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9084" y="690033"/>
            <a:ext cx="1991783" cy="19917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>
            <a:off x="292100" y="1989667"/>
            <a:ext cx="5386917" cy="2686050"/>
          </a:xfrm>
          <a:prstGeom prst="rect">
            <a:avLst/>
          </a:prstGeom>
        </p:spPr>
        <p:txBody>
          <a:bodyPr>
            <a:spAutoFit/>
          </a:bodyPr>
          <a:p>
            <a:pPr marL="514985" marR="0" lvl="0" indent="-514985" algn="l" defTabSz="914400" rtl="0" eaLnBrk="1" fontAlgn="base" latinLnBrk="0" hangingPunct="1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A: How do you study for a test?  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514985" marR="0" lvl="0" indent="-514985" algn="l" defTabSz="914400" rtl="0" eaLnBrk="1" fontAlgn="base" latinLnBrk="0" hangingPunct="1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B: I study by ....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5621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8433" y="3520017"/>
            <a:ext cx="2410884" cy="130598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 rot="1261435">
            <a:off x="8536517" y="2338917"/>
            <a:ext cx="203200" cy="2178049"/>
            <a:chOff x="1160009" y="1620107"/>
            <a:chExt cx="151407" cy="1632996"/>
          </a:xfrm>
        </p:grpSpPr>
        <p:sp>
          <p:nvSpPr>
            <p:cNvPr id="5" name="箭头: 右 20"/>
            <p:cNvSpPr/>
            <p:nvPr/>
          </p:nvSpPr>
          <p:spPr>
            <a:xfrm rot="16200000">
              <a:off x="832776" y="1945768"/>
              <a:ext cx="803009" cy="151407"/>
            </a:xfrm>
            <a:prstGeom prst="rightArrow">
              <a:avLst>
                <a:gd name="adj1" fmla="val 50000"/>
                <a:gd name="adj2" fmla="val 845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6" name="箭头: 右 25"/>
            <p:cNvSpPr/>
            <p:nvPr/>
          </p:nvSpPr>
          <p:spPr>
            <a:xfrm rot="5400000">
              <a:off x="833600" y="2775124"/>
              <a:ext cx="803009" cy="151407"/>
            </a:xfrm>
            <a:prstGeom prst="rightArrow">
              <a:avLst>
                <a:gd name="adj1" fmla="val 50000"/>
                <a:gd name="adj2" fmla="val 8457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play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600000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20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600000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600000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/>
          <p:nvPr/>
        </p:nvSpPr>
        <p:spPr>
          <a:xfrm>
            <a:off x="2499995" y="2184472"/>
            <a:ext cx="7332345" cy="2253472"/>
          </a:xfrm>
          <a:prstGeom prst="flowChartTerminator">
            <a:avLst/>
          </a:prstGeom>
          <a:solidFill>
            <a:srgbClr val="CCFFCC"/>
          </a:solidFill>
          <a:ln w="9525">
            <a:noFill/>
          </a:ln>
        </p:spPr>
        <p:txBody>
          <a:bodyPr wrap="square" anchor="ctr" anchorCtr="0">
            <a:spAutoFit/>
          </a:bodyPr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Do you have any difficulties in learning English?</a:t>
            </a:r>
            <a:endParaRPr lang="en-US" altLang="zh-CN" sz="426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77851" y="952500"/>
            <a:ext cx="2829983" cy="1325033"/>
            <a:chOff x="657487" y="262777"/>
            <a:chExt cx="2121983" cy="993436"/>
          </a:xfrm>
        </p:grpSpPr>
        <p:sp>
          <p:nvSpPr>
            <p:cNvPr id="13" name="椭圆 12"/>
            <p:cNvSpPr/>
            <p:nvPr/>
          </p:nvSpPr>
          <p:spPr>
            <a:xfrm>
              <a:off x="673358" y="272299"/>
              <a:ext cx="2090241" cy="9839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0273" name="矩形 13"/>
            <p:cNvSpPr/>
            <p:nvPr/>
          </p:nvSpPr>
          <p:spPr>
            <a:xfrm>
              <a:off x="657487" y="262777"/>
              <a:ext cx="2121983" cy="9307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3735" b="1" dirty="0">
                  <a:solidFill>
                    <a:srgbClr val="00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learning new words</a:t>
              </a:r>
              <a:endParaRPr lang="zh-CN" altLang="en-US" sz="3735" dirty="0">
                <a:solidFill>
                  <a:srgbClr val="0000FF"/>
                </a:solidFill>
                <a:latin typeface="Calibri" panose="020F0502020204030204" pitchFamily="3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11700" y="279400"/>
            <a:ext cx="2789767" cy="1310217"/>
            <a:chOff x="3419872" y="225043"/>
            <a:chExt cx="2091112" cy="983649"/>
          </a:xfrm>
        </p:grpSpPr>
        <p:sp>
          <p:nvSpPr>
            <p:cNvPr id="15" name="椭圆 14"/>
            <p:cNvSpPr/>
            <p:nvPr/>
          </p:nvSpPr>
          <p:spPr>
            <a:xfrm>
              <a:off x="3419872" y="225043"/>
              <a:ext cx="2091112" cy="98364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0271" name="矩形 15"/>
            <p:cNvSpPr/>
            <p:nvPr/>
          </p:nvSpPr>
          <p:spPr>
            <a:xfrm>
              <a:off x="3675311" y="455257"/>
              <a:ext cx="1580233" cy="5000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3735" b="1" dirty="0">
                  <a:solidFill>
                    <a:srgbClr val="00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grammar</a:t>
              </a:r>
              <a:endParaRPr lang="zh-CN" altLang="en-US" sz="3735" dirty="0">
                <a:solidFill>
                  <a:srgbClr val="0000FF"/>
                </a:solidFill>
                <a:latin typeface="Calibri" panose="020F0502020204030204" pitchFamily="3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71417" y="753533"/>
            <a:ext cx="2787649" cy="1312333"/>
            <a:chOff x="5652120" y="225043"/>
            <a:chExt cx="2091112" cy="983649"/>
          </a:xfrm>
        </p:grpSpPr>
        <p:sp>
          <p:nvSpPr>
            <p:cNvPr id="18" name="椭圆 17"/>
            <p:cNvSpPr/>
            <p:nvPr/>
          </p:nvSpPr>
          <p:spPr>
            <a:xfrm>
              <a:off x="5652120" y="225043"/>
              <a:ext cx="2091112" cy="98364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0269" name="矩形 18"/>
            <p:cNvSpPr/>
            <p:nvPr/>
          </p:nvSpPr>
          <p:spPr>
            <a:xfrm>
              <a:off x="5985555" y="455257"/>
              <a:ext cx="1424243" cy="499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3735" b="1" dirty="0">
                  <a:solidFill>
                    <a:srgbClr val="00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listening</a:t>
              </a:r>
              <a:endPara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033933" y="4169833"/>
            <a:ext cx="2787651" cy="1310217"/>
            <a:chOff x="6697676" y="1227711"/>
            <a:chExt cx="2091112" cy="983649"/>
          </a:xfrm>
        </p:grpSpPr>
        <p:sp>
          <p:nvSpPr>
            <p:cNvPr id="20" name="椭圆 19"/>
            <p:cNvSpPr/>
            <p:nvPr/>
          </p:nvSpPr>
          <p:spPr>
            <a:xfrm>
              <a:off x="6697676" y="1227711"/>
              <a:ext cx="2091112" cy="98364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0267" name="矩形 20"/>
            <p:cNvSpPr/>
            <p:nvPr/>
          </p:nvSpPr>
          <p:spPr>
            <a:xfrm>
              <a:off x="7120424" y="1457925"/>
              <a:ext cx="1245617" cy="5000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3735" b="1" dirty="0">
                  <a:solidFill>
                    <a:srgbClr val="00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writing</a:t>
              </a:r>
              <a:endPara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529667" y="4823884"/>
            <a:ext cx="3153833" cy="1312333"/>
            <a:chOff x="6668426" y="2798477"/>
            <a:chExt cx="2364225" cy="983649"/>
          </a:xfrm>
        </p:grpSpPr>
        <p:sp>
          <p:nvSpPr>
            <p:cNvPr id="22" name="椭圆 21"/>
            <p:cNvSpPr/>
            <p:nvPr/>
          </p:nvSpPr>
          <p:spPr>
            <a:xfrm>
              <a:off x="6700161" y="2798477"/>
              <a:ext cx="2300756" cy="98364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0265" name="矩形 22"/>
            <p:cNvSpPr/>
            <p:nvPr/>
          </p:nvSpPr>
          <p:spPr>
            <a:xfrm>
              <a:off x="6668426" y="3028691"/>
              <a:ext cx="2364225" cy="499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3735" b="1" dirty="0">
                  <a:solidFill>
                    <a:srgbClr val="00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pronunciation</a:t>
              </a:r>
              <a:endParaRPr lang="zh-CN" altLang="en-US" sz="3735" dirty="0">
                <a:solidFill>
                  <a:srgbClr val="0000FF"/>
                </a:solidFill>
                <a:latin typeface="Calibri" panose="020F0502020204030204" pitchFamily="3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9017" y="4057651"/>
            <a:ext cx="2787649" cy="1312333"/>
            <a:chOff x="1733914" y="3742503"/>
            <a:chExt cx="2091112" cy="983649"/>
          </a:xfrm>
        </p:grpSpPr>
        <p:sp>
          <p:nvSpPr>
            <p:cNvPr id="24" name="椭圆 23"/>
            <p:cNvSpPr/>
            <p:nvPr/>
          </p:nvSpPr>
          <p:spPr>
            <a:xfrm>
              <a:off x="1733914" y="3742503"/>
              <a:ext cx="2091112" cy="9836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0263" name="矩形 24"/>
            <p:cNvSpPr/>
            <p:nvPr/>
          </p:nvSpPr>
          <p:spPr>
            <a:xfrm>
              <a:off x="2037577" y="3972717"/>
              <a:ext cx="1483785" cy="499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3735" b="1" dirty="0">
                  <a:solidFill>
                    <a:srgbClr val="00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speaking</a:t>
              </a:r>
              <a:endParaRPr lang="zh-CN" altLang="en-US" sz="3735" dirty="0">
                <a:solidFill>
                  <a:srgbClr val="0000FF"/>
                </a:solidFill>
                <a:latin typeface="Calibri" panose="020F0502020204030204" pitchFamily="3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6106584" y="1640417"/>
            <a:ext cx="0" cy="766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 flipV="1">
            <a:off x="8995833" y="4182533"/>
            <a:ext cx="376767" cy="1756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112933" y="4239684"/>
            <a:ext cx="0" cy="575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2988733" y="3951817"/>
            <a:ext cx="351367" cy="2772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154045" y="1988185"/>
            <a:ext cx="395605" cy="222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8815493" y="2066502"/>
            <a:ext cx="351367" cy="2772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5498465" y="219837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372610" y="1734820"/>
            <a:ext cx="1851025" cy="4172585"/>
          </a:xfrm>
          <a:prstGeom prst="rect">
            <a:avLst/>
          </a:prstGeom>
        </p:spPr>
      </p:pic>
      <p:sp>
        <p:nvSpPr>
          <p:cNvPr id="13" name="对话气泡: 圆角矩形 12"/>
          <p:cNvSpPr/>
          <p:nvPr/>
        </p:nvSpPr>
        <p:spPr>
          <a:xfrm>
            <a:off x="378461" y="882862"/>
            <a:ext cx="4800600" cy="1634067"/>
          </a:xfrm>
          <a:prstGeom prst="wedgeRoundRectCallout">
            <a:avLst>
              <a:gd name="adj1" fmla="val 34788"/>
              <a:gd name="adj2" fmla="val 70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difficulties do you have in learning English?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对话气泡: 圆角矩形 13"/>
          <p:cNvSpPr/>
          <p:nvPr/>
        </p:nvSpPr>
        <p:spPr>
          <a:xfrm>
            <a:off x="6598285" y="1336040"/>
            <a:ext cx="5358765" cy="1368425"/>
          </a:xfrm>
          <a:prstGeom prst="wedgeRoundRectCallout">
            <a:avLst>
              <a:gd name="adj1" fmla="val -34504"/>
              <a:gd name="adj2" fmla="val 6796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412750" indent="-412750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  I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was afraid to</a:t>
            </a:r>
            <a:r>
              <a:rPr lang="en-US" altLang="zh-CN" sz="32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ask questions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because of</a:t>
            </a:r>
            <a:r>
              <a:rPr lang="en-US" altLang="zh-CN" sz="32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my poor pronunciation.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32517" y="1724237"/>
            <a:ext cx="8640233" cy="3409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be afraid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 do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sth.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害怕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做某事或不敢做某事</a:t>
            </a: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be afraid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of doing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sth.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   ①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担心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会发生某事或某情况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②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害怕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做某事或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不敢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做某事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427480" y="90995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一、害怕的表达</a:t>
            </a: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5498465" y="219837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372610" y="1734820"/>
            <a:ext cx="1851025" cy="4172585"/>
          </a:xfrm>
          <a:prstGeom prst="rect">
            <a:avLst/>
          </a:prstGeom>
        </p:spPr>
      </p:pic>
      <p:sp>
        <p:nvSpPr>
          <p:cNvPr id="13" name="对话气泡: 圆角矩形 12"/>
          <p:cNvSpPr/>
          <p:nvPr/>
        </p:nvSpPr>
        <p:spPr>
          <a:xfrm>
            <a:off x="398146" y="882862"/>
            <a:ext cx="4800600" cy="1634067"/>
          </a:xfrm>
          <a:prstGeom prst="wedgeRoundRectCallout">
            <a:avLst>
              <a:gd name="adj1" fmla="val 34788"/>
              <a:gd name="adj2" fmla="val 70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difficulties did you have in learning English?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对话气泡: 圆角矩形 13"/>
          <p:cNvSpPr/>
          <p:nvPr/>
        </p:nvSpPr>
        <p:spPr>
          <a:xfrm>
            <a:off x="6617970" y="1336040"/>
            <a:ext cx="5358765" cy="1368425"/>
          </a:xfrm>
          <a:prstGeom prst="wedgeRoundRectCallout">
            <a:avLst>
              <a:gd name="adj1" fmla="val -34504"/>
              <a:gd name="adj2" fmla="val 6796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412750" indent="-412750"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teacher spoke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so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quickly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that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I did not understand her most of the time.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5498465" y="219837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372610" y="1734820"/>
            <a:ext cx="1851025" cy="4172585"/>
          </a:xfrm>
          <a:prstGeom prst="rect">
            <a:avLst/>
          </a:prstGeom>
        </p:spPr>
      </p:pic>
      <p:sp>
        <p:nvSpPr>
          <p:cNvPr id="13" name="对话气泡: 圆角矩形 12"/>
          <p:cNvSpPr/>
          <p:nvPr/>
        </p:nvSpPr>
        <p:spPr>
          <a:xfrm>
            <a:off x="398146" y="882862"/>
            <a:ext cx="4800600" cy="1634067"/>
          </a:xfrm>
          <a:prstGeom prst="wedgeRoundRectCallout">
            <a:avLst>
              <a:gd name="adj1" fmla="val 34788"/>
              <a:gd name="adj2" fmla="val 70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difficulties do you have in learning English?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对话气泡: 圆角矩形 13"/>
          <p:cNvSpPr/>
          <p:nvPr/>
        </p:nvSpPr>
        <p:spPr>
          <a:xfrm>
            <a:off x="6108700" y="598170"/>
            <a:ext cx="5917565" cy="2076450"/>
          </a:xfrm>
          <a:prstGeom prst="wedgeRoundRectCallout">
            <a:avLst>
              <a:gd name="adj1" fmla="val -34504"/>
              <a:gd name="adj2" fmla="val 6796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323850" indent="-32385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I want to learn new words and more grammar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so that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can have a better understanding of English movies.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9" name="直接连接符 8"/>
          <p:cNvCxnSpPr/>
          <p:nvPr/>
        </p:nvCxnSpPr>
        <p:spPr>
          <a:xfrm>
            <a:off x="6663055" y="2846917"/>
            <a:ext cx="1263651" cy="112606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4186555" y="2846917"/>
            <a:ext cx="1191684" cy="112606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3479588" y="1333500"/>
            <a:ext cx="5005917" cy="14046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watching an English movie can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1580938" y="4064000"/>
            <a:ext cx="3797300" cy="14046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improve one’s pronunciation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7082155" y="4064000"/>
            <a:ext cx="3064933" cy="14046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learn useful sentences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91652" y="2655147"/>
            <a:ext cx="2893484" cy="1241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get the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meaning by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015952" y="1251797"/>
            <a:ext cx="7997190" cy="12414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watching their body language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and the expressions</a:t>
            </a: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on their faces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4015952" y="3093297"/>
            <a:ext cx="6333490" cy="6661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listening for the key words</a:t>
            </a: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en-US" altLang="zh-CN" sz="3735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4015952" y="4272280"/>
            <a:ext cx="5050367" cy="1241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looking up new words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 a dictionary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471" name="Line 22"/>
          <p:cNvSpPr/>
          <p:nvPr/>
        </p:nvSpPr>
        <p:spPr>
          <a:xfrm flipV="1">
            <a:off x="3122719" y="1694180"/>
            <a:ext cx="863600" cy="1151467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2" name="Line 23"/>
          <p:cNvSpPr/>
          <p:nvPr/>
        </p:nvSpPr>
        <p:spPr>
          <a:xfrm>
            <a:off x="3122719" y="3440431"/>
            <a:ext cx="575733" cy="2116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3" name="Line 24"/>
          <p:cNvSpPr/>
          <p:nvPr/>
        </p:nvSpPr>
        <p:spPr>
          <a:xfrm>
            <a:off x="3107902" y="3851064"/>
            <a:ext cx="863600" cy="1140883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8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2112</Words>
  <Application>WPS 演示</Application>
  <PresentationFormat>宽屏</PresentationFormat>
  <Paragraphs>124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楷体</vt:lpstr>
      <vt:lpstr>Calibri</vt:lpstr>
      <vt:lpstr>汉仪乐喵体W</vt:lpstr>
      <vt:lpstr>黑体</vt:lpstr>
      <vt:lpstr>Bahnschrift</vt:lpstr>
      <vt:lpstr>微软雅黑</vt:lpstr>
      <vt:lpstr>Arial Unicode MS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12</cp:revision>
  <dcterms:created xsi:type="dcterms:W3CDTF">2019-09-19T02:01:00Z</dcterms:created>
  <dcterms:modified xsi:type="dcterms:W3CDTF">2020-10-21T04:46:12Z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