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56" r:id="rId2"/>
  </p:sldMasterIdLst>
  <p:notesMasterIdLst>
    <p:notesMasterId r:id="rId3"/>
  </p:notesMasterIdLst>
  <p:sldIdLst>
    <p:sldId id="493" r:id="rId4"/>
    <p:sldId id="325" r:id="rId5"/>
    <p:sldId id="497" r:id="rId6"/>
    <p:sldId id="498" r:id="rId7"/>
    <p:sldId id="501" r:id="rId8"/>
    <p:sldId id="503" r:id="rId9"/>
    <p:sldId id="505" r:id="rId10"/>
    <p:sldId id="550" r:id="rId11"/>
    <p:sldId id="551" r:id="rId12"/>
    <p:sldId id="499" r:id="rId13"/>
    <p:sldId id="483" r:id="rId14"/>
    <p:sldId id="472" r:id="rId15"/>
    <p:sldId id="507" r:id="rId16"/>
    <p:sldId id="508" r:id="rId17"/>
    <p:sldId id="473" r:id="rId18"/>
    <p:sldId id="524" r:id="rId19"/>
    <p:sldId id="516" r:id="rId20"/>
    <p:sldId id="552" r:id="rId21"/>
    <p:sldId id="517" r:id="rId22"/>
    <p:sldId id="474" r:id="rId23"/>
    <p:sldId id="527" r:id="rId24"/>
    <p:sldId id="549" r:id="rId25"/>
    <p:sldId id="495" r:id="rId26"/>
  </p:sldIdLst>
  <p:sldSz cx="12188825" cy="6858000"/>
  <p:notesSz cx="6858000" cy="9144000"/>
  <p:custDataLst>
    <p:tags r:id="rId27"/>
  </p:custDataLst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5622" autoAdjust="0"/>
  </p:normalViewPr>
  <p:slideViewPr>
    <p:cSldViewPr>
      <p:cViewPr varScale="1">
        <p:scale>
          <a:sx n="113" d="100"/>
          <a:sy n="113" d="100"/>
        </p:scale>
        <p:origin x="456" y="10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tags" Target="tags/tag3.xml" /><Relationship Id="rId28" Type="http://schemas.openxmlformats.org/officeDocument/2006/relationships/presProps" Target="presProps.xml" /><Relationship Id="rId29" Type="http://schemas.openxmlformats.org/officeDocument/2006/relationships/viewProps" Target="viewProps.xml" /><Relationship Id="rId3" Type="http://schemas.openxmlformats.org/officeDocument/2006/relationships/notesMaster" Target="notesMasters/notesMaster1.xml" /><Relationship Id="rId30" Type="http://schemas.openxmlformats.org/officeDocument/2006/relationships/theme" Target="theme/theme1.xml" /><Relationship Id="rId31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D7A72-1FD7-428B-B027-7B8D914F0561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E0C4A-4684-4D33-8107-6FA733C6EC7A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099333"/>
            <a:ext cx="12188825" cy="575866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1099333"/>
            <a:ext cx="12188825" cy="575866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459250"/>
            <a:ext cx="12188825" cy="539875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629217"/>
            <a:ext cx="12188825" cy="522878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1989173"/>
            <a:ext cx="12188825" cy="486882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349130"/>
            <a:ext cx="12188825" cy="450887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539000"/>
            <a:ext cx="12188825" cy="4319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709087"/>
            <a:ext cx="12188825" cy="414891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2898917"/>
            <a:ext cx="12286293" cy="395908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clrChange>
              <a:clrFrom>
                <a:srgbClr val="F3EFEC"/>
              </a:clrFrom>
              <a:clrTo>
                <a:srgbClr val="F3EFEC">
                  <a:alpha val="0"/>
                </a:srgbClr>
              </a:clrTo>
            </a:clrChange>
          </a:blip>
          <a:srcRect t="-1"/>
          <a:stretch>
            <a:fillRect/>
          </a:stretch>
        </p:blipFill>
        <p:spPr>
          <a:xfrm rot="10800000">
            <a:off x="3772190" y="685798"/>
            <a:ext cx="8416635" cy="6172201"/>
          </a:xfrm>
          <a:prstGeom prst="rect">
            <a:avLst/>
          </a:prstGeom>
        </p:spPr>
      </p:pic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069043"/>
            <a:ext cx="12188825" cy="378895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258833"/>
            <a:ext cx="12188825" cy="359916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429000"/>
            <a:ext cx="12188825" cy="3429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618750"/>
            <a:ext cx="12188825" cy="323925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788957"/>
            <a:ext cx="12188825" cy="306904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978667"/>
            <a:ext cx="12188825" cy="287933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148913"/>
            <a:ext cx="12188825" cy="270908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338583"/>
            <a:ext cx="12188825" cy="251941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508870"/>
            <a:ext cx="12188825" cy="234913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698500"/>
            <a:ext cx="12188825" cy="21595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4868827"/>
            <a:ext cx="12188825" cy="198917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058417"/>
            <a:ext cx="12188825" cy="179958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228783"/>
            <a:ext cx="12188825" cy="1629217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588740"/>
            <a:ext cx="12188825" cy="126926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5948697"/>
            <a:ext cx="12188825" cy="90930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6138167"/>
            <a:ext cx="12188825" cy="71983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1" y="2709087"/>
            <a:ext cx="12192000" cy="4148913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-3175" y="3068960"/>
            <a:ext cx="12192000" cy="3789040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1" y="3429000"/>
            <a:ext cx="12192000" cy="3429000"/>
          </a:xfrm>
          <a:prstGeom prst="rect">
            <a:avLst/>
          </a:prstGeom>
          <a:solidFill>
            <a:srgbClr val="B5DDE9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7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1">
              <a:alphaModFix amt="9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10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18.xml" /><Relationship Id="rId12" Type="http://schemas.openxmlformats.org/officeDocument/2006/relationships/slideLayout" Target="../slideLayouts/slideLayout19.xml" /><Relationship Id="rId13" Type="http://schemas.openxmlformats.org/officeDocument/2006/relationships/slideLayout" Target="../slideLayouts/slideLayout20.xml" /><Relationship Id="rId14" Type="http://schemas.openxmlformats.org/officeDocument/2006/relationships/slideLayout" Target="../slideLayouts/slideLayout21.xml" /><Relationship Id="rId15" Type="http://schemas.openxmlformats.org/officeDocument/2006/relationships/slideLayout" Target="../slideLayouts/slideLayout22.xml" /><Relationship Id="rId16" Type="http://schemas.openxmlformats.org/officeDocument/2006/relationships/slideLayout" Target="../slideLayouts/slideLayout23.xml" /><Relationship Id="rId17" Type="http://schemas.openxmlformats.org/officeDocument/2006/relationships/slideLayout" Target="../slideLayouts/slideLayout24.xml" /><Relationship Id="rId18" Type="http://schemas.openxmlformats.org/officeDocument/2006/relationships/slideLayout" Target="../slideLayouts/slideLayout25.xml" /><Relationship Id="rId19" Type="http://schemas.openxmlformats.org/officeDocument/2006/relationships/slideLayout" Target="../slideLayouts/slideLayout26.xml" /><Relationship Id="rId2" Type="http://schemas.openxmlformats.org/officeDocument/2006/relationships/slideLayout" Target="../slideLayouts/slideLayout9.xml" /><Relationship Id="rId20" Type="http://schemas.openxmlformats.org/officeDocument/2006/relationships/slideLayout" Target="../slideLayouts/slideLayout27.xml" /><Relationship Id="rId21" Type="http://schemas.openxmlformats.org/officeDocument/2006/relationships/slideLayout" Target="../slideLayouts/slideLayout28.xml" /><Relationship Id="rId22" Type="http://schemas.openxmlformats.org/officeDocument/2006/relationships/slideLayout" Target="../slideLayouts/slideLayout29.xml" /><Relationship Id="rId23" Type="http://schemas.openxmlformats.org/officeDocument/2006/relationships/slideLayout" Target="../slideLayouts/slideLayout30.xml" /><Relationship Id="rId24" Type="http://schemas.openxmlformats.org/officeDocument/2006/relationships/slideLayout" Target="../slideLayouts/slideLayout31.xml" /><Relationship Id="rId25" Type="http://schemas.openxmlformats.org/officeDocument/2006/relationships/slideLayout" Target="../slideLayouts/slideLayout32.xml" /><Relationship Id="rId26" Type="http://schemas.openxmlformats.org/officeDocument/2006/relationships/slideLayout" Target="../slideLayouts/slideLayout33.xml" /><Relationship Id="rId27" Type="http://schemas.openxmlformats.org/officeDocument/2006/relationships/slideLayout" Target="../slideLayouts/slideLayout34.xml" /><Relationship Id="rId28" Type="http://schemas.openxmlformats.org/officeDocument/2006/relationships/slideLayout" Target="../slideLayouts/slideLayout35.xml" /><Relationship Id="rId29" Type="http://schemas.openxmlformats.org/officeDocument/2006/relationships/theme" Target="../theme/theme2.xml" /><Relationship Id="rId3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3.xml" /><Relationship Id="rId7" Type="http://schemas.openxmlformats.org/officeDocument/2006/relationships/slideLayout" Target="../slideLayouts/slideLayout14.xml" /><Relationship Id="rId8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16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88824" cy="6856214"/>
          </a:xfrm>
          <a:prstGeom prst="rect">
            <a:avLst/>
          </a:prstGeom>
          <a:solidFill>
            <a:srgbClr val="F4F0ED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565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/>
  <p:timing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</p:sldLayoutIdLst>
  <p:transition/>
  <p:timing/>
  <p:txStyles>
    <p:titleStyle>
      <a:lvl1pPr algn="ctr" defTabSz="121793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7930" rtl="0" eaLnBrk="1" latinLnBrk="0" hangingPunct="1">
        <a:spcBef>
          <a:spcPct val="20000"/>
        </a:spcBef>
        <a:buFont typeface="Arial" panose="020b060402020209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ags" Target="../tags/tag1.xml" /><Relationship Id="rId3" Type="http://schemas.openxmlformats.org/officeDocument/2006/relationships/tags" Target="../tags/tag2.xml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microsoft.com/office/2007/relationships/hdphoto" Target="../media/image5.wdp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microsoft.com/office/2007/relationships/hdphoto" Target="../media/image5.wdp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slide" Target="slide10.xml" TargetMode="Internal" /><Relationship Id="rId3" Type="http://schemas.openxmlformats.org/officeDocument/2006/relationships/slide" Target="slide3.xml" TargetMode="Internal" /><Relationship Id="rId4" Type="http://schemas.openxmlformats.org/officeDocument/2006/relationships/slide" Target="slide21.xml" TargetMode="Interna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" Target="slide2.xml" TargetMode="Interna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microsoft.com/office/2007/relationships/hdphoto" Target="../media/image5.wdp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" Target="slide2.xml" TargetMode="Interna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7.png" /><Relationship Id="rId3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microsoft.com/office/2007/relationships/hdphoto" Target="../media/image5.wdp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microsoft.com/office/2007/relationships/hdphoto" Target="../media/image5.wdp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Relationship Id="rId3" Type="http://schemas.microsoft.com/office/2007/relationships/hdphoto" Target="../media/image5.wdp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" Target="slide2.xml" TargetMode="Interna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4">
            <a:alphaModFix amt="40000"/>
            <a:lum/>
          </a:blip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圆角淘宝网chenying0907出品 14"/>
          <p:cNvSpPr/>
          <p:nvPr/>
        </p:nvSpPr>
        <p:spPr>
          <a:xfrm>
            <a:off x="-18439" y="2072053"/>
            <a:ext cx="9451327" cy="2252145"/>
          </a:xfrm>
          <a:custGeom>
            <a:gdLst>
              <a:gd name="connsiteX0" fmla="*/ 0 w 11089232"/>
              <a:gd name="connsiteY0" fmla="*/ 448643 h 2691807"/>
              <a:gd name="connsiteX1" fmla="*/ 448643 w 11089232"/>
              <a:gd name="connsiteY1" fmla="*/ 0 h 2691807"/>
              <a:gd name="connsiteX2" fmla="*/ 10640589 w 11089232"/>
              <a:gd name="connsiteY2" fmla="*/ 0 h 2691807"/>
              <a:gd name="connsiteX3" fmla="*/ 11089232 w 11089232"/>
              <a:gd name="connsiteY3" fmla="*/ 448643 h 2691807"/>
              <a:gd name="connsiteX4" fmla="*/ 11089232 w 11089232"/>
              <a:gd name="connsiteY4" fmla="*/ 2243164 h 2691807"/>
              <a:gd name="connsiteX5" fmla="*/ 10640589 w 11089232"/>
              <a:gd name="connsiteY5" fmla="*/ 2691807 h 2691807"/>
              <a:gd name="connsiteX6" fmla="*/ 448643 w 11089232"/>
              <a:gd name="connsiteY6" fmla="*/ 2691807 h 2691807"/>
              <a:gd name="connsiteX7" fmla="*/ 0 w 11089232"/>
              <a:gd name="connsiteY7" fmla="*/ 2243164 h 2691807"/>
              <a:gd name="connsiteX8" fmla="*/ 0 w 11089232"/>
              <a:gd name="connsiteY8" fmla="*/ 448643 h 2691807"/>
              <a:gd name="connsiteX0-1" fmla="*/ 0 w 11089232"/>
              <a:gd name="connsiteY0-2" fmla="*/ 448643 h 2691807"/>
              <a:gd name="connsiteX1-3" fmla="*/ 1663832 w 11089232"/>
              <a:gd name="connsiteY1-4" fmla="*/ 0 h 2691807"/>
              <a:gd name="connsiteX2-5" fmla="*/ 10640589 w 11089232"/>
              <a:gd name="connsiteY2-6" fmla="*/ 0 h 2691807"/>
              <a:gd name="connsiteX3-7" fmla="*/ 11089232 w 11089232"/>
              <a:gd name="connsiteY3-8" fmla="*/ 448643 h 2691807"/>
              <a:gd name="connsiteX4-9" fmla="*/ 11089232 w 11089232"/>
              <a:gd name="connsiteY4-10" fmla="*/ 2243164 h 2691807"/>
              <a:gd name="connsiteX5-11" fmla="*/ 10640589 w 11089232"/>
              <a:gd name="connsiteY5-12" fmla="*/ 2691807 h 2691807"/>
              <a:gd name="connsiteX6-13" fmla="*/ 448643 w 11089232"/>
              <a:gd name="connsiteY6-14" fmla="*/ 2691807 h 2691807"/>
              <a:gd name="connsiteX7-15" fmla="*/ 0 w 11089232"/>
              <a:gd name="connsiteY7-16" fmla="*/ 2243164 h 2691807"/>
              <a:gd name="connsiteX8-17" fmla="*/ 0 w 11089232"/>
              <a:gd name="connsiteY8-18" fmla="*/ 448643 h 2691807"/>
              <a:gd name="connsiteX0-19" fmla="*/ 0 w 11089232"/>
              <a:gd name="connsiteY0-20" fmla="*/ 448643 h 2703839"/>
              <a:gd name="connsiteX1-21" fmla="*/ 1663832 w 11089232"/>
              <a:gd name="connsiteY1-22" fmla="*/ 0 h 2703839"/>
              <a:gd name="connsiteX2-23" fmla="*/ 10640589 w 11089232"/>
              <a:gd name="connsiteY2-24" fmla="*/ 0 h 2703839"/>
              <a:gd name="connsiteX3-25" fmla="*/ 11089232 w 11089232"/>
              <a:gd name="connsiteY3-26" fmla="*/ 448643 h 2703839"/>
              <a:gd name="connsiteX4-27" fmla="*/ 11089232 w 11089232"/>
              <a:gd name="connsiteY4-28" fmla="*/ 2243164 h 2703839"/>
              <a:gd name="connsiteX5-29" fmla="*/ 10640589 w 11089232"/>
              <a:gd name="connsiteY5-30" fmla="*/ 2691807 h 2703839"/>
              <a:gd name="connsiteX6-31" fmla="*/ 1687895 w 11089232"/>
              <a:gd name="connsiteY6-32" fmla="*/ 2703839 h 2703839"/>
              <a:gd name="connsiteX7-33" fmla="*/ 0 w 11089232"/>
              <a:gd name="connsiteY7-34" fmla="*/ 2243164 h 2703839"/>
              <a:gd name="connsiteX8-35" fmla="*/ 0 w 11089232"/>
              <a:gd name="connsiteY8-36" fmla="*/ 448643 h 2703839"/>
              <a:gd name="connsiteX0-37" fmla="*/ 0 w 11089232"/>
              <a:gd name="connsiteY0-38" fmla="*/ 2243164 h 2703839"/>
              <a:gd name="connsiteX1-39" fmla="*/ 1663832 w 11089232"/>
              <a:gd name="connsiteY1-40" fmla="*/ 0 h 2703839"/>
              <a:gd name="connsiteX2-41" fmla="*/ 10640589 w 11089232"/>
              <a:gd name="connsiteY2-42" fmla="*/ 0 h 2703839"/>
              <a:gd name="connsiteX3-43" fmla="*/ 11089232 w 11089232"/>
              <a:gd name="connsiteY3-44" fmla="*/ 448643 h 2703839"/>
              <a:gd name="connsiteX4-45" fmla="*/ 11089232 w 11089232"/>
              <a:gd name="connsiteY4-46" fmla="*/ 2243164 h 2703839"/>
              <a:gd name="connsiteX5-47" fmla="*/ 10640589 w 11089232"/>
              <a:gd name="connsiteY5-48" fmla="*/ 2691807 h 2703839"/>
              <a:gd name="connsiteX6-49" fmla="*/ 1687895 w 11089232"/>
              <a:gd name="connsiteY6-50" fmla="*/ 2703839 h 2703839"/>
              <a:gd name="connsiteX7-51" fmla="*/ 0 w 11089232"/>
              <a:gd name="connsiteY7-52" fmla="*/ 2243164 h 2703839"/>
              <a:gd name="connsiteX0-53" fmla="*/ 81842 w 9522747"/>
              <a:gd name="connsiteY0-54" fmla="*/ 2146911 h 2703839"/>
              <a:gd name="connsiteX1-55" fmla="*/ 97347 w 9522747"/>
              <a:gd name="connsiteY1-56" fmla="*/ 0 h 2703839"/>
              <a:gd name="connsiteX2-57" fmla="*/ 9074104 w 9522747"/>
              <a:gd name="connsiteY2-58" fmla="*/ 0 h 2703839"/>
              <a:gd name="connsiteX3-59" fmla="*/ 9522747 w 9522747"/>
              <a:gd name="connsiteY3-60" fmla="*/ 448643 h 2703839"/>
              <a:gd name="connsiteX4-61" fmla="*/ 9522747 w 9522747"/>
              <a:gd name="connsiteY4-62" fmla="*/ 2243164 h 2703839"/>
              <a:gd name="connsiteX5-63" fmla="*/ 9074104 w 9522747"/>
              <a:gd name="connsiteY5-64" fmla="*/ 2691807 h 2703839"/>
              <a:gd name="connsiteX6-65" fmla="*/ 121410 w 9522747"/>
              <a:gd name="connsiteY6-66" fmla="*/ 2703839 h 2703839"/>
              <a:gd name="connsiteX7-67" fmla="*/ 81842 w 9522747"/>
              <a:gd name="connsiteY7-68" fmla="*/ 2146911 h 2703839"/>
              <a:gd name="connsiteX0-69" fmla="*/ 81842 w 9522747"/>
              <a:gd name="connsiteY0-70" fmla="*/ 2146911 h 2703839"/>
              <a:gd name="connsiteX1-71" fmla="*/ 97347 w 9522747"/>
              <a:gd name="connsiteY1-72" fmla="*/ 0 h 2703839"/>
              <a:gd name="connsiteX2-73" fmla="*/ 9074104 w 9522747"/>
              <a:gd name="connsiteY2-74" fmla="*/ 0 h 2703839"/>
              <a:gd name="connsiteX3-75" fmla="*/ 9522747 w 9522747"/>
              <a:gd name="connsiteY3-76" fmla="*/ 448643 h 2703839"/>
              <a:gd name="connsiteX4-77" fmla="*/ 9522747 w 9522747"/>
              <a:gd name="connsiteY4-78" fmla="*/ 2243164 h 2703839"/>
              <a:gd name="connsiteX5-79" fmla="*/ 9074104 w 9522747"/>
              <a:gd name="connsiteY5-80" fmla="*/ 2691807 h 2703839"/>
              <a:gd name="connsiteX6-81" fmla="*/ 121410 w 9522747"/>
              <a:gd name="connsiteY6-82" fmla="*/ 2703839 h 2703839"/>
              <a:gd name="connsiteX7-83" fmla="*/ 81842 w 9522747"/>
              <a:gd name="connsiteY7-84" fmla="*/ 2146911 h 2703839"/>
              <a:gd name="connsiteX0-85" fmla="*/ 81842 w 9522747"/>
              <a:gd name="connsiteY0-86" fmla="*/ 2146911 h 2703839"/>
              <a:gd name="connsiteX1-87" fmla="*/ 97347 w 9522747"/>
              <a:gd name="connsiteY1-88" fmla="*/ 0 h 2703839"/>
              <a:gd name="connsiteX2-89" fmla="*/ 9074104 w 9522747"/>
              <a:gd name="connsiteY2-90" fmla="*/ 0 h 2703839"/>
              <a:gd name="connsiteX3-91" fmla="*/ 9522747 w 9522747"/>
              <a:gd name="connsiteY3-92" fmla="*/ 448643 h 2703839"/>
              <a:gd name="connsiteX4-93" fmla="*/ 9522747 w 9522747"/>
              <a:gd name="connsiteY4-94" fmla="*/ 2243164 h 2703839"/>
              <a:gd name="connsiteX5-95" fmla="*/ 9074104 w 9522747"/>
              <a:gd name="connsiteY5-96" fmla="*/ 2691807 h 2703839"/>
              <a:gd name="connsiteX6-97" fmla="*/ 121410 w 9522747"/>
              <a:gd name="connsiteY6-98" fmla="*/ 2703839 h 2703839"/>
              <a:gd name="connsiteX7-99" fmla="*/ 81842 w 9522747"/>
              <a:gd name="connsiteY7-100" fmla="*/ 2146911 h 2703839"/>
              <a:gd name="connsiteX0-101" fmla="*/ 0 w 9440905"/>
              <a:gd name="connsiteY0-102" fmla="*/ 2146911 h 2704560"/>
              <a:gd name="connsiteX1-103" fmla="*/ 15505 w 9440905"/>
              <a:gd name="connsiteY1-104" fmla="*/ 0 h 2704560"/>
              <a:gd name="connsiteX2-105" fmla="*/ 8992262 w 9440905"/>
              <a:gd name="connsiteY2-106" fmla="*/ 0 h 2704560"/>
              <a:gd name="connsiteX3-107" fmla="*/ 9440905 w 9440905"/>
              <a:gd name="connsiteY3-108" fmla="*/ 448643 h 2704560"/>
              <a:gd name="connsiteX4-109" fmla="*/ 9440905 w 9440905"/>
              <a:gd name="connsiteY4-110" fmla="*/ 2243164 h 2704560"/>
              <a:gd name="connsiteX5-111" fmla="*/ 8992262 w 9440905"/>
              <a:gd name="connsiteY5-112" fmla="*/ 2691807 h 2704560"/>
              <a:gd name="connsiteX6-113" fmla="*/ 39568 w 9440905"/>
              <a:gd name="connsiteY6-114" fmla="*/ 2703839 h 2704560"/>
              <a:gd name="connsiteX7-115" fmla="*/ 0 w 9440905"/>
              <a:gd name="connsiteY7-116" fmla="*/ 2146911 h 2704560"/>
              <a:gd name="connsiteX0-117" fmla="*/ 10422 w 9451327"/>
              <a:gd name="connsiteY0-118" fmla="*/ 2146911 h 2704560"/>
              <a:gd name="connsiteX1-119" fmla="*/ 25927 w 9451327"/>
              <a:gd name="connsiteY1-120" fmla="*/ 0 h 2704560"/>
              <a:gd name="connsiteX2-121" fmla="*/ 9002684 w 9451327"/>
              <a:gd name="connsiteY2-122" fmla="*/ 0 h 2704560"/>
              <a:gd name="connsiteX3-123" fmla="*/ 9451327 w 9451327"/>
              <a:gd name="connsiteY3-124" fmla="*/ 448643 h 2704560"/>
              <a:gd name="connsiteX4-125" fmla="*/ 9451327 w 9451327"/>
              <a:gd name="connsiteY4-126" fmla="*/ 2243164 h 2704560"/>
              <a:gd name="connsiteX5-127" fmla="*/ 9002684 w 9451327"/>
              <a:gd name="connsiteY5-128" fmla="*/ 2691807 h 2704560"/>
              <a:gd name="connsiteX6-129" fmla="*/ 1864 w 9451327"/>
              <a:gd name="connsiteY6-130" fmla="*/ 2703839 h 2704560"/>
              <a:gd name="connsiteX7-131" fmla="*/ 10422 w 9451327"/>
              <a:gd name="connsiteY7-132" fmla="*/ 2146911 h 27045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9451327" h="2704560">
                <a:moveTo>
                  <a:pt x="10422" y="2146911"/>
                </a:moveTo>
                <a:lnTo>
                  <a:pt x="25927" y="0"/>
                </a:lnTo>
                <a:lnTo>
                  <a:pt x="9002684" y="0"/>
                </a:lnTo>
                <a:cubicBezTo>
                  <a:pt x="9250463" y="0"/>
                  <a:pt x="9451327" y="200864"/>
                  <a:pt x="9451327" y="448643"/>
                </a:cubicBezTo>
                <a:lnTo>
                  <a:pt x="9451327" y="2243164"/>
                </a:lnTo>
                <a:cubicBezTo>
                  <a:pt x="9451327" y="2490943"/>
                  <a:pt x="9250463" y="2691807"/>
                  <a:pt x="9002684" y="2691807"/>
                </a:cubicBezTo>
                <a:lnTo>
                  <a:pt x="1864" y="2703839"/>
                </a:lnTo>
                <a:cubicBezTo>
                  <a:pt x="-5284" y="2727902"/>
                  <a:pt x="10422" y="2142027"/>
                  <a:pt x="10422" y="2146911"/>
                </a:cubicBezTo>
                <a:close/>
              </a:path>
            </a:pathLst>
          </a:custGeom>
          <a:solidFill>
            <a:schemeClr val="bg1">
              <a:alpha val="64000"/>
            </a:schemeClr>
          </a:solidFill>
          <a:ln>
            <a:solidFill>
              <a:srgbClr val="DED3CF"/>
            </a:solidFill>
          </a:ln>
          <a:effectLst>
            <a:outerShdw blurRad="495300" dist="127000" dir="5400000" algn="ctr" rotWithShape="0">
              <a:srgbClr val="000000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/>
          </a:p>
        </p:txBody>
      </p:sp>
      <p:sp>
        <p:nvSpPr>
          <p:cNvPr id="11" name="淘宝网chenying0907出品 129"/>
          <p:cNvSpPr/>
          <p:nvPr/>
        </p:nvSpPr>
        <p:spPr>
          <a:xfrm flipH="1">
            <a:off x="981421" y="3284984"/>
            <a:ext cx="7552622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800" b="1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Looking forwards</a:t>
            </a:r>
            <a:endParaRPr lang="en-US" altLang="zh-CN" sz="4800" b="1">
              <a:solidFill>
                <a:prstClr val="black">
                  <a:lumMod val="75000"/>
                  <a:lumOff val="25000"/>
                </a:prstClr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淘宝网chenying0907出品 132"/>
          <p:cNvSpPr/>
          <p:nvPr>
            <p:custDataLst>
              <p:tags r:id="rId2"/>
            </p:custDataLst>
          </p:nvPr>
        </p:nvSpPr>
        <p:spPr>
          <a:xfrm flipV="1">
            <a:off x="3574132" y="2427969"/>
            <a:ext cx="2306027" cy="146603"/>
          </a:xfrm>
          <a:custGeom>
            <a:gdLst>
              <a:gd name="connsiteX0" fmla="*/ 0 w 3120453"/>
              <a:gd name="connsiteY0" fmla="*/ 0 h 143576"/>
              <a:gd name="connsiteX1" fmla="*/ 3120453 w 3120453"/>
              <a:gd name="connsiteY1" fmla="*/ 0 h 143576"/>
              <a:gd name="connsiteX2" fmla="*/ 3076102 w 3120453"/>
              <a:gd name="connsiteY2" fmla="*/ 65782 h 143576"/>
              <a:gd name="connsiteX3" fmla="*/ 2888290 w 3120453"/>
              <a:gd name="connsiteY3" fmla="*/ 143576 h 143576"/>
              <a:gd name="connsiteX4" fmla="*/ 232163 w 3120453"/>
              <a:gd name="connsiteY4" fmla="*/ 143576 h 143576"/>
              <a:gd name="connsiteX5" fmla="*/ 44352 w 3120453"/>
              <a:gd name="connsiteY5" fmla="*/ 65782 h 143576"/>
              <a:gd name="connsiteX0-1" fmla="*/ 0 w 3120453"/>
              <a:gd name="connsiteY0-2" fmla="*/ 0 h 143576"/>
              <a:gd name="connsiteX1-3" fmla="*/ 3120453 w 3120453"/>
              <a:gd name="connsiteY1-4" fmla="*/ 0 h 143576"/>
              <a:gd name="connsiteX2-5" fmla="*/ 3076102 w 3120453"/>
              <a:gd name="connsiteY2-6" fmla="*/ 65782 h 143576"/>
              <a:gd name="connsiteX3-7" fmla="*/ 2888290 w 3120453"/>
              <a:gd name="connsiteY3-8" fmla="*/ 143576 h 143576"/>
              <a:gd name="connsiteX4-9" fmla="*/ 232163 w 3120453"/>
              <a:gd name="connsiteY4-10" fmla="*/ 143576 h 143576"/>
              <a:gd name="connsiteX5-11" fmla="*/ 44352 w 3120453"/>
              <a:gd name="connsiteY5-12" fmla="*/ 65782 h 143576"/>
              <a:gd name="connsiteX6" fmla="*/ 91440 w 3120453"/>
              <a:gd name="connsiteY6" fmla="*/ 91440 h 143576"/>
              <a:gd name="connsiteX0-13" fmla="*/ 0 w 3120453"/>
              <a:gd name="connsiteY0-14" fmla="*/ 0 h 143576"/>
              <a:gd name="connsiteX1-15" fmla="*/ 3120453 w 3120453"/>
              <a:gd name="connsiteY1-16" fmla="*/ 0 h 143576"/>
              <a:gd name="connsiteX2-17" fmla="*/ 3076102 w 3120453"/>
              <a:gd name="connsiteY2-18" fmla="*/ 65782 h 143576"/>
              <a:gd name="connsiteX3-19" fmla="*/ 2888290 w 3120453"/>
              <a:gd name="connsiteY3-20" fmla="*/ 143576 h 143576"/>
              <a:gd name="connsiteX4-21" fmla="*/ 232163 w 3120453"/>
              <a:gd name="connsiteY4-22" fmla="*/ 143576 h 143576"/>
              <a:gd name="connsiteX5-23" fmla="*/ 44352 w 3120453"/>
              <a:gd name="connsiteY5-24" fmla="*/ 65782 h 143576"/>
              <a:gd name="connsiteX6-25" fmla="*/ 91440 w 3120453"/>
              <a:gd name="connsiteY6-26" fmla="*/ 91440 h 143576"/>
              <a:gd name="connsiteX7" fmla="*/ 0 w 3120453"/>
              <a:gd name="connsiteY7" fmla="*/ 0 h 143576"/>
              <a:gd name="connsiteX0-27" fmla="*/ 3078384 w 3078384"/>
              <a:gd name="connsiteY0-28" fmla="*/ 0 h 143576"/>
              <a:gd name="connsiteX1-29" fmla="*/ 3034033 w 3078384"/>
              <a:gd name="connsiteY1-30" fmla="*/ 65782 h 143576"/>
              <a:gd name="connsiteX2-31" fmla="*/ 2846221 w 3078384"/>
              <a:gd name="connsiteY2-32" fmla="*/ 143576 h 143576"/>
              <a:gd name="connsiteX3-33" fmla="*/ 190094 w 3078384"/>
              <a:gd name="connsiteY3-34" fmla="*/ 143576 h 143576"/>
              <a:gd name="connsiteX4-35" fmla="*/ 2283 w 3078384"/>
              <a:gd name="connsiteY4-36" fmla="*/ 65782 h 143576"/>
              <a:gd name="connsiteX5-37" fmla="*/ 49371 w 3078384"/>
              <a:gd name="connsiteY5-38" fmla="*/ 91440 h 143576"/>
              <a:gd name="connsiteX6-39" fmla="*/ 49371 w 3078384"/>
              <a:gd name="connsiteY6-40" fmla="*/ 91440 h 14357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25" y="connsiteY6-26"/>
              </a:cxn>
            </a:cxnLst>
            <a:rect l="l" t="t" r="r" b="b"/>
            <a:pathLst>
              <a:path w="3078384" h="143576">
                <a:moveTo>
                  <a:pt x="3078384" y="0"/>
                </a:moveTo>
                <a:lnTo>
                  <a:pt x="3034033" y="65782"/>
                </a:lnTo>
                <a:cubicBezTo>
                  <a:pt x="2985968" y="113847"/>
                  <a:pt x="2919566" y="143576"/>
                  <a:pt x="2846221" y="143576"/>
                </a:cubicBezTo>
                <a:lnTo>
                  <a:pt x="190094" y="143576"/>
                </a:lnTo>
                <a:cubicBezTo>
                  <a:pt x="116749" y="143576"/>
                  <a:pt x="50348" y="113847"/>
                  <a:pt x="2283" y="65782"/>
                </a:cubicBezTo>
                <a:cubicBezTo>
                  <a:pt x="-12501" y="43855"/>
                  <a:pt x="49371" y="91440"/>
                  <a:pt x="49371" y="91440"/>
                </a:cubicBezTo>
                <a:lnTo>
                  <a:pt x="49371" y="91440"/>
                </a:ln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alibri"/>
              <a:ea typeface="华文楷体" panose="02010600040101010101" charset="-122"/>
            </a:endParaRPr>
          </a:p>
        </p:txBody>
      </p:sp>
      <p:sp>
        <p:nvSpPr>
          <p:cNvPr id="18" name="淘宝网chenying0907出品 133"/>
          <p:cNvSpPr/>
          <p:nvPr>
            <p:custDataLst>
              <p:tags r:id="rId3"/>
            </p:custDataLst>
          </p:nvPr>
        </p:nvSpPr>
        <p:spPr>
          <a:xfrm>
            <a:off x="3574132" y="2853112"/>
            <a:ext cx="2306027" cy="146603"/>
          </a:xfrm>
          <a:custGeom>
            <a:gdLst>
              <a:gd name="connsiteX0" fmla="*/ 0 w 3120453"/>
              <a:gd name="connsiteY0" fmla="*/ 0 h 143576"/>
              <a:gd name="connsiteX1" fmla="*/ 3120453 w 3120453"/>
              <a:gd name="connsiteY1" fmla="*/ 0 h 143576"/>
              <a:gd name="connsiteX2" fmla="*/ 3076102 w 3120453"/>
              <a:gd name="connsiteY2" fmla="*/ 65782 h 143576"/>
              <a:gd name="connsiteX3" fmla="*/ 2888290 w 3120453"/>
              <a:gd name="connsiteY3" fmla="*/ 143576 h 143576"/>
              <a:gd name="connsiteX4" fmla="*/ 232163 w 3120453"/>
              <a:gd name="connsiteY4" fmla="*/ 143576 h 143576"/>
              <a:gd name="connsiteX5" fmla="*/ 44352 w 3120453"/>
              <a:gd name="connsiteY5" fmla="*/ 65782 h 143576"/>
              <a:gd name="connsiteX0-1" fmla="*/ 0 w 3120453"/>
              <a:gd name="connsiteY0-2" fmla="*/ 0 h 143576"/>
              <a:gd name="connsiteX1-3" fmla="*/ 3120453 w 3120453"/>
              <a:gd name="connsiteY1-4" fmla="*/ 0 h 143576"/>
              <a:gd name="connsiteX2-5" fmla="*/ 3076102 w 3120453"/>
              <a:gd name="connsiteY2-6" fmla="*/ 65782 h 143576"/>
              <a:gd name="connsiteX3-7" fmla="*/ 2888290 w 3120453"/>
              <a:gd name="connsiteY3-8" fmla="*/ 143576 h 143576"/>
              <a:gd name="connsiteX4-9" fmla="*/ 232163 w 3120453"/>
              <a:gd name="connsiteY4-10" fmla="*/ 143576 h 143576"/>
              <a:gd name="connsiteX5-11" fmla="*/ 44352 w 3120453"/>
              <a:gd name="connsiteY5-12" fmla="*/ 65782 h 143576"/>
              <a:gd name="connsiteX6" fmla="*/ 91440 w 3120453"/>
              <a:gd name="connsiteY6" fmla="*/ 91440 h 143576"/>
              <a:gd name="connsiteX0-13" fmla="*/ 0 w 3120453"/>
              <a:gd name="connsiteY0-14" fmla="*/ 0 h 143576"/>
              <a:gd name="connsiteX1-15" fmla="*/ 3120453 w 3120453"/>
              <a:gd name="connsiteY1-16" fmla="*/ 0 h 143576"/>
              <a:gd name="connsiteX2-17" fmla="*/ 3076102 w 3120453"/>
              <a:gd name="connsiteY2-18" fmla="*/ 65782 h 143576"/>
              <a:gd name="connsiteX3-19" fmla="*/ 2888290 w 3120453"/>
              <a:gd name="connsiteY3-20" fmla="*/ 143576 h 143576"/>
              <a:gd name="connsiteX4-21" fmla="*/ 232163 w 3120453"/>
              <a:gd name="connsiteY4-22" fmla="*/ 143576 h 143576"/>
              <a:gd name="connsiteX5-23" fmla="*/ 44352 w 3120453"/>
              <a:gd name="connsiteY5-24" fmla="*/ 65782 h 143576"/>
              <a:gd name="connsiteX6-25" fmla="*/ 91440 w 3120453"/>
              <a:gd name="connsiteY6-26" fmla="*/ 91440 h 143576"/>
              <a:gd name="connsiteX7" fmla="*/ 0 w 3120453"/>
              <a:gd name="connsiteY7" fmla="*/ 0 h 143576"/>
              <a:gd name="connsiteX0-27" fmla="*/ 3078384 w 3078384"/>
              <a:gd name="connsiteY0-28" fmla="*/ 0 h 143576"/>
              <a:gd name="connsiteX1-29" fmla="*/ 3034033 w 3078384"/>
              <a:gd name="connsiteY1-30" fmla="*/ 65782 h 143576"/>
              <a:gd name="connsiteX2-31" fmla="*/ 2846221 w 3078384"/>
              <a:gd name="connsiteY2-32" fmla="*/ 143576 h 143576"/>
              <a:gd name="connsiteX3-33" fmla="*/ 190094 w 3078384"/>
              <a:gd name="connsiteY3-34" fmla="*/ 143576 h 143576"/>
              <a:gd name="connsiteX4-35" fmla="*/ 2283 w 3078384"/>
              <a:gd name="connsiteY4-36" fmla="*/ 65782 h 143576"/>
              <a:gd name="connsiteX5-37" fmla="*/ 49371 w 3078384"/>
              <a:gd name="connsiteY5-38" fmla="*/ 91440 h 143576"/>
              <a:gd name="connsiteX6-39" fmla="*/ 49371 w 3078384"/>
              <a:gd name="connsiteY6-40" fmla="*/ 91440 h 14357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25" y="connsiteY6-26"/>
              </a:cxn>
            </a:cxnLst>
            <a:rect l="l" t="t" r="r" b="b"/>
            <a:pathLst>
              <a:path w="3078384" h="143576">
                <a:moveTo>
                  <a:pt x="3078384" y="0"/>
                </a:moveTo>
                <a:lnTo>
                  <a:pt x="3034033" y="65782"/>
                </a:lnTo>
                <a:cubicBezTo>
                  <a:pt x="2985968" y="113847"/>
                  <a:pt x="2919566" y="143576"/>
                  <a:pt x="2846221" y="143576"/>
                </a:cubicBezTo>
                <a:lnTo>
                  <a:pt x="190094" y="143576"/>
                </a:lnTo>
                <a:cubicBezTo>
                  <a:pt x="116749" y="143576"/>
                  <a:pt x="50348" y="113847"/>
                  <a:pt x="2283" y="65782"/>
                </a:cubicBezTo>
                <a:cubicBezTo>
                  <a:pt x="-12501" y="43855"/>
                  <a:pt x="49371" y="91440"/>
                  <a:pt x="49371" y="91440"/>
                </a:cubicBezTo>
                <a:lnTo>
                  <a:pt x="49371" y="91440"/>
                </a:ln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Calibri"/>
              <a:ea typeface="华文楷体" panose="02010600040101010101" charset="-122"/>
            </a:endParaRPr>
          </a:p>
        </p:txBody>
      </p:sp>
      <p:sp>
        <p:nvSpPr>
          <p:cNvPr id="19" name="淘宝网chenying0907出品 129"/>
          <p:cNvSpPr/>
          <p:nvPr/>
        </p:nvSpPr>
        <p:spPr>
          <a:xfrm flipH="1">
            <a:off x="4192465" y="2473732"/>
            <a:ext cx="1533669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defTabSz="913765"/>
            <a:r>
              <a:rPr lang="en-US" altLang="zh-CN" sz="3000">
                <a:solidFill>
                  <a:schemeClr val="accent3">
                    <a:lumMod val="75000"/>
                  </a:schemeClr>
                </a:solidFill>
                <a:latin typeface="Arial" panose="020b0604020202090204" pitchFamily="34" charset="0"/>
                <a:cs typeface="Times New Roman" panose="02020603050405020304" pitchFamily="18" charset="0"/>
              </a:rPr>
              <a:t>Unit 1</a:t>
            </a:r>
            <a:r>
              <a:rPr lang="zh-CN" altLang="en-US" sz="3000" b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3000" b="1">
              <a:solidFill>
                <a:schemeClr val="accent3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2086"/>
            <a:ext cx="12188825" cy="961905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821199" y="1764315"/>
            <a:ext cx="11369213" cy="126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" y="1764316"/>
            <a:ext cx="541796" cy="12600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08360" y="1764316"/>
            <a:ext cx="133200" cy="1260000"/>
          </a:xfrm>
          <a:prstGeom prst="rect">
            <a:avLst/>
          </a:prstGeom>
          <a:solidFill>
            <a:srgbClr val="F5C1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89741" y="1700808"/>
            <a:ext cx="11141033" cy="1221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u="wavy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the face of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such questions</a:t>
            </a:r>
            <a:r>
              <a:rPr lang="zh-CN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how should we approach the future</a:t>
            </a:r>
            <a:r>
              <a:rPr lang="zh-CN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？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面对这样的问题，我们应该怎样面对未来？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4" name="TextBox 5"/>
          <p:cNvSpPr txBox="1"/>
          <p:nvPr/>
        </p:nvSpPr>
        <p:spPr>
          <a:xfrm>
            <a:off x="56407" y="2132706"/>
            <a:ext cx="70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en-US" altLang="zh-CN" sz="2800" b="1" smtClean="0">
                <a:solidFill>
                  <a:prstClr val="white"/>
                </a:solidFill>
                <a:latin typeface="Arial"/>
                <a:ea typeface="黑体" panose="02010609060101010101" pitchFamily="49" charset="-122"/>
              </a:rPr>
              <a:t>1</a:t>
            </a:r>
            <a:endParaRPr lang="zh-CN" altLang="en-US" sz="2800" b="1">
              <a:solidFill>
                <a:prstClr val="white"/>
              </a:solidFill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89741" y="3102868"/>
            <a:ext cx="11141033" cy="64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GBK_S" panose="03000509000000000000" pitchFamily="65" charset="-122"/>
                <a:ea typeface="GBK_S" panose="03000509000000000000" pitchFamily="65" charset="-122"/>
                <a:cs typeface="ZBFH" panose="02020603050405020304" pitchFamily="18" charset="0"/>
              </a:rPr>
              <a:t>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the face of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面对</a:t>
            </a:r>
            <a:endParaRPr lang="zh-CN" altLang="zh-CN" sz="1050" kern="100">
              <a:solidFill>
                <a:srgbClr val="0000FF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414892" y="621297"/>
            <a:ext cx="1773932" cy="5932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0486900" y="672841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zh-CN" sz="2800" b="1" kern="1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重点词汇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14" name="点击文字添加标题"/>
          <p:cNvSpPr txBox="1"/>
          <p:nvPr/>
        </p:nvSpPr>
        <p:spPr>
          <a:xfrm>
            <a:off x="2290967" y="116632"/>
            <a:ext cx="3689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7200" b="1">
                <a:gradFill>
                  <a:gsLst>
                    <a:gs pos="56000">
                      <a:srgbClr val="FEFC96"/>
                    </a:gs>
                    <a:gs pos="71000">
                      <a:srgbClr val="FAAF5B"/>
                    </a:gs>
                    <a:gs pos="100000">
                      <a:srgbClr val="88765E"/>
                    </a:gs>
                    <a:gs pos="20000">
                      <a:srgbClr val="758A80"/>
                    </a:gs>
                    <a:gs pos="0">
                      <a:srgbClr val="75FEFF"/>
                    </a:gs>
                    <a:gs pos="35000">
                      <a:srgbClr val="FDFFFD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>
                <a:solidFill>
                  <a:srgbClr val="8E6D48"/>
                </a:solidFill>
                <a:effectLst/>
                <a:latin typeface="Arial"/>
                <a:ea typeface="微软雅黑"/>
              </a:rPr>
              <a:t>互 动 探 究</a:t>
            </a:r>
            <a:endParaRPr lang="en-US" altLang="zh-CN" sz="3600">
              <a:solidFill>
                <a:srgbClr val="8E6D48"/>
              </a:solidFill>
              <a:effectLst/>
              <a:latin typeface="Arial"/>
              <a:ea typeface="微软雅黑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459319" y="332656"/>
            <a:ext cx="272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/>
            <a:r>
              <a:rPr lang="zh-CN" altLang="en-US" kern="1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609020205090404"/>
              </a:rPr>
              <a:t>探究重点  互动撞击思维</a:t>
            </a:r>
            <a:endParaRPr lang="en-US" altLang="zh-CN" kern="10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urier New" panose="02070609020205090404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89741" y="3688457"/>
            <a:ext cx="11141033" cy="3017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※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lose face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丢脸；失面子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face to face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面对面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make a face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做鬼脸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※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be faced with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面临，面对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face up to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勇敢面对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477788" y="820252"/>
            <a:ext cx="11305256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(1)He who is brave always remains calm even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the face of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danger.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勇敢的人甚至在危险面前仍然会镇定自若。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(2)The last thing I want to see is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before my friends.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我最不希望见到的事情就是在朋友面前丢脸。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(3)When we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 challenge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we usually have two choices.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面临挑战时，我们通常有两种选择。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(4)The greater our achievements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more we should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our shortcomings.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我们的成就越大，就越应该正视自己的缺点。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86300" y="2132856"/>
            <a:ext cx="173797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to lose face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05495" y="3301610"/>
            <a:ext cx="21952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are faced with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74732" y="4365104"/>
            <a:ext cx="157286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face up to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821199" y="495168"/>
            <a:ext cx="11369213" cy="126000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" y="495168"/>
            <a:ext cx="541796" cy="12600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8360" y="495168"/>
            <a:ext cx="133200" cy="1260000"/>
          </a:xfrm>
          <a:prstGeom prst="rect">
            <a:avLst/>
          </a:prstGeom>
          <a:solidFill>
            <a:srgbClr val="F5C1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9741" y="384036"/>
            <a:ext cx="11141033" cy="1307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Can we </a:t>
            </a:r>
            <a:r>
              <a:rPr lang="en-US" altLang="zh-CN" sz="2800" b="1" u="wavy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take action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to shape it</a:t>
            </a:r>
            <a:r>
              <a:rPr lang="zh-CN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or should we just accept whatever comes our way</a:t>
            </a:r>
            <a:r>
              <a:rPr lang="zh-CN" altLang="zh-CN" sz="28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？</a:t>
            </a:r>
            <a:r>
              <a:rPr lang="zh-CN" altLang="zh-CN" sz="2400" b="1" kern="10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我们</a:t>
            </a:r>
            <a:r>
              <a:rPr lang="zh-CN" altLang="zh-CN" sz="2400" b="1" kern="10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是采取行动塑造它呢还是应该接受我们所遇到的一切？</a:t>
            </a:r>
            <a:endParaRPr lang="zh-CN" altLang="zh-CN" sz="2400" b="1" kern="100">
              <a:solidFill>
                <a:srgbClr val="0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56637" y="863558"/>
            <a:ext cx="70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en-US" altLang="zh-CN" sz="2800" b="1" smtClean="0">
                <a:solidFill>
                  <a:prstClr val="white"/>
                </a:solidFill>
                <a:latin typeface="Arial"/>
                <a:ea typeface="黑体" panose="02010609060101010101" pitchFamily="49" charset="-122"/>
              </a:rPr>
              <a:t>2</a:t>
            </a:r>
            <a:endParaRPr lang="zh-CN" altLang="en-US" sz="2800" b="1">
              <a:solidFill>
                <a:prstClr val="white"/>
              </a:solidFill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9741" y="1916832"/>
            <a:ext cx="11141033" cy="64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GBK_S" panose="03000509000000000000" pitchFamily="65" charset="-122"/>
                <a:ea typeface="GBK_S" panose="03000509000000000000" pitchFamily="65" charset="-122"/>
                <a:cs typeface="Times New Roman" panose="02020603050405020304" pitchFamily="18" charset="0"/>
              </a:rPr>
              <a:t>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take action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采取行动</a:t>
            </a:r>
            <a:endParaRPr lang="zh-CN" altLang="zh-CN" sz="1050" kern="100">
              <a:solidFill>
                <a:srgbClr val="0000FF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89741" y="2524096"/>
            <a:ext cx="11141033" cy="2417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take steps/measures to do...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采取措施做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action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在活动中；在运转中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out of action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失去作用；损坏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put...in/into action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实行；实施；使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活动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477788" y="548680"/>
            <a:ext cx="11305256" cy="5417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(1)In the absence of proof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police could not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take action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against the trainee.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缺乏证据时，警察不能对那个实习生采取行动。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(2)Just press the button to see your favourite character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action.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只要按一下按钮就可以看到你最喜欢的角色在表演。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(3)The enemy guns put many of our tanks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敌军炮火击毁我军很多坦克。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(4)She has already put pieces of her plan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but there isn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 a sign of regret on her face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她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已经把自己的计划的一部分付诸实施，但她的脸上没有一丝后悔的表情。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398668" y="1813004"/>
            <a:ext cx="46358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98754" y="3016002"/>
            <a:ext cx="19623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out of action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92117" y="4199950"/>
            <a:ext cx="20665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into/in action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821199" y="468171"/>
            <a:ext cx="11369213" cy="252000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" y="468171"/>
            <a:ext cx="541796" cy="25200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8360" y="468171"/>
            <a:ext cx="133200" cy="2520000"/>
          </a:xfrm>
          <a:prstGeom prst="rect">
            <a:avLst/>
          </a:prstGeom>
          <a:solidFill>
            <a:srgbClr val="F5C1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9741" y="404664"/>
            <a:ext cx="11141033" cy="2514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He went on to become foreign </a:t>
            </a:r>
            <a:r>
              <a:rPr lang="en-US" altLang="zh-CN" sz="2800" b="1" u="wavy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correspondent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for the Toronto Star and used his extraordinary experiences in Europe and later Cuba to inform his writing</a:t>
            </a:r>
            <a:r>
              <a:rPr lang="en-US" altLang="zh-CN" sz="28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4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他</a:t>
            </a:r>
            <a:r>
              <a:rPr lang="zh-CN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后来成为《多伦多星报》的外国记者，并利用他在欧洲和后来在古巴的非凡经历为自己的写作提供信息。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56637" y="1466561"/>
            <a:ext cx="70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en-US" altLang="zh-CN" sz="2800" b="1" smtClean="0">
                <a:solidFill>
                  <a:prstClr val="white"/>
                </a:solidFill>
                <a:latin typeface="Arial"/>
                <a:ea typeface="黑体" panose="02010609060101010101" pitchFamily="49" charset="-122"/>
              </a:rPr>
              <a:t>3</a:t>
            </a:r>
            <a:endParaRPr lang="zh-CN" altLang="en-US" sz="2800" b="1">
              <a:solidFill>
                <a:prstClr val="white"/>
              </a:solidFill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89741" y="3088010"/>
            <a:ext cx="11141033" cy="64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solidFill>
                  <a:srgbClr val="0000FF"/>
                </a:solidFill>
                <a:latin typeface="GBK_S" panose="03000509000000000000" pitchFamily="65" charset="-122"/>
                <a:ea typeface="GBK_S" panose="03000509000000000000" pitchFamily="65" charset="-122"/>
                <a:cs typeface="Times New Roman" panose="02020603050405020304" pitchFamily="18" charset="0"/>
              </a:rPr>
              <a:t>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correspondent </a:t>
            </a:r>
            <a:r>
              <a:rPr lang="en-US" altLang="zh-CN" sz="2600" b="1" i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通讯员；记者</a:t>
            </a:r>
            <a:endParaRPr lang="zh-CN" altLang="zh-CN" sz="1050" kern="100">
              <a:solidFill>
                <a:srgbClr val="0000FF"/>
              </a:solidFill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89741" y="3707507"/>
            <a:ext cx="11141033" cy="3017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※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correspond </a:t>
            </a:r>
            <a:r>
              <a:rPr lang="en-US" altLang="zh-CN" sz="2600" b="1" i="1" kern="10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符合，一致；相应；通信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correspond to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相当于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correspond with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通信；与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相一致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※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correspondence </a:t>
            </a:r>
            <a:r>
              <a:rPr lang="en-US" altLang="zh-CN" sz="2600" b="1" i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通信；一致；相当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correspondence with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一致；与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有通信联系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477788" y="676236"/>
            <a:ext cx="11305256" cy="5417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(1)Mum became the 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correspondent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in our town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and sometimes she would write letters all day long.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妈妈变成了我们城镇的通讯员，有时她一整天都在写回信。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(2)Your account of events corresponds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hers.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你说的情况跟她说的相符。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(3)The working of this machine corresponds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that of the human brain.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这种机器的作用就相当于人脑的作用。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(4)I have been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her for years.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多年来我一直同她有通信联系。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59921" y="2564904"/>
            <a:ext cx="81464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with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09520" y="3760465"/>
            <a:ext cx="4619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to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36767" y="4931901"/>
            <a:ext cx="349364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correspondence with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821199" y="1267623"/>
            <a:ext cx="11369213" cy="1908000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" y="1260260"/>
            <a:ext cx="541796" cy="19080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5165" y="1260260"/>
            <a:ext cx="133721" cy="1908000"/>
          </a:xfrm>
          <a:prstGeom prst="rect">
            <a:avLst/>
          </a:prstGeom>
          <a:solidFill>
            <a:srgbClr val="F5C1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89741" y="1196752"/>
            <a:ext cx="11141033" cy="1868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As many of us already know</a:t>
            </a:r>
            <a:r>
              <a:rPr lang="zh-CN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u="wavy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having plans in place for the future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is no guarantee that they will become reality.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正如我们许多人已经知道的那样，为未来制定计划并不能保证它们会成为现实。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56637" y="1952650"/>
            <a:ext cx="70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en-US" altLang="zh-CN" sz="2800" b="1" smtClean="0">
                <a:solidFill>
                  <a:prstClr val="white"/>
                </a:solidFill>
                <a:latin typeface="Arial"/>
                <a:ea typeface="黑体" panose="02010609060101010101" pitchFamily="49" charset="-122"/>
              </a:rPr>
              <a:t>1</a:t>
            </a:r>
            <a:endParaRPr lang="zh-CN" altLang="en-US" sz="2800" b="1">
              <a:solidFill>
                <a:prstClr val="white"/>
              </a:solidFill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89741" y="3253543"/>
            <a:ext cx="1114103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动名词短语作主语往往表示经常性、习惯性的动作，在口语中也可以表示具体的动作。动名词作主语时，谓语动词用单数。动名词作主语和不定式作主语一样，也可以用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it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作形式主语，但仅限于某些句型中：</a:t>
            </a:r>
            <a:r>
              <a:rPr lang="en-US" altLang="zh-CN" sz="2600" b="1" kern="1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no use/no good/fun/a waste of time doing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</a:rPr>
              <a:t>...</a:t>
            </a:r>
            <a:endParaRPr lang="en-US" altLang="zh-CN" sz="2600" b="1" kern="10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0414892" y="188640"/>
            <a:ext cx="1773932" cy="5932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0486900" y="240184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800" b="1" kern="10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经典句式</a:t>
            </a:r>
            <a:endParaRPr lang="zh-CN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477788" y="836712"/>
            <a:ext cx="113052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(1)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Studying hard at school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is the most important thing for senior high school students.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在校努力学习对高中生来说是最重要的事情。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(2)Working with you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be) a pleasure in those difficult times.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在那段困难时期和你一起工作是一种乐趣。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(3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gave them a great deal of encouragement.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总统出席会议给了他们很大的鼓励。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17565" y="2734808"/>
            <a:ext cx="72167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was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28053" y="3872661"/>
            <a:ext cx="57923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president</a:t>
            </a:r>
            <a:r>
              <a:rPr lang="en-US" altLang="zh-CN" sz="2600" b="1" kern="10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attending the meeting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477788" y="1340768"/>
            <a:ext cx="1130525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solidFill>
                  <a:srgbClr val="0000FF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zh-CN" sz="2600" b="1" kern="100">
                <a:solidFill>
                  <a:srgbClr val="0000FF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句型转换</a:t>
            </a:r>
            <a:r>
              <a:rPr lang="en-US" altLang="zh-CN" sz="2600" b="1" kern="100">
                <a:solidFill>
                  <a:srgbClr val="0000FF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]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(4)Reading that book is a waste of time.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reading that book.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2754" y="2617862"/>
            <a:ext cx="4251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41301" y="2617862"/>
            <a:ext cx="4074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is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62216" y="2617862"/>
            <a:ext cx="3513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25613" y="2617862"/>
            <a:ext cx="9797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waste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34669" y="2617862"/>
            <a:ext cx="4619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of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87713" y="2617862"/>
            <a:ext cx="81304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time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  <p:bldP spid="7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821199" y="396163"/>
            <a:ext cx="11369213" cy="1260000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" y="396163"/>
            <a:ext cx="541796" cy="12600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8360" y="396163"/>
            <a:ext cx="133200" cy="1260000"/>
          </a:xfrm>
          <a:prstGeom prst="rect">
            <a:avLst/>
          </a:prstGeom>
          <a:solidFill>
            <a:srgbClr val="F5C1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56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82867" y="332656"/>
            <a:ext cx="11141033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u="wavy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On leaving high school</a:t>
            </a:r>
            <a:r>
              <a:rPr lang="zh-CN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he joined a local Kansas newspaper as a trainee reporter</a:t>
            </a:r>
            <a:r>
              <a:rPr lang="en-US" altLang="zh-CN" sz="28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4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高中</a:t>
            </a:r>
            <a:r>
              <a:rPr lang="zh-CN" altLang="zh-CN" sz="24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毕业后，他加入了堪萨斯州的一家当地报社，当实习记者。</a:t>
            </a:r>
            <a:endParaRPr lang="zh-CN" altLang="zh-CN" sz="240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4" name="TextBox 5"/>
          <p:cNvSpPr txBox="1"/>
          <p:nvPr/>
        </p:nvSpPr>
        <p:spPr>
          <a:xfrm>
            <a:off x="56637" y="764553"/>
            <a:ext cx="70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5"/>
            <a:r>
              <a:rPr lang="en-US" altLang="zh-CN" sz="2800" b="1" smtClean="0">
                <a:solidFill>
                  <a:prstClr val="white"/>
                </a:solidFill>
                <a:latin typeface="Arial"/>
                <a:ea typeface="黑体" panose="02010609060101010101" pitchFamily="49" charset="-122"/>
              </a:rPr>
              <a:t>2</a:t>
            </a:r>
            <a:endParaRPr lang="zh-CN" altLang="en-US" sz="2800" b="1">
              <a:solidFill>
                <a:prstClr val="white"/>
              </a:solidFill>
              <a:latin typeface="Arial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2866" y="1894445"/>
            <a:ext cx="11141033" cy="3622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※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on</a:t>
            </a: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upon</a:t>
            </a:r>
            <a:r>
              <a:rPr lang="zh-CN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＋名词</a:t>
            </a: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动名词，意为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就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……”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，相当于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as soon as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引导的时间状语从句。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※“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＋名词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也可表示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就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……”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at the thought of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一想到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at the mention of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一提到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at the sight</a:t>
            </a: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600" b="1" kern="1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sound of</a:t>
            </a: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...</a:t>
            </a:r>
            <a:r>
              <a:rPr lang="zh-CN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一看到</a:t>
            </a:r>
            <a:r>
              <a:rPr lang="en-US" altLang="zh-CN" sz="2600" b="1" kern="100"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一听到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748782" y="1681644"/>
            <a:ext cx="10691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300"/>
              </a:spcBef>
              <a:spcAft>
                <a:spcPts val="1300"/>
              </a:spcAft>
            </a:pPr>
            <a:r>
              <a:rPr lang="en-US" altLang="zh-CN" sz="28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Period Two</a:t>
            </a:r>
            <a:r>
              <a:rPr lang="zh-CN" altLang="zh-CN" sz="28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kern="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Starting out &amp; Understanding ideas—Language points</a:t>
            </a:r>
            <a:endParaRPr lang="zh-CN" altLang="zh-CN" sz="2800" b="1" kern="1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hlinkClick r:id="rId2" action="ppaction://hlinksldjump"/>
          </p:cNvPr>
          <p:cNvSpPr txBox="1"/>
          <p:nvPr/>
        </p:nvSpPr>
        <p:spPr>
          <a:xfrm>
            <a:off x="3934172" y="4428401"/>
            <a:ext cx="49548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4400"/>
            <a:r>
              <a:rPr lang="zh-CN" altLang="en-US" sz="3200" b="1" smtClean="0">
                <a:solidFill>
                  <a:srgbClr val="8E6D48"/>
                </a:solidFill>
                <a:latin typeface="Arial"/>
                <a:ea typeface="微软雅黑"/>
              </a:rPr>
              <a:t>互动探究    </a:t>
            </a:r>
            <a:r>
              <a:rPr lang="zh-CN" altLang="en-US" smtClean="0">
                <a:solidFill>
                  <a:srgbClr val="8E6D48"/>
                </a:solidFill>
                <a:latin typeface="Arial"/>
                <a:ea typeface="微软雅黑"/>
              </a:rPr>
              <a:t>探究重点  互动撞击思维</a:t>
            </a:r>
            <a:endParaRPr lang="en-US" altLang="zh-CN">
              <a:solidFill>
                <a:srgbClr val="8E6D48"/>
              </a:solidFill>
              <a:latin typeface="Arial"/>
              <a:ea typeface="微软雅黑"/>
            </a:endParaRPr>
          </a:p>
        </p:txBody>
      </p:sp>
      <p:sp>
        <p:nvSpPr>
          <p:cNvPr id="20" name="文本框 19">
            <a:hlinkClick r:id="rId3" action="ppaction://hlinksldjump"/>
          </p:cNvPr>
          <p:cNvSpPr txBox="1"/>
          <p:nvPr/>
        </p:nvSpPr>
        <p:spPr>
          <a:xfrm>
            <a:off x="3934172" y="3429000"/>
            <a:ext cx="49548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4400"/>
            <a:r>
              <a:rPr lang="zh-CN" altLang="en-US" sz="3200" b="1" smtClean="0">
                <a:solidFill>
                  <a:srgbClr val="8E6D48"/>
                </a:solidFill>
                <a:latin typeface="Arial"/>
                <a:ea typeface="微软雅黑"/>
              </a:rPr>
              <a:t>基础自测    </a:t>
            </a:r>
            <a:r>
              <a:rPr lang="zh-CN" altLang="en-US" smtClean="0">
                <a:solidFill>
                  <a:srgbClr val="8E6D48"/>
                </a:solidFill>
                <a:latin typeface="Arial"/>
                <a:ea typeface="微软雅黑"/>
              </a:rPr>
              <a:t>自主学习  落实基础知识</a:t>
            </a:r>
            <a:endParaRPr lang="en-US" altLang="zh-CN">
              <a:solidFill>
                <a:srgbClr val="8E6D48"/>
              </a:solidFill>
              <a:latin typeface="+mj-ea"/>
              <a:ea typeface="+mj-ea"/>
            </a:endParaRPr>
          </a:p>
        </p:txBody>
      </p:sp>
      <p:sp>
        <p:nvSpPr>
          <p:cNvPr id="7" name="文本框 6">
            <a:hlinkClick r:id="rId4" action="ppaction://hlinksldjump"/>
          </p:cNvPr>
          <p:cNvSpPr txBox="1"/>
          <p:nvPr/>
        </p:nvSpPr>
        <p:spPr>
          <a:xfrm>
            <a:off x="3934172" y="5445224"/>
            <a:ext cx="49548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914400"/>
            <a:r>
              <a:rPr lang="zh-CN" altLang="en-US" sz="3200" b="1" smtClean="0">
                <a:solidFill>
                  <a:srgbClr val="8E6D48"/>
                </a:solidFill>
                <a:latin typeface="Arial"/>
                <a:ea typeface="微软雅黑"/>
              </a:rPr>
              <a:t>达标检测    </a:t>
            </a:r>
            <a:r>
              <a:rPr lang="zh-CN" altLang="en-US" smtClean="0">
                <a:solidFill>
                  <a:srgbClr val="8E6D48"/>
                </a:solidFill>
                <a:latin typeface="Arial"/>
                <a:ea typeface="微软雅黑"/>
              </a:rPr>
              <a:t>当堂检测  基础达标演练</a:t>
            </a:r>
            <a:endParaRPr lang="en-US" altLang="zh-CN">
              <a:solidFill>
                <a:srgbClr val="8E6D48"/>
              </a:solidFill>
              <a:latin typeface="Arial"/>
              <a:ea typeface="微软雅黑"/>
            </a:endParaRPr>
          </a:p>
        </p:txBody>
      </p:sp>
      <p:grpSp>
        <p:nvGrpSpPr>
          <p:cNvPr id="24" name="组合 23"/>
          <p:cNvGrpSpPr/>
          <p:nvPr/>
        </p:nvGrpSpPr>
        <p:grpSpPr>
          <a:xfrm rot="10800000">
            <a:off x="212824" y="254442"/>
            <a:ext cx="1849140" cy="582270"/>
            <a:chOff x="1198662" y="3429794"/>
            <a:chExt cx="3600400" cy="792088"/>
          </a:xfrm>
        </p:grpSpPr>
        <p:grpSp>
          <p:nvGrpSpPr>
            <p:cNvPr id="25" name="组合 24"/>
            <p:cNvGrpSpPr/>
            <p:nvPr/>
          </p:nvGrpSpPr>
          <p:grpSpPr>
            <a:xfrm>
              <a:off x="1198662" y="3429794"/>
              <a:ext cx="3600400" cy="288000"/>
              <a:chOff x="1198662" y="3429794"/>
              <a:chExt cx="3600400" cy="288000"/>
            </a:xfrm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1198662" y="3429794"/>
                <a:ext cx="3600400" cy="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H="1">
                <a:off x="1198662" y="3429794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4799062" y="3429794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组合 25"/>
            <p:cNvGrpSpPr/>
            <p:nvPr/>
          </p:nvGrpSpPr>
          <p:grpSpPr>
            <a:xfrm>
              <a:off x="1198662" y="3933882"/>
              <a:ext cx="3600400" cy="288000"/>
              <a:chOff x="1198662" y="3933882"/>
              <a:chExt cx="3600400" cy="288000"/>
            </a:xfrm>
          </p:grpSpPr>
          <p:cxnSp>
            <p:nvCxnSpPr>
              <p:cNvPr id="27" name="直接连接符 26"/>
              <p:cNvCxnSpPr/>
              <p:nvPr/>
            </p:nvCxnSpPr>
            <p:spPr>
              <a:xfrm>
                <a:off x="1198662" y="4221882"/>
                <a:ext cx="3600400" cy="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flipH="1">
                <a:off x="1200984" y="3933882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H="1">
                <a:off x="4799062" y="3933882"/>
                <a:ext cx="0" cy="288000"/>
              </a:xfrm>
              <a:prstGeom prst="line">
                <a:avLst/>
              </a:prstGeom>
              <a:ln w="95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矩形 32"/>
          <p:cNvSpPr/>
          <p:nvPr/>
        </p:nvSpPr>
        <p:spPr>
          <a:xfrm rot="5400000">
            <a:off x="944158" y="-236295"/>
            <a:ext cx="365212" cy="1585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93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81945" y="286775"/>
            <a:ext cx="2363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chemeClr val="accent4">
                    <a:lumMod val="50000"/>
                  </a:schemeClr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内容索引</a:t>
            </a:r>
            <a:endParaRPr lang="zh-CN" altLang="en-US" sz="2800" b="1">
              <a:solidFill>
                <a:schemeClr val="accent4">
                  <a:lumMod val="50000"/>
                </a:schemeClr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 flipV="1">
            <a:off x="2052304" y="519444"/>
            <a:ext cx="9362233" cy="2031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477788" y="675403"/>
            <a:ext cx="11305256" cy="5417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(1)</a:t>
            </a:r>
            <a:r>
              <a:rPr lang="en-US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On hearing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the news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she burst into tears.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一听到这个消息，她就突然大哭起来。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(2)You feel empty and sick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not being together.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一想到不能在一起，你就会感到空虚、难受。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solidFill>
                  <a:srgbClr val="0000FF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[</a:t>
            </a:r>
            <a:r>
              <a:rPr lang="zh-CN" altLang="zh-CN" sz="2600" b="1" kern="100">
                <a:solidFill>
                  <a:srgbClr val="0000FF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句型转换</a:t>
            </a:r>
            <a:r>
              <a:rPr lang="en-US" altLang="zh-CN" sz="2600" b="1" kern="100">
                <a:solidFill>
                  <a:srgbClr val="0000FF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]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(3)When he heard the bad news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his face darkled with anger.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①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his face darkled with anger.(on doing)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②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      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his face darkled with anger.(at the sound of)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③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his face darkled with anger.(at)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85270" y="1916832"/>
            <a:ext cx="254589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at the thought of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56878" y="4283571"/>
            <a:ext cx="374333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On hearing the bad news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6878" y="4909348"/>
            <a:ext cx="42979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At the sound of the bad news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6878" y="5519320"/>
            <a:ext cx="247215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At the bad news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9" name="返回">
            <a:hlinkClick r:id="rId2" action="ppaction://hlinksldjump"/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Times New Roman" panose="02020603050405020304"/>
              </a:rPr>
              <a:t>返 回</a:t>
            </a:r>
            <a:endParaRPr kumimoji="0" lang="zh-CN" altLang="en-US" sz="2000" b="0" i="0" u="none" strike="noStrike" kern="10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/>
              <a:ea typeface="微软雅黑"/>
              <a:cs typeface="Times New Roman" panose="02020603050405020304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33772" y="1091645"/>
            <a:ext cx="11377264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Ⅰ.</a:t>
            </a:r>
            <a:r>
              <a:rPr lang="zh-CN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单句语法填空</a:t>
            </a:r>
            <a:endParaRPr lang="zh-CN" altLang="en-US" sz="2800" b="1" kern="100">
              <a:solidFill>
                <a:srgbClr val="7030A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795023" y="116632"/>
            <a:ext cx="5891677" cy="646331"/>
            <a:chOff x="2795023" y="116632"/>
            <a:chExt cx="5891677" cy="646331"/>
          </a:xfrm>
        </p:grpSpPr>
        <p:sp>
          <p:nvSpPr>
            <p:cNvPr id="18" name="点击文字添加标题"/>
            <p:cNvSpPr txBox="1"/>
            <p:nvPr/>
          </p:nvSpPr>
          <p:spPr>
            <a:xfrm>
              <a:off x="2795023" y="116632"/>
              <a:ext cx="36896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7200" b="1">
                  <a:gradFill>
                    <a:gsLst>
                      <a:gs pos="56000">
                        <a:srgbClr val="FEFC96"/>
                      </a:gs>
                      <a:gs pos="71000">
                        <a:srgbClr val="FAAF5B"/>
                      </a:gs>
                      <a:gs pos="100000">
                        <a:srgbClr val="88765E"/>
                      </a:gs>
                      <a:gs pos="20000">
                        <a:srgbClr val="758A80"/>
                      </a:gs>
                      <a:gs pos="0">
                        <a:srgbClr val="75FEFF"/>
                      </a:gs>
                      <a:gs pos="35000">
                        <a:srgbClr val="FDFFFD"/>
                      </a:gs>
                    </a:gsLst>
                    <a:lin ang="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600" smtClean="0">
                  <a:solidFill>
                    <a:srgbClr val="8E6D48"/>
                  </a:solidFill>
                  <a:effectLst/>
                  <a:latin typeface="Arial"/>
                  <a:ea typeface="微软雅黑"/>
                </a:rPr>
                <a:t>达 标 检 测</a:t>
              </a:r>
              <a:endParaRPr lang="en-US" altLang="zh-CN" sz="3600">
                <a:solidFill>
                  <a:srgbClr val="8E6D48"/>
                </a:solidFill>
                <a:effectLst/>
                <a:latin typeface="Arial"/>
                <a:ea typeface="微软雅黑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963375" y="332656"/>
              <a:ext cx="2723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565"/>
              <a:r>
                <a:rPr lang="zh-CN" altLang="en-US" kern="10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ourier New" panose="02070609020205090404"/>
                </a:rPr>
                <a:t>当堂检测  基础达标演练</a:t>
              </a:r>
              <a:endParaRPr lang="en-US" altLang="zh-CN" kern="1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609020205090404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439688" y="1806724"/>
            <a:ext cx="11305256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face) with a bill for $10,000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detective has taken an extra job.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2.The rivers will become dirtier and dirtier unless we take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action </a:t>
            </a:r>
            <a:r>
              <a:rPr lang="en-US" altLang="zh-CN" sz="2600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___________</a:t>
            </a:r>
            <a:endParaRPr lang="en-US" altLang="zh-CN" sz="2600" u="sng" kern="10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protect) them.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3.There is a close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correspond) between the two accounts.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4.Learning to give first-aid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be) an important part of a flight attendant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training.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5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graduating from college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he was sent to the west.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09253" y="1901704"/>
            <a:ext cx="10358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Faced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838828" y="2442026"/>
            <a:ext cx="155561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to protect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60551" y="3654549"/>
            <a:ext cx="24180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correspondence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29286" y="4283571"/>
            <a:ext cx="4074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is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6295" y="5401791"/>
            <a:ext cx="15023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On/Upon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390808" y="374487"/>
            <a:ext cx="11407208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Ⅱ.</a:t>
            </a:r>
            <a:r>
              <a:rPr lang="zh-CN" altLang="zh-CN" sz="2800" b="1" kern="100">
                <a:solidFill>
                  <a:srgbClr val="7030A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完成句子</a:t>
            </a:r>
            <a:endParaRPr lang="zh-CN" altLang="zh-CN" sz="2800" b="1" kern="100">
              <a:solidFill>
                <a:srgbClr val="7030A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8263" y="1108284"/>
            <a:ext cx="11305256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6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        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how should we build partnerships? 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面对这些差异，我们该如何建立伙伴关系？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7.I think it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time to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我认为我们该把想法变为行动了。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8.You will understand perfectly that I cannot at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present </a:t>
            </a:r>
            <a:r>
              <a:rPr lang="en-US" altLang="zh-CN" sz="2600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___________________</a:t>
            </a:r>
            <a:endParaRPr lang="en-US" altLang="zh-CN" sz="2600" u="sng" kern="10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你会完全明白，我目前不能和你父亲通信。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9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one way of learning.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做实验是学习的一种方法。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0203" y="1195150"/>
            <a:ext cx="447949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the face of these differences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36615" y="2367930"/>
            <a:ext cx="364433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put our ideas into action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417718" y="3534916"/>
            <a:ext cx="325319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correspond with your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49796" y="4192513"/>
            <a:ext cx="105349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father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15280" y="5329547"/>
            <a:ext cx="34259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Making experiments is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3" name="返回">
            <a:hlinkClick r:id="rId2" action="ppaction://hlinksldjump"/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Times New Roman" panose="02020603050405020304"/>
              </a:rPr>
              <a:t>返 回</a:t>
            </a:r>
            <a:endParaRPr kumimoji="0" lang="zh-CN" altLang="en-US" sz="2000" b="0" i="0" u="none" strike="noStrike" kern="10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/>
              <a:ea typeface="微软雅黑"/>
              <a:cs typeface="Times New Roman" panose="02020603050405020304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9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圆角淘宝网chenying0907出品 14"/>
          <p:cNvSpPr/>
          <p:nvPr/>
        </p:nvSpPr>
        <p:spPr>
          <a:xfrm>
            <a:off x="-18439" y="2072053"/>
            <a:ext cx="9451327" cy="2252145"/>
          </a:xfrm>
          <a:custGeom>
            <a:gdLst>
              <a:gd name="connsiteX0" fmla="*/ 0 w 11089232"/>
              <a:gd name="connsiteY0" fmla="*/ 448643 h 2691807"/>
              <a:gd name="connsiteX1" fmla="*/ 448643 w 11089232"/>
              <a:gd name="connsiteY1" fmla="*/ 0 h 2691807"/>
              <a:gd name="connsiteX2" fmla="*/ 10640589 w 11089232"/>
              <a:gd name="connsiteY2" fmla="*/ 0 h 2691807"/>
              <a:gd name="connsiteX3" fmla="*/ 11089232 w 11089232"/>
              <a:gd name="connsiteY3" fmla="*/ 448643 h 2691807"/>
              <a:gd name="connsiteX4" fmla="*/ 11089232 w 11089232"/>
              <a:gd name="connsiteY4" fmla="*/ 2243164 h 2691807"/>
              <a:gd name="connsiteX5" fmla="*/ 10640589 w 11089232"/>
              <a:gd name="connsiteY5" fmla="*/ 2691807 h 2691807"/>
              <a:gd name="connsiteX6" fmla="*/ 448643 w 11089232"/>
              <a:gd name="connsiteY6" fmla="*/ 2691807 h 2691807"/>
              <a:gd name="connsiteX7" fmla="*/ 0 w 11089232"/>
              <a:gd name="connsiteY7" fmla="*/ 2243164 h 2691807"/>
              <a:gd name="connsiteX8" fmla="*/ 0 w 11089232"/>
              <a:gd name="connsiteY8" fmla="*/ 448643 h 2691807"/>
              <a:gd name="connsiteX0-1" fmla="*/ 0 w 11089232"/>
              <a:gd name="connsiteY0-2" fmla="*/ 448643 h 2691807"/>
              <a:gd name="connsiteX1-3" fmla="*/ 1663832 w 11089232"/>
              <a:gd name="connsiteY1-4" fmla="*/ 0 h 2691807"/>
              <a:gd name="connsiteX2-5" fmla="*/ 10640589 w 11089232"/>
              <a:gd name="connsiteY2-6" fmla="*/ 0 h 2691807"/>
              <a:gd name="connsiteX3-7" fmla="*/ 11089232 w 11089232"/>
              <a:gd name="connsiteY3-8" fmla="*/ 448643 h 2691807"/>
              <a:gd name="connsiteX4-9" fmla="*/ 11089232 w 11089232"/>
              <a:gd name="connsiteY4-10" fmla="*/ 2243164 h 2691807"/>
              <a:gd name="connsiteX5-11" fmla="*/ 10640589 w 11089232"/>
              <a:gd name="connsiteY5-12" fmla="*/ 2691807 h 2691807"/>
              <a:gd name="connsiteX6-13" fmla="*/ 448643 w 11089232"/>
              <a:gd name="connsiteY6-14" fmla="*/ 2691807 h 2691807"/>
              <a:gd name="connsiteX7-15" fmla="*/ 0 w 11089232"/>
              <a:gd name="connsiteY7-16" fmla="*/ 2243164 h 2691807"/>
              <a:gd name="connsiteX8-17" fmla="*/ 0 w 11089232"/>
              <a:gd name="connsiteY8-18" fmla="*/ 448643 h 2691807"/>
              <a:gd name="connsiteX0-19" fmla="*/ 0 w 11089232"/>
              <a:gd name="connsiteY0-20" fmla="*/ 448643 h 2703839"/>
              <a:gd name="connsiteX1-21" fmla="*/ 1663832 w 11089232"/>
              <a:gd name="connsiteY1-22" fmla="*/ 0 h 2703839"/>
              <a:gd name="connsiteX2-23" fmla="*/ 10640589 w 11089232"/>
              <a:gd name="connsiteY2-24" fmla="*/ 0 h 2703839"/>
              <a:gd name="connsiteX3-25" fmla="*/ 11089232 w 11089232"/>
              <a:gd name="connsiteY3-26" fmla="*/ 448643 h 2703839"/>
              <a:gd name="connsiteX4-27" fmla="*/ 11089232 w 11089232"/>
              <a:gd name="connsiteY4-28" fmla="*/ 2243164 h 2703839"/>
              <a:gd name="connsiteX5-29" fmla="*/ 10640589 w 11089232"/>
              <a:gd name="connsiteY5-30" fmla="*/ 2691807 h 2703839"/>
              <a:gd name="connsiteX6-31" fmla="*/ 1687895 w 11089232"/>
              <a:gd name="connsiteY6-32" fmla="*/ 2703839 h 2703839"/>
              <a:gd name="connsiteX7-33" fmla="*/ 0 w 11089232"/>
              <a:gd name="connsiteY7-34" fmla="*/ 2243164 h 2703839"/>
              <a:gd name="connsiteX8-35" fmla="*/ 0 w 11089232"/>
              <a:gd name="connsiteY8-36" fmla="*/ 448643 h 2703839"/>
              <a:gd name="connsiteX0-37" fmla="*/ 0 w 11089232"/>
              <a:gd name="connsiteY0-38" fmla="*/ 2243164 h 2703839"/>
              <a:gd name="connsiteX1-39" fmla="*/ 1663832 w 11089232"/>
              <a:gd name="connsiteY1-40" fmla="*/ 0 h 2703839"/>
              <a:gd name="connsiteX2-41" fmla="*/ 10640589 w 11089232"/>
              <a:gd name="connsiteY2-42" fmla="*/ 0 h 2703839"/>
              <a:gd name="connsiteX3-43" fmla="*/ 11089232 w 11089232"/>
              <a:gd name="connsiteY3-44" fmla="*/ 448643 h 2703839"/>
              <a:gd name="connsiteX4-45" fmla="*/ 11089232 w 11089232"/>
              <a:gd name="connsiteY4-46" fmla="*/ 2243164 h 2703839"/>
              <a:gd name="connsiteX5-47" fmla="*/ 10640589 w 11089232"/>
              <a:gd name="connsiteY5-48" fmla="*/ 2691807 h 2703839"/>
              <a:gd name="connsiteX6-49" fmla="*/ 1687895 w 11089232"/>
              <a:gd name="connsiteY6-50" fmla="*/ 2703839 h 2703839"/>
              <a:gd name="connsiteX7-51" fmla="*/ 0 w 11089232"/>
              <a:gd name="connsiteY7-52" fmla="*/ 2243164 h 2703839"/>
              <a:gd name="connsiteX0-53" fmla="*/ 81842 w 9522747"/>
              <a:gd name="connsiteY0-54" fmla="*/ 2146911 h 2703839"/>
              <a:gd name="connsiteX1-55" fmla="*/ 97347 w 9522747"/>
              <a:gd name="connsiteY1-56" fmla="*/ 0 h 2703839"/>
              <a:gd name="connsiteX2-57" fmla="*/ 9074104 w 9522747"/>
              <a:gd name="connsiteY2-58" fmla="*/ 0 h 2703839"/>
              <a:gd name="connsiteX3-59" fmla="*/ 9522747 w 9522747"/>
              <a:gd name="connsiteY3-60" fmla="*/ 448643 h 2703839"/>
              <a:gd name="connsiteX4-61" fmla="*/ 9522747 w 9522747"/>
              <a:gd name="connsiteY4-62" fmla="*/ 2243164 h 2703839"/>
              <a:gd name="connsiteX5-63" fmla="*/ 9074104 w 9522747"/>
              <a:gd name="connsiteY5-64" fmla="*/ 2691807 h 2703839"/>
              <a:gd name="connsiteX6-65" fmla="*/ 121410 w 9522747"/>
              <a:gd name="connsiteY6-66" fmla="*/ 2703839 h 2703839"/>
              <a:gd name="connsiteX7-67" fmla="*/ 81842 w 9522747"/>
              <a:gd name="connsiteY7-68" fmla="*/ 2146911 h 2703839"/>
              <a:gd name="connsiteX0-69" fmla="*/ 81842 w 9522747"/>
              <a:gd name="connsiteY0-70" fmla="*/ 2146911 h 2703839"/>
              <a:gd name="connsiteX1-71" fmla="*/ 97347 w 9522747"/>
              <a:gd name="connsiteY1-72" fmla="*/ 0 h 2703839"/>
              <a:gd name="connsiteX2-73" fmla="*/ 9074104 w 9522747"/>
              <a:gd name="connsiteY2-74" fmla="*/ 0 h 2703839"/>
              <a:gd name="connsiteX3-75" fmla="*/ 9522747 w 9522747"/>
              <a:gd name="connsiteY3-76" fmla="*/ 448643 h 2703839"/>
              <a:gd name="connsiteX4-77" fmla="*/ 9522747 w 9522747"/>
              <a:gd name="connsiteY4-78" fmla="*/ 2243164 h 2703839"/>
              <a:gd name="connsiteX5-79" fmla="*/ 9074104 w 9522747"/>
              <a:gd name="connsiteY5-80" fmla="*/ 2691807 h 2703839"/>
              <a:gd name="connsiteX6-81" fmla="*/ 121410 w 9522747"/>
              <a:gd name="connsiteY6-82" fmla="*/ 2703839 h 2703839"/>
              <a:gd name="connsiteX7-83" fmla="*/ 81842 w 9522747"/>
              <a:gd name="connsiteY7-84" fmla="*/ 2146911 h 2703839"/>
              <a:gd name="connsiteX0-85" fmla="*/ 81842 w 9522747"/>
              <a:gd name="connsiteY0-86" fmla="*/ 2146911 h 2703839"/>
              <a:gd name="connsiteX1-87" fmla="*/ 97347 w 9522747"/>
              <a:gd name="connsiteY1-88" fmla="*/ 0 h 2703839"/>
              <a:gd name="connsiteX2-89" fmla="*/ 9074104 w 9522747"/>
              <a:gd name="connsiteY2-90" fmla="*/ 0 h 2703839"/>
              <a:gd name="connsiteX3-91" fmla="*/ 9522747 w 9522747"/>
              <a:gd name="connsiteY3-92" fmla="*/ 448643 h 2703839"/>
              <a:gd name="connsiteX4-93" fmla="*/ 9522747 w 9522747"/>
              <a:gd name="connsiteY4-94" fmla="*/ 2243164 h 2703839"/>
              <a:gd name="connsiteX5-95" fmla="*/ 9074104 w 9522747"/>
              <a:gd name="connsiteY5-96" fmla="*/ 2691807 h 2703839"/>
              <a:gd name="connsiteX6-97" fmla="*/ 121410 w 9522747"/>
              <a:gd name="connsiteY6-98" fmla="*/ 2703839 h 2703839"/>
              <a:gd name="connsiteX7-99" fmla="*/ 81842 w 9522747"/>
              <a:gd name="connsiteY7-100" fmla="*/ 2146911 h 2703839"/>
              <a:gd name="connsiteX0-101" fmla="*/ 0 w 9440905"/>
              <a:gd name="connsiteY0-102" fmla="*/ 2146911 h 2704560"/>
              <a:gd name="connsiteX1-103" fmla="*/ 15505 w 9440905"/>
              <a:gd name="connsiteY1-104" fmla="*/ 0 h 2704560"/>
              <a:gd name="connsiteX2-105" fmla="*/ 8992262 w 9440905"/>
              <a:gd name="connsiteY2-106" fmla="*/ 0 h 2704560"/>
              <a:gd name="connsiteX3-107" fmla="*/ 9440905 w 9440905"/>
              <a:gd name="connsiteY3-108" fmla="*/ 448643 h 2704560"/>
              <a:gd name="connsiteX4-109" fmla="*/ 9440905 w 9440905"/>
              <a:gd name="connsiteY4-110" fmla="*/ 2243164 h 2704560"/>
              <a:gd name="connsiteX5-111" fmla="*/ 8992262 w 9440905"/>
              <a:gd name="connsiteY5-112" fmla="*/ 2691807 h 2704560"/>
              <a:gd name="connsiteX6-113" fmla="*/ 39568 w 9440905"/>
              <a:gd name="connsiteY6-114" fmla="*/ 2703839 h 2704560"/>
              <a:gd name="connsiteX7-115" fmla="*/ 0 w 9440905"/>
              <a:gd name="connsiteY7-116" fmla="*/ 2146911 h 2704560"/>
              <a:gd name="connsiteX0-117" fmla="*/ 10422 w 9451327"/>
              <a:gd name="connsiteY0-118" fmla="*/ 2146911 h 2704560"/>
              <a:gd name="connsiteX1-119" fmla="*/ 25927 w 9451327"/>
              <a:gd name="connsiteY1-120" fmla="*/ 0 h 2704560"/>
              <a:gd name="connsiteX2-121" fmla="*/ 9002684 w 9451327"/>
              <a:gd name="connsiteY2-122" fmla="*/ 0 h 2704560"/>
              <a:gd name="connsiteX3-123" fmla="*/ 9451327 w 9451327"/>
              <a:gd name="connsiteY3-124" fmla="*/ 448643 h 2704560"/>
              <a:gd name="connsiteX4-125" fmla="*/ 9451327 w 9451327"/>
              <a:gd name="connsiteY4-126" fmla="*/ 2243164 h 2704560"/>
              <a:gd name="connsiteX5-127" fmla="*/ 9002684 w 9451327"/>
              <a:gd name="connsiteY5-128" fmla="*/ 2691807 h 2704560"/>
              <a:gd name="connsiteX6-129" fmla="*/ 1864 w 9451327"/>
              <a:gd name="connsiteY6-130" fmla="*/ 2703839 h 2704560"/>
              <a:gd name="connsiteX7-131" fmla="*/ 10422 w 9451327"/>
              <a:gd name="connsiteY7-132" fmla="*/ 2146911 h 27045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9451327" h="2704560">
                <a:moveTo>
                  <a:pt x="10422" y="2146911"/>
                </a:moveTo>
                <a:lnTo>
                  <a:pt x="25927" y="0"/>
                </a:lnTo>
                <a:lnTo>
                  <a:pt x="9002684" y="0"/>
                </a:lnTo>
                <a:cubicBezTo>
                  <a:pt x="9250463" y="0"/>
                  <a:pt x="9451327" y="200864"/>
                  <a:pt x="9451327" y="448643"/>
                </a:cubicBezTo>
                <a:lnTo>
                  <a:pt x="9451327" y="2243164"/>
                </a:lnTo>
                <a:cubicBezTo>
                  <a:pt x="9451327" y="2490943"/>
                  <a:pt x="9250463" y="2691807"/>
                  <a:pt x="9002684" y="2691807"/>
                </a:cubicBezTo>
                <a:lnTo>
                  <a:pt x="1864" y="2703839"/>
                </a:lnTo>
                <a:cubicBezTo>
                  <a:pt x="-5284" y="2727902"/>
                  <a:pt x="10422" y="2142027"/>
                  <a:pt x="10422" y="2146911"/>
                </a:cubicBezTo>
                <a:close/>
              </a:path>
            </a:pathLst>
          </a:custGeom>
          <a:solidFill>
            <a:schemeClr val="bg1">
              <a:alpha val="64000"/>
            </a:schemeClr>
          </a:solidFill>
          <a:ln>
            <a:solidFill>
              <a:srgbClr val="DED3CF"/>
            </a:solidFill>
          </a:ln>
          <a:effectLst>
            <a:outerShdw blurRad="495300" dist="127000" dir="5400000" algn="ctr" rotWithShape="0">
              <a:srgbClr val="000000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/>
          </a:p>
        </p:txBody>
      </p:sp>
      <p:sp>
        <p:nvSpPr>
          <p:cNvPr id="10" name="标题 2"/>
          <p:cNvSpPr txBox="1"/>
          <p:nvPr/>
        </p:nvSpPr>
        <p:spPr>
          <a:xfrm>
            <a:off x="3160976" y="2228343"/>
            <a:ext cx="2627272" cy="1223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3800" b="1" kern="100" smtClean="0">
                <a:solidFill>
                  <a:schemeClr val="bg1">
                    <a:lumMod val="50000"/>
                  </a:schemeClr>
                </a:solidFill>
                <a:latin typeface="Times New Roman" panose="02020603050405020304"/>
                <a:ea typeface="微软雅黑" panose="020b0503020204020204" pitchFamily="34" charset="-122"/>
              </a:rPr>
              <a:t>本课结束</a:t>
            </a:r>
            <a:endParaRPr lang="zh-CN" altLang="en-US" sz="3600" kern="100">
              <a:solidFill>
                <a:schemeClr val="bg1">
                  <a:lumMod val="50000"/>
                </a:schemeClr>
              </a:solidFill>
              <a:latin typeface="华文楷体" panose="02010600040101010101" charset="-122"/>
              <a:ea typeface="华文楷体" panose="02010600040101010101" charset="-122"/>
              <a:cs typeface="Times New Roman" panose="02020603050405020304"/>
            </a:endParaRPr>
          </a:p>
        </p:txBody>
      </p:sp>
      <p:pic>
        <p:nvPicPr>
          <p:cNvPr id="11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325100" y="10528300"/>
            <a:ext cx="355600" cy="266700"/>
          </a:xfrm>
          <a:prstGeom prst="cube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76" y="-1556"/>
            <a:ext cx="12188825" cy="961905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10414892" y="476672"/>
            <a:ext cx="1773932" cy="593237"/>
          </a:xfrm>
          <a:prstGeom prst="rect">
            <a:avLst/>
          </a:prstGeom>
          <a:solidFill>
            <a:srgbClr val="00B05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0486900" y="528216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zh-CN" sz="2800" b="1" kern="10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重点</a:t>
            </a:r>
            <a:r>
              <a:rPr lang="zh-CN" altLang="en-US" sz="2800" b="1" kern="1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单词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27" name="点击文字添加标题"/>
          <p:cNvSpPr txBox="1"/>
          <p:nvPr/>
        </p:nvSpPr>
        <p:spPr>
          <a:xfrm>
            <a:off x="2290967" y="116632"/>
            <a:ext cx="3689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7200" b="1">
                <a:gradFill>
                  <a:gsLst>
                    <a:gs pos="56000">
                      <a:srgbClr val="FEFC96"/>
                    </a:gs>
                    <a:gs pos="71000">
                      <a:srgbClr val="FAAF5B"/>
                    </a:gs>
                    <a:gs pos="100000">
                      <a:srgbClr val="88765E"/>
                    </a:gs>
                    <a:gs pos="20000">
                      <a:srgbClr val="758A80"/>
                    </a:gs>
                    <a:gs pos="0">
                      <a:srgbClr val="75FEFF"/>
                    </a:gs>
                    <a:gs pos="35000">
                      <a:srgbClr val="FDFFFD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>
                <a:solidFill>
                  <a:srgbClr val="8E6D48"/>
                </a:solidFill>
                <a:effectLst/>
                <a:latin typeface="Arial"/>
                <a:ea typeface="微软雅黑"/>
              </a:rPr>
              <a:t>基 础 自 测</a:t>
            </a:r>
            <a:endParaRPr lang="en-US" altLang="zh-CN" sz="3600">
              <a:solidFill>
                <a:srgbClr val="8E6D48"/>
              </a:solidFill>
              <a:effectLst/>
              <a:latin typeface="Arial"/>
              <a:ea typeface="微软雅黑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459319" y="332656"/>
            <a:ext cx="272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/>
            <a:r>
              <a:rPr lang="zh-CN" altLang="en-US" kern="1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609020205090404"/>
              </a:rPr>
              <a:t>自主学习  落实基础知识</a:t>
            </a:r>
            <a:endParaRPr lang="en-US" altLang="zh-CN" kern="10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urier New" panose="02070609020205090404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9666" y="899928"/>
            <a:ext cx="11392669" cy="612472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男性的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童年时期，少年时代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斗牛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</a:t>
            </a:r>
            <a:r>
              <a:rPr lang="en-US" altLang="zh-CN" sz="2600" b="1" i="1" kern="10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最后，最终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4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</a:t>
            </a:r>
            <a:r>
              <a:rPr lang="en-US" altLang="zh-CN" sz="2600" b="1" i="1" kern="10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向后；往回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5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追求，理想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indent="252095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有野心的；有雄心的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6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接受工作培训的人；实习生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indent="252095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教练员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indent="252095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培训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indent="252095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培训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93812" y="971936"/>
            <a:ext cx="14093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boyhood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93812" y="1565584"/>
            <a:ext cx="185499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bullfighting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93812" y="2153261"/>
            <a:ext cx="162897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ultimately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93812" y="2801333"/>
            <a:ext cx="174118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backwards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93812" y="3397802"/>
            <a:ext cx="146386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ambition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036268" y="3990301"/>
            <a:ext cx="15937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ambitious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93812" y="4575157"/>
            <a:ext cx="118333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trainee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036268" y="5183568"/>
            <a:ext cx="118333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trainer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36268" y="5771245"/>
            <a:ext cx="88838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train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36268" y="6300528"/>
            <a:ext cx="133402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training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9" grpId="0"/>
      <p:bldP spid="31" grpId="0"/>
      <p:bldP spid="3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3"/>
          <p:cNvSpPr/>
          <p:nvPr/>
        </p:nvSpPr>
        <p:spPr>
          <a:xfrm>
            <a:off x="399666" y="404664"/>
            <a:ext cx="11392669" cy="612472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7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通讯员，记者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indent="252095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通信；符合；相一致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indent="252095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信件；联系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8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有关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历史的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indent="252095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历史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indent="252095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历史性的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9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私家侦探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indent="252095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发现；查明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10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n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点，小圆点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indent="392430"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		</a:t>
            </a:r>
            <a:r>
              <a:rPr lang="en-US" altLang="zh-CN" sz="2600" b="1" i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adj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有斑点的；星罗棋布的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93812" y="478760"/>
            <a:ext cx="223368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correspondent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19944" y="1073874"/>
            <a:ext cx="178965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correspond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19944" y="1693371"/>
            <a:ext cx="24180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correspondence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3812" y="2307535"/>
            <a:ext cx="1518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historical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19944" y="2862461"/>
            <a:ext cx="11849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history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19944" y="3501008"/>
            <a:ext cx="12586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historic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93812" y="4088685"/>
            <a:ext cx="144142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detective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19944" y="4688573"/>
            <a:ext cx="103425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detect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45430" y="5293771"/>
            <a:ext cx="6479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dot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191542" y="5882831"/>
            <a:ext cx="109196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dotted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3" grpId="0"/>
      <p:bldP spid="16" grpId="0"/>
      <p:bldP spid="17" grpId="0"/>
      <p:bldP spid="18" grpId="0"/>
      <p:bldP spid="19" grpId="0"/>
      <p:bldP spid="22" grpId="0"/>
      <p:bldP spid="4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623265" y="839902"/>
            <a:ext cx="10852697" cy="620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600" b="1" kern="10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掌握规律　巧记单词</a:t>
            </a:r>
            <a:endParaRPr lang="zh-CN" altLang="zh-CN" sz="2600" b="1" kern="100">
              <a:solidFill>
                <a:srgbClr val="0000FF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3265" y="1504236"/>
            <a:ext cx="10852697" cy="3617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后缀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-ward(s)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是来自古英语的表方向的后缀。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-ward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既可充当形容词后缀，也可充当副词后缀；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-wards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只能充当副词后缀。它们一般加在介词、形容词或名词后面，表示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倾向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地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方向的，往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方向地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朝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(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地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)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等。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backward(s)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向后，往回；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forward(s)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向前；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leftward(s)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向左；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rightward(s)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向右；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afterward(s)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后来；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homeward(s)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向家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0414892" y="171467"/>
            <a:ext cx="1773932" cy="593237"/>
          </a:xfrm>
          <a:prstGeom prst="rect">
            <a:avLst/>
          </a:prstGeom>
          <a:solidFill>
            <a:srgbClr val="00B05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0491379" y="223011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800" b="1" kern="1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核心短语</a:t>
            </a:r>
            <a:endParaRPr lang="zh-CN" altLang="en-US" sz="2800" b="1" kern="10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99666" y="889670"/>
            <a:ext cx="11392669" cy="612472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	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面对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	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采取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行动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发生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在某人身上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4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	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处于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合适的位置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5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	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这方面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6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	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相比之下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7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	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相比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8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	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绝望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地；拼命地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9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	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被迫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做某事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10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	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从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书中接受教训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93812" y="995586"/>
            <a:ext cx="200728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the face of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93812" y="1602354"/>
            <a:ext cx="17491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take action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93812" y="2151906"/>
            <a:ext cx="262924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come one</a:t>
            </a:r>
            <a:r>
              <a:rPr lang="en-US" altLang="zh-CN" sz="2600" b="1" kern="100">
                <a:solidFill>
                  <a:srgbClr val="C00000"/>
                </a:solidFill>
                <a:latin typeface="+mj-ea"/>
                <a:ea typeface="+mj-ea"/>
                <a:cs typeface="Courier New" panose="02070609020205090404" pitchFamily="49" charset="0"/>
              </a:rPr>
              <a:t>’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way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93812" y="2752353"/>
            <a:ext cx="128753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place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93812" y="3337942"/>
            <a:ext cx="215995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this respect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93812" y="3952034"/>
            <a:ext cx="178606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by contrast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93812" y="4444477"/>
            <a:ext cx="19643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compared to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93812" y="5106322"/>
            <a:ext cx="221406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desperation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93812" y="5737529"/>
            <a:ext cx="297427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be forced to do sth. 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92057" y="6339983"/>
            <a:ext cx="439094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take a leaf out of one</a:t>
            </a:r>
            <a:r>
              <a:rPr lang="en-US" altLang="zh-CN" sz="2600" b="1" kern="10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book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53185"/>
            <a:ext cx="12188825" cy="96190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0414892" y="171467"/>
            <a:ext cx="1773932" cy="593237"/>
          </a:xfrm>
          <a:prstGeom prst="rect">
            <a:avLst/>
          </a:prstGeom>
          <a:solidFill>
            <a:srgbClr val="00B05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0491379" y="223011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800" b="1" kern="10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经典句式</a:t>
            </a:r>
            <a:endParaRPr lang="zh-CN" altLang="en-US" sz="2800" b="1" kern="10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9666" y="1052736"/>
            <a:ext cx="11392669" cy="552456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动名词短语作主语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As many of us already know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is no guarantee that they will become reality.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 spc="8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正如我们许多人已经知道的那样，为未来制定计划并不能保证它们会成为现实。</a:t>
            </a:r>
            <a:endParaRPr lang="zh-CN" altLang="zh-CN" sz="1050" kern="100" spc="8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2.on doing...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就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he joined a local Kansas newspaper as a trainee reporter.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高中毕业后，他加入了堪萨斯州的一家当地报社，当实习记者。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67300" y="1700808"/>
            <a:ext cx="51755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having plans in place for the future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7788" y="4696569"/>
            <a:ext cx="342112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On leaving high school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399666" y="692696"/>
            <a:ext cx="11392669" cy="544781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3.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现在分词的完成式作状语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             </a:t>
            </a:r>
            <a:r>
              <a:rPr lang="zh-CN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he wrote novels and short stories based on his personal experiences of the First World War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the Spanish Civil War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bullfighting and deep-sea fishing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amongst others.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在为自己设定了这个目标后，他根据自己在第一次世界大战、西班牙内战、斗牛和深海捕鱼等方面的个人经历撰写了小说和短篇小说。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4.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不定式作表语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But Doyle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 main ambition was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  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但多伊尔的主要抱负是成为一名历史小说作家。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7788" y="1350293"/>
            <a:ext cx="40943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Having set himself this goal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67833" y="4960218"/>
            <a:ext cx="558236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to become a writer of historical novels</a:t>
            </a:r>
            <a:endParaRPr lang="zh-CN" altLang="en-US" sz="2600" b="1" kern="10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609020205090404" pitchFamily="49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返回">
            <a:hlinkClick r:id="rId2" action="ppaction://hlinksldjump"/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Times New Roman" panose="02020603050405020304"/>
              </a:rPr>
              <a:t>返 回</a:t>
            </a:r>
            <a:endParaRPr kumimoji="0" lang="zh-CN" altLang="en-US" sz="2000" b="0" i="0" u="none" strike="noStrike" kern="100" cap="none" spc="0" normalizeH="0" baseline="0" noProof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/>
              <a:ea typeface="微软雅黑"/>
              <a:cs typeface="Times New Roman" panose="020206030504050203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9666" y="1312911"/>
            <a:ext cx="11392669" cy="304715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5.so that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引导目的状语从句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In desperation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Doyle killed off the famous detective in a novel published in 1893 </a:t>
            </a:r>
            <a:r>
              <a:rPr lang="en-US" altLang="zh-CN" sz="2600" b="1" u="sng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                                                                                   </a:t>
            </a:r>
            <a:r>
              <a:rPr lang="en-US" altLang="zh-CN" sz="2600" b="1" kern="10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在绝望中，多伊尔在</a:t>
            </a:r>
            <a:r>
              <a:rPr lang="en-US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1893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年出版的一本小说中杀死了这位著名的侦探，这样他就可以专注于他的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严肃</a:t>
            </a:r>
            <a:r>
              <a:rPr lang="en-US" altLang="zh-CN" sz="2600" b="1" kern="10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kern="1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写作。</a:t>
            </a:r>
            <a:endParaRPr lang="zh-CN" altLang="zh-CN" sz="1050" kern="100">
              <a:latin typeface="宋体" panose="02010600030101010101" pitchFamily="2" charset="-122"/>
              <a:cs typeface="Courier New" panose="0207060902020509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97868" y="2590267"/>
            <a:ext cx="70439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so that he could focus on his </a:t>
            </a:r>
            <a:r>
              <a:rPr lang="en-US" altLang="zh-CN" sz="2600" b="1" kern="10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serious</a:t>
            </a:r>
            <a:r>
              <a:rPr lang="en-US" altLang="zh-CN" sz="2600" b="1" kern="10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609020205090404" pitchFamily="49" charset="0"/>
              </a:rPr>
              <a:t> writing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p="http://schemas.openxmlformats.org/presentationml/2006/main">
  <p:tag name="MH" val="20150910162900"/>
  <p:tag name="MH_LIBRARY" val="GRAPHIC"/>
  <p:tag name="MH_ORDER" val="Freeform 14"/>
</p:tagLst>
</file>

<file path=ppt/tags/tag2.xml><?xml version="1.0" encoding="utf-8"?>
<p:tagLst xmlns:p="http://schemas.openxmlformats.org/presentationml/2006/main">
  <p:tag name="MH" val="20150910162900"/>
  <p:tag name="MH_LIBRARY" val="GRAPHIC"/>
  <p:tag name="MH_ORDER" val="Freeform 14"/>
</p:tagLst>
</file>

<file path=ppt/tags/tag3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r="http://schemas.openxmlformats.org/officeDocument/2006/relationships" xmlns:a="http://schemas.openxmlformats.org/drawingml/2006/main" name="第一PPT，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Arial"/>
        <a:cs typeface="Arial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230</Paragraphs>
  <Slides>23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40">
      <vt:lpstr>Arial</vt:lpstr>
      <vt:lpstr>Calibri Light</vt:lpstr>
      <vt:lpstr>Calibri</vt:lpstr>
      <vt:lpstr>Arial Black</vt:lpstr>
      <vt:lpstr>Times New Roman</vt:lpstr>
      <vt:lpstr>华文楷体</vt:lpstr>
      <vt:lpstr>华文细黑</vt:lpstr>
      <vt:lpstr>微软雅黑</vt:lpstr>
      <vt:lpstr>Adobe 黑体 Std R</vt:lpstr>
      <vt:lpstr>Courier New</vt:lpstr>
      <vt:lpstr>宋体</vt:lpstr>
      <vt:lpstr>Book Antiqua</vt:lpstr>
      <vt:lpstr>黑体</vt:lpstr>
      <vt:lpstr>GBK_S</vt:lpstr>
      <vt:lpstr>ZBFH</vt:lpstr>
      <vt:lpstr>IPAPANNEW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2021-03-21T11:05:25.299</cp:lastPrinted>
  <dcterms:created xsi:type="dcterms:W3CDTF">2021-03-21T11:05:25Z</dcterms:created>
  <dcterms:modified xsi:type="dcterms:W3CDTF">2021-03-21T03:05:27Z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