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72" r:id="rId3"/>
    <p:sldId id="362" r:id="rId4"/>
    <p:sldId id="363" r:id="rId5"/>
    <p:sldId id="316" r:id="rId6"/>
    <p:sldId id="376" r:id="rId7"/>
    <p:sldId id="338" r:id="rId8"/>
    <p:sldId id="339" r:id="rId9"/>
    <p:sldId id="377" r:id="rId10"/>
    <p:sldId id="341" r:id="rId11"/>
    <p:sldId id="365" r:id="rId12"/>
    <p:sldId id="378" r:id="rId13"/>
    <p:sldId id="344" r:id="rId14"/>
    <p:sldId id="367" r:id="rId15"/>
    <p:sldId id="366" r:id="rId16"/>
    <p:sldId id="374" r:id="rId17"/>
    <p:sldId id="345" r:id="rId18"/>
    <p:sldId id="346" r:id="rId19"/>
    <p:sldId id="368" r:id="rId20"/>
    <p:sldId id="318" r:id="rId21"/>
    <p:sldId id="298" r:id="rId22"/>
    <p:sldId id="369" r:id="rId23"/>
    <p:sldId id="319" r:id="rId24"/>
    <p:sldId id="370" r:id="rId25"/>
    <p:sldId id="371" r:id="rId26"/>
    <p:sldId id="350" r:id="rId27"/>
    <p:sldId id="354" r:id="rId28"/>
    <p:sldId id="373" r:id="rId29"/>
    <p:sldId id="352" r:id="rId30"/>
    <p:sldId id="364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CC"/>
    <a:srgbClr val="FF9933"/>
    <a:srgbClr val="CC0099"/>
    <a:srgbClr val="FF3300"/>
    <a:srgbClr val="FF7C80"/>
    <a:srgbClr val="2A08B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28B231-C8F9-4201-B198-18419736E4E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52475" y="609600"/>
            <a:ext cx="7848600" cy="5472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sz="1400" b="0"/>
            </a:fld>
            <a:endParaRPr lang="en-US" altLang="zh-CN" sz="1400" b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newsflash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5" name="矩形 40964"/>
          <p:cNvSpPr/>
          <p:nvPr/>
        </p:nvSpPr>
        <p:spPr>
          <a:xfrm>
            <a:off x="4427538" y="908050"/>
            <a:ext cx="2663825" cy="1079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CC0066"/>
                    </a:gs>
                    <a:gs pos="100000">
                      <a:srgbClr val="CC006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  <a:tileRect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5</a:t>
            </a:r>
            <a:endParaRPr lang="zh-CN" altLang="en-US" sz="3600" b="1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CC0066"/>
                  </a:gs>
                  <a:gs pos="100000">
                    <a:srgbClr val="CC0066">
                      <a:gamma/>
                      <a:shade val="46275"/>
                      <a:invGamma/>
                    </a:srgbClr>
                  </a:gs>
                </a:gsLst>
                <a:lin ang="5400000" scaled="1"/>
                <a:tileRect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6" name="Text Box 35"/>
          <p:cNvSpPr txBox="1"/>
          <p:nvPr/>
        </p:nvSpPr>
        <p:spPr>
          <a:xfrm>
            <a:off x="457200" y="990600"/>
            <a:ext cx="8458200" cy="470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三、形容词在句子中的用法。</a:t>
            </a:r>
            <a:endParaRPr lang="en-US" altLang="zh-CN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形容词在句子中作表语。置于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之后。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大象很聪明。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狮子真得有点吓人。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5" name="Text Box 34"/>
          <p:cNvSpPr txBox="1"/>
          <p:nvPr/>
        </p:nvSpPr>
        <p:spPr>
          <a:xfrm>
            <a:off x="381000" y="3636963"/>
            <a:ext cx="7345363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Elephants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kind of smart.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4" name="Text Box 36"/>
          <p:cNvSpPr txBox="1"/>
          <p:nvPr/>
        </p:nvSpPr>
        <p:spPr>
          <a:xfrm>
            <a:off x="414338" y="4932363"/>
            <a:ext cx="6215062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Lions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really scary.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7" name="矩形 13"/>
          <p:cNvSpPr/>
          <p:nvPr/>
        </p:nvSpPr>
        <p:spPr>
          <a:xfrm>
            <a:off x="7054850" y="1579563"/>
            <a:ext cx="170815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系动词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5" grpId="0"/>
      <p:bldP spid="10244" grpId="0"/>
      <p:bldP spid="10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6" name="Text Box 35"/>
          <p:cNvSpPr txBox="1"/>
          <p:nvPr/>
        </p:nvSpPr>
        <p:spPr>
          <a:xfrm>
            <a:off x="304800" y="942975"/>
            <a:ext cx="8077200" cy="437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形容词在句子中作定语。		     		形容词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+ ______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杰克是个聪明的孩子。       	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这是一本有趣的故事书。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	____________________________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77" name="Text Box 41"/>
          <p:cNvSpPr txBox="1"/>
          <p:nvPr/>
        </p:nvSpPr>
        <p:spPr>
          <a:xfrm>
            <a:off x="3200400" y="1663700"/>
            <a:ext cx="155575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名词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78" name="Text Box 42"/>
          <p:cNvSpPr txBox="1"/>
          <p:nvPr/>
        </p:nvSpPr>
        <p:spPr>
          <a:xfrm>
            <a:off x="1295400" y="3111500"/>
            <a:ext cx="44958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is a clever boy.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36"/>
          <p:cNvSpPr txBox="1"/>
          <p:nvPr/>
        </p:nvSpPr>
        <p:spPr>
          <a:xfrm>
            <a:off x="1084263" y="4527550"/>
            <a:ext cx="6916737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is an interesting story book.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9977" grpId="0"/>
      <p:bldP spid="3997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7" name="Text Box 3"/>
          <p:cNvSpPr txBox="1"/>
          <p:nvPr/>
        </p:nvSpPr>
        <p:spPr>
          <a:xfrm>
            <a:off x="1295400" y="1974850"/>
            <a:ext cx="7391400" cy="1906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C00000"/>
                </a:solidFill>
                <a:latin typeface="Arial" panose="020B0604020202020204" pitchFamily="34" charset="0"/>
              </a:rPr>
              <a:t>Fill in the blanks with the words from the box. Then practice the conversation.</a:t>
            </a:r>
            <a:endParaRPr lang="en-US" altLang="zh-CN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Oval 2"/>
          <p:cNvSpPr/>
          <p:nvPr/>
        </p:nvSpPr>
        <p:spPr>
          <a:xfrm>
            <a:off x="228600" y="2127250"/>
            <a:ext cx="900113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10000"/>
              </a:lnSpc>
            </a:pPr>
            <a:r>
              <a:rPr lang="en-US" altLang="zh-CN" sz="4000">
                <a:latin typeface="Arial" panose="020B0604020202020204" pitchFamily="34" charset="0"/>
              </a:rPr>
              <a:t>3a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11269" name="WordArt 9"/>
          <p:cNvSpPr>
            <a:spLocks noTextEdit="1"/>
          </p:cNvSpPr>
          <p:nvPr/>
        </p:nvSpPr>
        <p:spPr>
          <a:xfrm>
            <a:off x="3276600" y="984250"/>
            <a:ext cx="2514600" cy="733425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normAutofit/>
          </a:bodyPr>
          <a:p>
            <a:pPr algn="l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Pairwork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0" name="Text Box 8"/>
          <p:cNvSpPr txBox="1"/>
          <p:nvPr/>
        </p:nvSpPr>
        <p:spPr>
          <a:xfrm>
            <a:off x="1371600" y="4108450"/>
            <a:ext cx="6172200" cy="1301750"/>
          </a:xfrm>
          <a:prstGeom prst="rect">
            <a:avLst/>
          </a:prstGeom>
          <a:solidFill>
            <a:srgbClr val="FFFF99"/>
          </a:solidFill>
          <a:ln w="19050">
            <a:noFill/>
          </a:ln>
        </p:spPr>
        <p:txBody>
          <a:bodyPr>
            <a:spAutoFit/>
          </a:bodyPr>
          <a:p>
            <a:pPr algn="ctr">
              <a:lnSpc>
                <a:spcPct val="110000"/>
              </a:lnSpc>
            </a:pPr>
            <a:r>
              <a:rPr lang="en-US" altLang="zh-CN">
                <a:solidFill>
                  <a:srgbClr val="2A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   they’re   do    don’t cool      like      why     where</a:t>
            </a:r>
            <a:endParaRPr lang="en-US" altLang="zh-CN">
              <a:solidFill>
                <a:srgbClr val="2A08B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0" y="914400"/>
            <a:ext cx="9144000" cy="5597525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514350" indent="-514350">
              <a:lnSpc>
                <a:spcPct val="125000"/>
              </a:lnSpc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先通读对话一遍，了解对话的大体意思。可知本对话是两人在谈论所喜欢及不喜欢的动物和原因；以及此动物来自哪里。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5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根据答语确定问句中的词语；或根据问句确定答语中的词语。第一、二句由答语“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from South Africa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可知上一句是询问动物来自哪里。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5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认真读句子，根据句子的主语的数来确定谓语动词的数或用何助动词（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5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最后，再通读一遍短文看一下语句通顺与否。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3" name="矩形 15"/>
          <p:cNvPicPr/>
          <p:nvPr/>
        </p:nvPicPr>
        <p:blipFill>
          <a:blip r:embed="rId2"/>
          <a:srcRect l="13333" t="26315" r="13333" b="5263"/>
          <a:stretch>
            <a:fillRect/>
          </a:stretch>
        </p:blipFill>
        <p:spPr>
          <a:xfrm>
            <a:off x="2743200" y="152400"/>
            <a:ext cx="3048000" cy="68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Text Box 7"/>
          <p:cNvSpPr txBox="1"/>
          <p:nvPr/>
        </p:nvSpPr>
        <p:spPr>
          <a:xfrm>
            <a:off x="228600" y="1233488"/>
            <a:ext cx="8686800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A: _______ are lions from?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B: ________ from South Africa. Do you _____ lions?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A: No, I don’t.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B: Why ______ you like lions?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A: Because they’re really scary. But I like giraffes.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B: Really? _____ do you like giraffes?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914400" y="1905000"/>
            <a:ext cx="21336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914400" y="1230313"/>
            <a:ext cx="174625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2432050" y="5878513"/>
            <a:ext cx="145415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873125" y="2590800"/>
            <a:ext cx="126047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1981200" y="3886200"/>
            <a:ext cx="1649413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750" y="311150"/>
            <a:ext cx="7086600" cy="838200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Check the answers:</a:t>
            </a:r>
            <a:endParaRPr kumimoji="0" lang="zh-CN" altLang="en-US" sz="5400" b="1" i="0" u="none" strike="noStrike" kern="1200" cap="none" spc="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900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8" grpId="0"/>
      <p:bldP spid="10" grpId="0"/>
      <p:bldP spid="11272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Text Box 7"/>
          <p:cNvSpPr txBox="1"/>
          <p:nvPr/>
        </p:nvSpPr>
        <p:spPr>
          <a:xfrm>
            <a:off x="838200" y="1371600"/>
            <a:ext cx="7315200" cy="338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A: Well, _________ they’re kind of interesting. Do you like pandas?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B: Yes, I do. But I like tigers a lot.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A: Tigers? Why ___ you like tigers? 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B: They’re really _____.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8"/>
          <p:cNvSpPr txBox="1"/>
          <p:nvPr/>
        </p:nvSpPr>
        <p:spPr>
          <a:xfrm>
            <a:off x="4170363" y="3352800"/>
            <a:ext cx="935037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8"/>
          <p:cNvSpPr txBox="1"/>
          <p:nvPr/>
        </p:nvSpPr>
        <p:spPr>
          <a:xfrm>
            <a:off x="2819400" y="1371600"/>
            <a:ext cx="22860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8"/>
          <p:cNvSpPr txBox="1"/>
          <p:nvPr/>
        </p:nvSpPr>
        <p:spPr>
          <a:xfrm>
            <a:off x="4468813" y="4038600"/>
            <a:ext cx="1246187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4350" name="图片 14349" descr="2889686_174536135158_2"/>
          <p:cNvPicPr>
            <a:picLocks noChangeAspect="1"/>
          </p:cNvPicPr>
          <p:nvPr/>
        </p:nvPicPr>
        <p:blipFill>
          <a:blip r:embed="rId2"/>
          <a:srcRect l="9602" t="3117" r="16570" b="5365"/>
          <a:stretch>
            <a:fillRect/>
          </a:stretch>
        </p:blipFill>
        <p:spPr>
          <a:xfrm>
            <a:off x="7924800" y="4238625"/>
            <a:ext cx="1219200" cy="93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7"/>
          <p:cNvSpPr txBox="1"/>
          <p:nvPr/>
        </p:nvSpPr>
        <p:spPr>
          <a:xfrm>
            <a:off x="76200" y="2508250"/>
            <a:ext cx="8915400" cy="278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  <a:buAutoNum type="arabicPeriod"/>
            </a:pPr>
            <a:r>
              <a:rPr lang="en-US" altLang="zh-CN" sz="3400">
                <a:latin typeface="Times New Roman" panose="02020603050405020304" pitchFamily="18" charset="0"/>
              </a:rPr>
              <a:t>I like _____ because they’re cute.</a:t>
            </a:r>
            <a:endParaRPr lang="en-US" altLang="zh-CN" sz="3400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AutoNum type="arabicPeriod" startAt="2"/>
            </a:pPr>
            <a:r>
              <a:rPr lang="en-US" altLang="zh-CN" sz="3400">
                <a:latin typeface="Times New Roman" panose="02020603050405020304" pitchFamily="18" charset="0"/>
              </a:rPr>
              <a:t>I like _____ because they’re smart.</a:t>
            </a:r>
            <a:endParaRPr lang="en-US" altLang="zh-CN" sz="3400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400">
                <a:latin typeface="Times New Roman" panose="02020603050405020304" pitchFamily="18" charset="0"/>
              </a:rPr>
              <a:t>3.  I like _____ because they’re interesting.</a:t>
            </a:r>
            <a:endParaRPr lang="en-US" altLang="zh-CN" sz="3400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400">
                <a:latin typeface="Times New Roman" panose="02020603050405020304" pitchFamily="18" charset="0"/>
              </a:rPr>
              <a:t>4.  I don’t like _____ because they’re lazy.</a:t>
            </a:r>
            <a:endParaRPr lang="en-US" altLang="zh-CN" sz="3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/>
          <p:nvPr/>
        </p:nvSpPr>
        <p:spPr>
          <a:xfrm>
            <a:off x="1676400" y="850900"/>
            <a:ext cx="70104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Write names of animals in the blanks to make sentences that are true for you.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Oval 2"/>
          <p:cNvSpPr/>
          <p:nvPr/>
        </p:nvSpPr>
        <p:spPr>
          <a:xfrm>
            <a:off x="609600" y="990600"/>
            <a:ext cx="900113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3b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pic>
        <p:nvPicPr>
          <p:cNvPr id="14351" name="图片 14350" descr="110720230344ebd44f8027850c"/>
          <p:cNvPicPr>
            <a:picLocks noChangeAspect="1"/>
          </p:cNvPicPr>
          <p:nvPr/>
        </p:nvPicPr>
        <p:blipFill>
          <a:blip r:embed="rId3"/>
          <a:srcRect l="17241" t="4639" r="24796" b="19749"/>
          <a:stretch>
            <a:fillRect/>
          </a:stretch>
        </p:blipFill>
        <p:spPr>
          <a:xfrm>
            <a:off x="7696200" y="2678113"/>
            <a:ext cx="1295400" cy="112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2" name="图片 14351" descr="3279936_152249049426_2"/>
          <p:cNvPicPr>
            <a:picLocks noChangeAspect="1"/>
          </p:cNvPicPr>
          <p:nvPr/>
        </p:nvPicPr>
        <p:blipFill>
          <a:blip r:embed="rId4"/>
          <a:srcRect b="5734"/>
          <a:stretch>
            <a:fillRect/>
          </a:stretch>
        </p:blipFill>
        <p:spPr>
          <a:xfrm>
            <a:off x="7315200" y="5632450"/>
            <a:ext cx="1828800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3" name="图片 14352" descr="20085151511538_2"/>
          <p:cNvPicPr>
            <a:picLocks noChangeAspect="1"/>
          </p:cNvPicPr>
          <p:nvPr/>
        </p:nvPicPr>
        <p:blipFill>
          <a:blip r:embed="rId5"/>
          <a:srcRect r="9673" b="15689"/>
          <a:stretch>
            <a:fillRect/>
          </a:stretch>
        </p:blipFill>
        <p:spPr>
          <a:xfrm>
            <a:off x="1143000" y="5680075"/>
            <a:ext cx="1676400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4" name="图片 14353" descr="2fdda3cc7cd98d1057091d57213fb80e7aec90f2"/>
          <p:cNvPicPr>
            <a:picLocks noChangeAspect="1"/>
          </p:cNvPicPr>
          <p:nvPr/>
        </p:nvPicPr>
        <p:blipFill>
          <a:blip r:embed="rId6"/>
          <a:srcRect l="2983"/>
          <a:stretch>
            <a:fillRect/>
          </a:stretch>
        </p:blipFill>
        <p:spPr>
          <a:xfrm>
            <a:off x="2514600" y="5632450"/>
            <a:ext cx="1673225" cy="1116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5" name="图片 14354" descr="6377"/>
          <p:cNvPicPr>
            <a:picLocks noChangeAspect="1"/>
          </p:cNvPicPr>
          <p:nvPr/>
        </p:nvPicPr>
        <p:blipFill>
          <a:blip r:embed="rId7"/>
          <a:srcRect l="14120" r="16890"/>
          <a:stretch>
            <a:fillRect/>
          </a:stretch>
        </p:blipFill>
        <p:spPr>
          <a:xfrm>
            <a:off x="0" y="5556250"/>
            <a:ext cx="11366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0" name="图片 14359" descr="4478114_133651734703_2"/>
          <p:cNvPicPr>
            <a:picLocks noChangeAspect="1"/>
          </p:cNvPicPr>
          <p:nvPr/>
        </p:nvPicPr>
        <p:blipFill>
          <a:blip r:embed="rId8"/>
          <a:srcRect b="6250"/>
          <a:stretch>
            <a:fillRect/>
          </a:stretch>
        </p:blipFill>
        <p:spPr>
          <a:xfrm>
            <a:off x="4191000" y="5632450"/>
            <a:ext cx="1600200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2" name="图片 14361" descr="200841131629576_2"/>
          <p:cNvPicPr>
            <a:picLocks noChangeAspect="1"/>
          </p:cNvPicPr>
          <p:nvPr/>
        </p:nvPicPr>
        <p:blipFill>
          <a:blip r:embed="rId9"/>
          <a:srcRect b="5208"/>
          <a:stretch>
            <a:fillRect/>
          </a:stretch>
        </p:blipFill>
        <p:spPr>
          <a:xfrm>
            <a:off x="5715000" y="5632450"/>
            <a:ext cx="1600200" cy="1138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0" y="1828800"/>
            <a:ext cx="9144000" cy="4456113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443230" indent="-443230">
              <a:lnSpc>
                <a:spcPct val="120000"/>
              </a:lnSpc>
              <a:buAutoNum type="arabicPeriod"/>
            </a:pP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回顾一下已经学过的一些动物的英语名称。</a:t>
            </a:r>
            <a:endParaRPr lang="en-US" altLang="zh-CN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20000"/>
              </a:lnSpc>
            </a:pP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400">
                <a:latin typeface="Times New Roman" panose="02020603050405020304" pitchFamily="18" charset="0"/>
                <a:cs typeface="Times New Roman" panose="02020603050405020304" pitchFamily="18" charset="0"/>
              </a:rPr>
              <a:t>dog, cat, tiger, lion, elephant, koala, giraffe </a:t>
            </a:r>
            <a:r>
              <a:rPr lang="en-US" altLang="zh-CN" sz="340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endParaRPr lang="en-US" altLang="zh-CN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20000"/>
              </a:lnSpc>
            </a:pPr>
            <a:r>
              <a:rPr lang="en-US" altLang="zh-CN" sz="34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看清句中对动物描述的形容词，根据自己的实际想法确定一个动物进行回答。 </a:t>
            </a:r>
            <a:endParaRPr lang="en-US" altLang="zh-CN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20000"/>
              </a:lnSpc>
            </a:pPr>
            <a:r>
              <a:rPr lang="en-US" altLang="zh-CN" sz="340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确认是用名词的复数形式填写。（因为在这里是用名词复数形式来表达这一类动物。）</a:t>
            </a:r>
            <a:endParaRPr lang="en-US" altLang="zh-CN" sz="3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93161" y="282833"/>
            <a:ext cx="4554099" cy="1371461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 w="31550" cmpd="sng">
                  <a:solidFill>
                    <a:srgbClr val="800080"/>
                  </a:solidFill>
                  <a:prstDash val="solid"/>
                </a:ln>
                <a:gradFill flip="none" rotWithShape="1">
                  <a:gsLst>
                    <a:gs pos="0">
                      <a:srgbClr val="C000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方法</a:t>
            </a:r>
            <a:r>
              <a:rPr kumimoji="1" lang="zh-CN" altLang="en-US" sz="5400" b="1" i="0" u="none" strike="noStrike" kern="1200" cap="none" spc="0" normalizeH="0" baseline="0" noProof="0" dirty="0">
                <a:ln w="31550" cmpd="sng">
                  <a:solidFill>
                    <a:srgbClr val="FF7C80"/>
                  </a:solidFill>
                  <a:prstDash val="solid"/>
                </a:ln>
                <a:gradFill flip="none" rotWithShape="1">
                  <a:gsLst>
                    <a:gs pos="0">
                      <a:srgbClr val="C000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指导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solidFill>
                  <a:srgbClr val="FF7C80"/>
                </a:solidFill>
                <a:prstDash val="solid"/>
              </a:ln>
              <a:gradFill flip="none" rotWithShape="1">
                <a:gsLst>
                  <a:gs pos="0">
                    <a:srgbClr val="C00000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1"/>
                <a:tileRect/>
              </a:gra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Text Box 7"/>
          <p:cNvSpPr txBox="1"/>
          <p:nvPr/>
        </p:nvSpPr>
        <p:spPr>
          <a:xfrm>
            <a:off x="381000" y="2024063"/>
            <a:ext cx="8305800" cy="338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 I like _______ because they’re cute.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I like ________ because they’re smart.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3. I like ________ because they’re interesting.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4. I don’t like ____ because they’re lazy.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5025" y="768350"/>
            <a:ext cx="7086600" cy="838200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Check the answers:</a:t>
            </a:r>
            <a:endParaRPr kumimoji="0" lang="zh-CN" altLang="en-US" sz="5400" b="1" i="0" u="none" strike="noStrike" kern="1200" cap="none" spc="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900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2057400" y="2057400"/>
            <a:ext cx="16002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pandas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8"/>
          <p:cNvSpPr txBox="1"/>
          <p:nvPr/>
        </p:nvSpPr>
        <p:spPr>
          <a:xfrm>
            <a:off x="1981200" y="3341688"/>
            <a:ext cx="25146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giraffes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8"/>
          <p:cNvSpPr txBox="1"/>
          <p:nvPr/>
        </p:nvSpPr>
        <p:spPr>
          <a:xfrm>
            <a:off x="1981200" y="2667000"/>
            <a:ext cx="21336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elephants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8"/>
          <p:cNvSpPr txBox="1"/>
          <p:nvPr/>
        </p:nvSpPr>
        <p:spPr>
          <a:xfrm>
            <a:off x="3086100" y="4648200"/>
            <a:ext cx="12573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cats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5" grpId="0"/>
      <p:bldP spid="16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矩形标注 9"/>
          <p:cNvSpPr/>
          <p:nvPr/>
        </p:nvSpPr>
        <p:spPr>
          <a:xfrm>
            <a:off x="457200" y="3581400"/>
            <a:ext cx="2895600" cy="2133600"/>
          </a:xfrm>
          <a:prstGeom prst="wedgeRectCallout">
            <a:avLst>
              <a:gd name="adj1" fmla="val 39472"/>
              <a:gd name="adj2" fmla="val 6889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favorite animal, Tom?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矩形标注 10"/>
          <p:cNvSpPr/>
          <p:nvPr/>
        </p:nvSpPr>
        <p:spPr>
          <a:xfrm>
            <a:off x="6096000" y="3657600"/>
            <a:ext cx="1600200" cy="762000"/>
          </a:xfrm>
          <a:prstGeom prst="wedgeRectCallout">
            <a:avLst>
              <a:gd name="adj1" fmla="val -54167"/>
              <a:gd name="adj2" fmla="val 10083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Guess!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2" name="Text Box 3"/>
          <p:cNvSpPr txBox="1"/>
          <p:nvPr/>
        </p:nvSpPr>
        <p:spPr>
          <a:xfrm>
            <a:off x="1371600" y="1295400"/>
            <a:ext cx="7620000" cy="1954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400">
                <a:solidFill>
                  <a:srgbClr val="2A08B8"/>
                </a:solidFill>
                <a:latin typeface="Arial" panose="020B0604020202020204" pitchFamily="34" charset="0"/>
              </a:rPr>
              <a:t>Think of an animal. Ask and answer questions with your partner to guess each other’s animal.</a:t>
            </a:r>
            <a:endParaRPr lang="en-US" altLang="zh-CN" sz="3400">
              <a:solidFill>
                <a:srgbClr val="2A08B8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Oval 2"/>
          <p:cNvSpPr/>
          <p:nvPr/>
        </p:nvSpPr>
        <p:spPr>
          <a:xfrm>
            <a:off x="381000" y="1600200"/>
            <a:ext cx="900113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4000">
                <a:latin typeface="Arial" panose="020B0604020202020204" pitchFamily="34" charset="0"/>
              </a:rPr>
              <a:t>3c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0275" y="277813"/>
            <a:ext cx="2362199" cy="92333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1430"/>
                <a:solidFill>
                  <a:srgbClr val="CC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Game</a:t>
            </a:r>
            <a:endParaRPr kumimoji="0" lang="zh-CN" altLang="en-US" sz="5400" b="1" i="0" u="none" strike="noStrike" kern="1200" cap="none" spc="0" normalizeH="0" baseline="0" noProof="0" dirty="0">
              <a:ln w="11430"/>
              <a:solidFill>
                <a:srgbClr val="CC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417" name="图片 1741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648200"/>
            <a:ext cx="1106488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图片 17417" descr="图片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648200"/>
            <a:ext cx="12192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" name="矩形 44"/>
          <p:cNvSpPr/>
          <p:nvPr/>
        </p:nvSpPr>
        <p:spPr>
          <a:xfrm>
            <a:off x="3194571" y="201613"/>
            <a:ext cx="2108270" cy="923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Unit 5</a:t>
            </a:r>
            <a:endParaRPr kumimoji="0" lang="zh-CN" altLang="en-US" sz="5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21357" y="852587"/>
            <a:ext cx="8640960" cy="1296144"/>
          </a:xfrm>
          <a:prstGeom prst="rect">
            <a:avLst/>
          </a:prstGeom>
          <a:noFill/>
        </p:spPr>
        <p:txBody>
          <a:bodyPr wrap="none" numCol="1">
            <a:prstTxWarp prst="textDeflateTop">
              <a:avLst>
                <a:gd name="adj" fmla="val 31218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0" scaled="1"/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Why do you like pandas?</a:t>
            </a:r>
            <a:endParaRPr kumimoji="0" lang="zh-CN" altLang="en-US" sz="5400" b="1" i="0" u="none" strike="noStrike" kern="1200" cap="none" spc="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矩形标注 9"/>
          <p:cNvSpPr/>
          <p:nvPr/>
        </p:nvSpPr>
        <p:spPr>
          <a:xfrm>
            <a:off x="838200" y="866775"/>
            <a:ext cx="3733800" cy="762000"/>
          </a:xfrm>
          <a:prstGeom prst="wedgeRectCallout">
            <a:avLst>
              <a:gd name="adj1" fmla="val 41069"/>
              <a:gd name="adj2" fmla="val 10062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animal big?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5" name="矩形标注 10"/>
          <p:cNvSpPr/>
          <p:nvPr/>
        </p:nvSpPr>
        <p:spPr>
          <a:xfrm>
            <a:off x="6172200" y="942975"/>
            <a:ext cx="2286000" cy="685800"/>
          </a:xfrm>
          <a:prstGeom prst="wedgeRectCallout">
            <a:avLst>
              <a:gd name="adj1" fmla="val -60208"/>
              <a:gd name="adj2" fmla="val 14328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 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8" name="矩形标注 11"/>
          <p:cNvSpPr/>
          <p:nvPr/>
        </p:nvSpPr>
        <p:spPr>
          <a:xfrm>
            <a:off x="762000" y="2009775"/>
            <a:ext cx="2819400" cy="1219200"/>
          </a:xfrm>
          <a:prstGeom prst="wedgeRectCallout">
            <a:avLst>
              <a:gd name="adj1" fmla="val 61597"/>
              <a:gd name="adj2" fmla="val 3150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animal from?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9" name="矩形标注 12"/>
          <p:cNvSpPr/>
          <p:nvPr/>
        </p:nvSpPr>
        <p:spPr>
          <a:xfrm>
            <a:off x="6781800" y="2009775"/>
            <a:ext cx="1981200" cy="1219200"/>
          </a:xfrm>
          <a:prstGeom prst="wedgeRectCallout">
            <a:avLst>
              <a:gd name="adj1" fmla="val -79329"/>
              <a:gd name="adj2" fmla="val 2721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from China.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0" name="矩形标注 13"/>
          <p:cNvSpPr/>
          <p:nvPr/>
        </p:nvSpPr>
        <p:spPr>
          <a:xfrm>
            <a:off x="762000" y="3457575"/>
            <a:ext cx="2590800" cy="1295400"/>
          </a:xfrm>
          <a:prstGeom prst="wedgeRectCallout">
            <a:avLst>
              <a:gd name="adj1" fmla="val 68750"/>
              <a:gd name="adj2" fmla="val -3235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black and white?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1" name="矩形标注 14"/>
          <p:cNvSpPr/>
          <p:nvPr/>
        </p:nvSpPr>
        <p:spPr>
          <a:xfrm>
            <a:off x="6781800" y="3686175"/>
            <a:ext cx="1981200" cy="685800"/>
          </a:xfrm>
          <a:prstGeom prst="wedgeRectCallout">
            <a:avLst>
              <a:gd name="adj1" fmla="val -84296"/>
              <a:gd name="adj2" fmla="val -3634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2" name="矩形标注 15"/>
          <p:cNvSpPr/>
          <p:nvPr/>
        </p:nvSpPr>
        <p:spPr>
          <a:xfrm>
            <a:off x="762000" y="5057775"/>
            <a:ext cx="2743200" cy="657225"/>
          </a:xfrm>
          <a:prstGeom prst="wedgeRectCallout">
            <a:avLst>
              <a:gd name="adj1" fmla="val 76333"/>
              <a:gd name="adj2" fmla="val -14323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panda.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3" name="矩形标注 16"/>
          <p:cNvSpPr/>
          <p:nvPr/>
        </p:nvSpPr>
        <p:spPr>
          <a:xfrm>
            <a:off x="5791200" y="4624388"/>
            <a:ext cx="2514600" cy="1243012"/>
          </a:xfrm>
          <a:prstGeom prst="wedgeRectCallout">
            <a:avLst>
              <a:gd name="adj1" fmla="val -50759"/>
              <a:gd name="adj2" fmla="val -8920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you’re right!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45" name="图片 18444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362200"/>
            <a:ext cx="1106488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图片 18445" descr="图片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362200"/>
            <a:ext cx="12192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矩形标注 9"/>
          <p:cNvSpPr/>
          <p:nvPr/>
        </p:nvSpPr>
        <p:spPr>
          <a:xfrm>
            <a:off x="609600" y="990600"/>
            <a:ext cx="4267200" cy="762000"/>
          </a:xfrm>
          <a:prstGeom prst="wedgeRectCallout">
            <a:avLst>
              <a:gd name="adj1" fmla="val 32852"/>
              <a:gd name="adj2" fmla="val 9895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animal smart?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矩形标注 10"/>
          <p:cNvSpPr/>
          <p:nvPr/>
        </p:nvSpPr>
        <p:spPr>
          <a:xfrm>
            <a:off x="5334000" y="990600"/>
            <a:ext cx="2286000" cy="685800"/>
          </a:xfrm>
          <a:prstGeom prst="wedgeRectCallout">
            <a:avLst>
              <a:gd name="adj1" fmla="val -39306"/>
              <a:gd name="adj2" fmla="val 13958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 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0" name="矩形标注 11"/>
          <p:cNvSpPr/>
          <p:nvPr/>
        </p:nvSpPr>
        <p:spPr>
          <a:xfrm>
            <a:off x="609600" y="1981200"/>
            <a:ext cx="2819400" cy="1371600"/>
          </a:xfrm>
          <a:prstGeom prst="wedgeRectCallout">
            <a:avLst>
              <a:gd name="adj1" fmla="val 65880"/>
              <a:gd name="adj2" fmla="val 5254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animal from?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1" name="矩形标注 12"/>
          <p:cNvSpPr/>
          <p:nvPr/>
        </p:nvSpPr>
        <p:spPr>
          <a:xfrm>
            <a:off x="6477000" y="1828800"/>
            <a:ext cx="1981200" cy="1447800"/>
          </a:xfrm>
          <a:prstGeom prst="wedgeRectCallout">
            <a:avLst>
              <a:gd name="adj1" fmla="val -79005"/>
              <a:gd name="adj2" fmla="val 2116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from India.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2" name="矩形标注 13"/>
          <p:cNvSpPr/>
          <p:nvPr/>
        </p:nvSpPr>
        <p:spPr>
          <a:xfrm>
            <a:off x="609600" y="3505200"/>
            <a:ext cx="2057400" cy="1371600"/>
          </a:xfrm>
          <a:prstGeom prst="wedgeRectCallout">
            <a:avLst>
              <a:gd name="adj1" fmla="val 99537"/>
              <a:gd name="adj2" fmla="val -3333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big and fat?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3" name="矩形标注 14"/>
          <p:cNvSpPr/>
          <p:nvPr/>
        </p:nvSpPr>
        <p:spPr>
          <a:xfrm>
            <a:off x="6477000" y="3581400"/>
            <a:ext cx="1981200" cy="762000"/>
          </a:xfrm>
          <a:prstGeom prst="wedgeRectCallout">
            <a:avLst>
              <a:gd name="adj1" fmla="val -84296"/>
              <a:gd name="adj2" fmla="val -3770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4" name="矩形标注 15"/>
          <p:cNvSpPr/>
          <p:nvPr/>
        </p:nvSpPr>
        <p:spPr>
          <a:xfrm>
            <a:off x="609600" y="5029200"/>
            <a:ext cx="3581400" cy="762000"/>
          </a:xfrm>
          <a:prstGeom prst="wedgeRectCallout">
            <a:avLst>
              <a:gd name="adj1" fmla="val 39051"/>
              <a:gd name="adj2" fmla="val -1325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an elephant.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5" name="矩形标注 16"/>
          <p:cNvSpPr/>
          <p:nvPr/>
        </p:nvSpPr>
        <p:spPr>
          <a:xfrm>
            <a:off x="6172200" y="4648200"/>
            <a:ext cx="2590800" cy="1447800"/>
          </a:xfrm>
          <a:prstGeom prst="wedgeRectCallout">
            <a:avLst>
              <a:gd name="adj1" fmla="val -65440"/>
              <a:gd name="adj2" fmla="val -8618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you’re right. 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9" name="图片 19468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438400"/>
            <a:ext cx="9144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0" name="图片 19469" descr="图片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62200"/>
            <a:ext cx="12192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400050" y="893763"/>
            <a:ext cx="2362200" cy="830997"/>
          </a:xfrm>
          <a:prstGeom prst="rect">
            <a:avLst/>
          </a:prstGeom>
          <a:noFill/>
        </p:spPr>
        <p:txBody>
          <a:bodyPr numCol="1">
            <a:prstTxWarp prst="textDeflateBottom">
              <a:avLst>
                <a:gd name="adj" fmla="val 737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00B0F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Survey</a:t>
            </a:r>
            <a:endParaRPr kumimoji="0" lang="zh-CN" altLang="en-US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00B0F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2895600" y="457200"/>
            <a:ext cx="5943600" cy="1906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</a:rPr>
              <a:t>Make a survey about your partners’ favorite animal. Then report it to your group.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519" name="表格 20518"/>
          <p:cNvGraphicFramePr/>
          <p:nvPr/>
        </p:nvGraphicFramePr>
        <p:xfrm>
          <a:off x="457200" y="2743200"/>
          <a:ext cx="8229600" cy="3217863"/>
        </p:xfrm>
        <a:graphic>
          <a:graphicData uri="http://schemas.openxmlformats.org/drawingml/2006/table">
            <a:tbl>
              <a:tblPr/>
              <a:tblGrid>
                <a:gridCol w="974725"/>
                <a:gridCol w="1920875"/>
                <a:gridCol w="1828800"/>
                <a:gridCol w="1981200"/>
                <a:gridCol w="1524000"/>
              </a:tblGrid>
              <a:tr h="118903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Favorite animal</a:t>
                      </a:r>
                      <a:endParaRPr lang="zh-CN" alt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</a:t>
                      </a:r>
                      <a:endParaRPr lang="zh-CN" alt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where</a:t>
                      </a:r>
                      <a:endParaRPr lang="zh-CN" alt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zh-CN" alt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14412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36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1441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36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矩形标注 9"/>
          <p:cNvSpPr/>
          <p:nvPr/>
        </p:nvSpPr>
        <p:spPr>
          <a:xfrm>
            <a:off x="576263" y="609600"/>
            <a:ext cx="3309937" cy="1219200"/>
          </a:xfrm>
          <a:prstGeom prst="wedgeRectCallout">
            <a:avLst>
              <a:gd name="adj1" fmla="val 50287"/>
              <a:gd name="adj2" fmla="val 8216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favorite animal?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矩形标注 10"/>
          <p:cNvSpPr/>
          <p:nvPr/>
        </p:nvSpPr>
        <p:spPr>
          <a:xfrm>
            <a:off x="4724400" y="533400"/>
            <a:ext cx="3722688" cy="1295400"/>
          </a:xfrm>
          <a:prstGeom prst="wedgeRectCallout">
            <a:avLst>
              <a:gd name="adj1" fmla="val -27398"/>
              <a:gd name="adj2" fmla="val 10869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favorite animal is ______. </a:t>
            </a:r>
            <a:endParaRPr lang="zh-CN" altLang="en-US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8" name="矩形标注 11"/>
          <p:cNvSpPr/>
          <p:nvPr/>
        </p:nvSpPr>
        <p:spPr>
          <a:xfrm>
            <a:off x="533400" y="2133600"/>
            <a:ext cx="2590800" cy="1219200"/>
          </a:xfrm>
          <a:prstGeom prst="wedgeRectCallout">
            <a:avLst>
              <a:gd name="adj1" fmla="val 69852"/>
              <a:gd name="adj2" fmla="val 2213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Why do you like them?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9" name="矩形标注 12"/>
          <p:cNvSpPr/>
          <p:nvPr/>
        </p:nvSpPr>
        <p:spPr>
          <a:xfrm>
            <a:off x="6629400" y="2057400"/>
            <a:ext cx="1905000" cy="1828800"/>
          </a:xfrm>
          <a:prstGeom prst="wedgeRectCallout">
            <a:avLst>
              <a:gd name="adj1" fmla="val -89750"/>
              <a:gd name="adj2" fmla="val 26301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they’re ______.</a:t>
            </a:r>
            <a:endParaRPr lang="zh-CN" altLang="en-US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0" name="矩形标注 13"/>
          <p:cNvSpPr/>
          <p:nvPr/>
        </p:nvSpPr>
        <p:spPr>
          <a:xfrm>
            <a:off x="533400" y="3657600"/>
            <a:ext cx="2584450" cy="1143000"/>
          </a:xfrm>
          <a:prstGeom prst="wedgeRectCallout">
            <a:avLst>
              <a:gd name="adj1" fmla="val 73282"/>
              <a:gd name="adj2" fmla="val -32361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they from?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1" name="矩形标注 14"/>
          <p:cNvSpPr/>
          <p:nvPr/>
        </p:nvSpPr>
        <p:spPr>
          <a:xfrm>
            <a:off x="6019800" y="4191000"/>
            <a:ext cx="2895600" cy="1295400"/>
          </a:xfrm>
          <a:prstGeom prst="wedgeRectCallout">
            <a:avLst>
              <a:gd name="adj1" fmla="val -56579"/>
              <a:gd name="adj2" fmla="val -7328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from _______. </a:t>
            </a:r>
            <a:endParaRPr lang="zh-CN" altLang="en-US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2" name="矩形标注 15"/>
          <p:cNvSpPr/>
          <p:nvPr/>
        </p:nvSpPr>
        <p:spPr>
          <a:xfrm>
            <a:off x="533400" y="5105400"/>
            <a:ext cx="2514600" cy="1219200"/>
          </a:xfrm>
          <a:prstGeom prst="wedgeRectCallout">
            <a:avLst>
              <a:gd name="adj1" fmla="val 78597"/>
              <a:gd name="adj2" fmla="val -6471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What color are they?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3" name="矩形标注 16"/>
          <p:cNvSpPr/>
          <p:nvPr/>
        </p:nvSpPr>
        <p:spPr>
          <a:xfrm>
            <a:off x="4267200" y="5638800"/>
            <a:ext cx="3557588" cy="762000"/>
          </a:xfrm>
          <a:prstGeom prst="wedgeRectCallout">
            <a:avLst>
              <a:gd name="adj1" fmla="val -34606"/>
              <a:gd name="adj2" fmla="val -8895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______. </a:t>
            </a:r>
            <a:endParaRPr lang="zh-CN" altLang="en-US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18" name="图片 21517" descr="图片1joijuju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438400"/>
            <a:ext cx="2217738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2571" name="表格 22570"/>
          <p:cNvGraphicFramePr/>
          <p:nvPr/>
        </p:nvGraphicFramePr>
        <p:xfrm>
          <a:off x="152400" y="1447800"/>
          <a:ext cx="8991600" cy="3328988"/>
        </p:xfrm>
        <a:graphic>
          <a:graphicData uri="http://schemas.openxmlformats.org/drawingml/2006/table">
            <a:tbl>
              <a:tblPr/>
              <a:tblGrid>
                <a:gridCol w="974725"/>
                <a:gridCol w="1920875"/>
                <a:gridCol w="1905000"/>
                <a:gridCol w="1905000"/>
                <a:gridCol w="2286000"/>
              </a:tblGrid>
              <a:tr h="115093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Favorite animal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where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890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890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FF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5" name="Text Box 8"/>
          <p:cNvSpPr txBox="1"/>
          <p:nvPr/>
        </p:nvSpPr>
        <p:spPr>
          <a:xfrm>
            <a:off x="1219200" y="2971800"/>
            <a:ext cx="1981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elephants</a:t>
            </a:r>
            <a:endParaRPr lang="en-US" altLang="zh-CN" sz="32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5105400" y="2895600"/>
            <a:ext cx="1447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</a:t>
            </a:r>
            <a:endParaRPr lang="en-US" altLang="zh-CN" sz="32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3276600" y="2971800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cute</a:t>
            </a:r>
            <a:endParaRPr lang="en-US" altLang="zh-CN" sz="32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1371600" y="40386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pandas</a:t>
            </a:r>
            <a:endParaRPr lang="en-US" altLang="zh-CN" sz="32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7239000" y="2971800"/>
            <a:ext cx="1447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grey</a:t>
            </a:r>
            <a:endParaRPr lang="en-US" altLang="zh-CN" sz="32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8"/>
          <p:cNvSpPr txBox="1"/>
          <p:nvPr/>
        </p:nvSpPr>
        <p:spPr>
          <a:xfrm>
            <a:off x="2971800" y="39624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endParaRPr lang="en-US" altLang="zh-CN" sz="32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6858000" y="3657600"/>
            <a:ext cx="2057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and black</a:t>
            </a:r>
            <a:endParaRPr lang="en-US" altLang="zh-CN" sz="32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5181600" y="4038600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endParaRPr lang="en-US" altLang="zh-CN" sz="32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矩形标注 10"/>
          <p:cNvSpPr/>
          <p:nvPr/>
        </p:nvSpPr>
        <p:spPr>
          <a:xfrm>
            <a:off x="2514600" y="914400"/>
            <a:ext cx="6248400" cy="5562600"/>
          </a:xfrm>
          <a:prstGeom prst="wedgeRectCallout">
            <a:avLst>
              <a:gd name="adj1" fmla="val -59935"/>
              <a:gd name="adj2" fmla="val -1738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partner, A’s favorite animal is elephants. He thinks they’re cute. They’re from Africa. They’re grey.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B’s favorite animal is pandas. He thinks they’re interesting. They’re from China. They’re white and black.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5" name="WordArt 9"/>
          <p:cNvSpPr>
            <a:spLocks noTextEdit="1"/>
          </p:cNvSpPr>
          <p:nvPr/>
        </p:nvSpPr>
        <p:spPr>
          <a:xfrm>
            <a:off x="304800" y="609600"/>
            <a:ext cx="2438400" cy="5048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9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Report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3557" name="图片 23556" descr="男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1349375" cy="249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534400" cy="5715000"/>
          </a:xfrm>
        </p:spPr>
        <p:txBody>
          <a:bodyPr vert="horz" wrap="square" lIns="91440" tIns="45720" rIns="91440" bIns="45720" numCol="1" anchor="t" anchorCtr="0" compatLnSpc="1"/>
          <a:p>
            <a:pPr marL="514350" indent="-51435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The cats are from </a:t>
            </a:r>
            <a:r>
              <a:rPr lang="en-US" altLang="zh-CN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对划线部分提问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__________________________________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2. I like pandas </a:t>
            </a:r>
            <a:r>
              <a:rPr lang="en-US" altLang="zh-CN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they’re cute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对划线部分提问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) __________________________________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 My dog can </a:t>
            </a:r>
            <a:r>
              <a:rPr lang="en-US" altLang="zh-CN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walk on two legs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对划线部分提问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3" name="Text Box 3"/>
          <p:cNvSpPr txBox="1"/>
          <p:nvPr/>
        </p:nvSpPr>
        <p:spPr>
          <a:xfrm>
            <a:off x="5105400" y="304800"/>
            <a:ext cx="2667000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句型转换。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762000" y="2286000"/>
            <a:ext cx="6553200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Where are the cats from?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685800" y="4114800"/>
            <a:ext cx="6553200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Why do you like pandas?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685800" y="5856288"/>
            <a:ext cx="5908675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What can your dog do?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5013" y="292100"/>
            <a:ext cx="4190999" cy="685800"/>
          </a:xfrm>
          <a:prstGeom prst="rect">
            <a:avLst/>
          </a:prstGeom>
          <a:noFill/>
        </p:spPr>
        <p:txBody>
          <a:bodyPr wrap="none" numCol="1">
            <a:prstTxWarp prst="textDeflateBottom">
              <a:avLst>
                <a:gd name="adj" fmla="val 6846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Exercise</a:t>
            </a:r>
            <a:endParaRPr kumimoji="0" lang="zh-CN" altLang="en-US" sz="5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50" grpId="0"/>
      <p:bldP spid="10251" grpId="0"/>
      <p:bldP spid="102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762000"/>
            <a:ext cx="8991600" cy="4191000"/>
          </a:xfrm>
        </p:spPr>
        <p:txBody>
          <a:bodyPr vert="horz" wrap="square" lIns="91440" tIns="45720" rIns="91440" bIns="45720" numCol="1" anchor="t" anchorCtr="0" compatLnSpc="1"/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 Linda likes giraffes </a:t>
            </a:r>
            <a:r>
              <a:rPr lang="en-US" altLang="zh-CN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they’re fun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对划线部分提问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) ___________________________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Eric doesn’t like cats </a:t>
            </a:r>
            <a:r>
              <a:rPr lang="en-US" altLang="zh-CN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they’re lazy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对划线部分提问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) ___________________________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2"/>
          <p:cNvSpPr txBox="1"/>
          <p:nvPr/>
        </p:nvSpPr>
        <p:spPr>
          <a:xfrm>
            <a:off x="609600" y="2068513"/>
            <a:ext cx="62484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Why does Linda like giraffes?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652463" y="4038600"/>
            <a:ext cx="5976937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Why doesn’t Eric like cats?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46"/>
          <p:cNvSpPr/>
          <p:nvPr/>
        </p:nvSpPr>
        <p:spPr>
          <a:xfrm>
            <a:off x="914400" y="3505200"/>
            <a:ext cx="7239000" cy="2590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>
              <a:lnSpc>
                <a:spcPct val="12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Remember the sentences in the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Grammar Focus.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2. Write five sentences about your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favorite animals.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1" name="矩形 24580"/>
          <p:cNvSpPr/>
          <p:nvPr/>
        </p:nvSpPr>
        <p:spPr>
          <a:xfrm>
            <a:off x="2133600" y="2133600"/>
            <a:ext cx="44958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wheel spokes="3"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Text Box 7"/>
          <p:cNvSpPr txBox="1"/>
          <p:nvPr/>
        </p:nvSpPr>
        <p:spPr>
          <a:xfrm>
            <a:off x="1212850" y="5481638"/>
            <a:ext cx="842963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i="1">
                <a:solidFill>
                  <a:srgbClr val="006600"/>
                </a:solidFill>
                <a:latin typeface="Comic Sans MS" panose="030F0702030302020204" pitchFamily="66" charset="0"/>
              </a:rPr>
              <a:t>     </a:t>
            </a:r>
            <a:endParaRPr lang="en-US" altLang="zh-CN" sz="2400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i="1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endParaRPr lang="en-US" altLang="zh-CN" sz="2400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sz="2400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1" name="WordArt 5"/>
          <p:cNvSpPr>
            <a:spLocks noTextEdit="1"/>
          </p:cNvSpPr>
          <p:nvPr/>
        </p:nvSpPr>
        <p:spPr>
          <a:xfrm>
            <a:off x="152400" y="3581400"/>
            <a:ext cx="8915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2A08B8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Section A 2</a:t>
            </a:r>
            <a:endParaRPr lang="zh-CN" altLang="en-US" sz="3600" b="1">
              <a:ln w="9525" cap="flat" cmpd="sng">
                <a:solidFill>
                  <a:srgbClr val="2A08B8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3600" b="1">
                <a:ln w="9525" cap="flat" cmpd="sng">
                  <a:solidFill>
                    <a:srgbClr val="2A08B8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Grammar focus-3c</a:t>
            </a:r>
            <a:endParaRPr lang="zh-CN" altLang="en-US" sz="3600" b="1">
              <a:ln w="9525" cap="flat" cmpd="sng">
                <a:solidFill>
                  <a:srgbClr val="2A08B8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04800" y="2146300"/>
            <a:ext cx="8763000" cy="404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354330" indent="-354330" defTabSz="4508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 </a:t>
            </a:r>
            <a:r>
              <a:rPr lang="zh-CN" altLang="en-US" dirty="0">
                <a:latin typeface="Times New Roman" panose="02020603050405020304" pitchFamily="18" charset="0"/>
              </a:rPr>
              <a:t>你为什么喜欢熊猫？      	</a:t>
            </a:r>
            <a:r>
              <a:rPr lang="en-US" altLang="zh-CN">
                <a:latin typeface="Times New Roman" panose="02020603050405020304" pitchFamily="18" charset="0"/>
              </a:rPr>
              <a:t>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54330" indent="-354330" defTabSz="4508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</a:t>
            </a:r>
            <a:r>
              <a:rPr lang="zh-CN" altLang="en-US" dirty="0">
                <a:latin typeface="Times New Roman" panose="02020603050405020304" pitchFamily="18" charset="0"/>
              </a:rPr>
              <a:t>因为它们是有趣的。   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54330" indent="-354330" defTabSz="4508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54330" indent="-354330" defTabSz="450850">
              <a:lnSpc>
                <a:spcPct val="120000"/>
              </a:lnSpc>
              <a:buAutoNum type="arabicPeriod" startAt="3"/>
            </a:pPr>
            <a:r>
              <a:rPr lang="zh-CN" altLang="en-US" dirty="0">
                <a:latin typeface="Times New Roman" panose="02020603050405020304" pitchFamily="18" charset="0"/>
              </a:rPr>
              <a:t> 约翰为什么喜欢考拉？      	</a:t>
            </a:r>
            <a:r>
              <a:rPr lang="en-US" altLang="zh-CN">
                <a:latin typeface="Times New Roman" panose="02020603050405020304" pitchFamily="18" charset="0"/>
              </a:rPr>
              <a:t>________________________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304800" y="1371600"/>
            <a:ext cx="87630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阅读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Grammar focus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部分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完成下列句子。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762000" y="4114800"/>
            <a:ext cx="8208963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Because they’re kind of interesting.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762000" y="2830513"/>
            <a:ext cx="60198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like pandas?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762000" y="5410200"/>
            <a:ext cx="60198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John like koalas?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4" name="WordArt 9"/>
          <p:cNvSpPr>
            <a:spLocks noTextEdit="1"/>
          </p:cNvSpPr>
          <p:nvPr/>
        </p:nvSpPr>
        <p:spPr>
          <a:xfrm>
            <a:off x="1447800" y="762000"/>
            <a:ext cx="5719763" cy="5969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32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Grammar focus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9" grpId="0"/>
      <p:bldP spid="5122" grpId="0"/>
      <p:bldP spid="2458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762000" y="1349375"/>
            <a:ext cx="7010400" cy="404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354330" indent="-354330" defTabSz="91440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4. </a:t>
            </a:r>
            <a:r>
              <a:rPr lang="zh-CN" altLang="en-US" dirty="0">
                <a:latin typeface="Times New Roman" panose="02020603050405020304" pitchFamily="18" charset="0"/>
              </a:rPr>
              <a:t>因为它们很可爱。  	</a:t>
            </a:r>
            <a:r>
              <a:rPr lang="en-US" altLang="zh-CN">
                <a:latin typeface="Times New Roman" panose="02020603050405020304" pitchFamily="18" charset="0"/>
              </a:rPr>
              <a:t>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54330" indent="-354330" defTabSz="91440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5. </a:t>
            </a:r>
            <a:r>
              <a:rPr lang="zh-CN" altLang="en-US" dirty="0">
                <a:latin typeface="Times New Roman" panose="02020603050405020304" pitchFamily="18" charset="0"/>
              </a:rPr>
              <a:t>为什么你不喜欢老虎？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54330" indent="-354330" defTabSz="91440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    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54330" indent="-354330" defTabSz="91440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6. </a:t>
            </a:r>
            <a:r>
              <a:rPr lang="zh-CN" altLang="en-US" dirty="0">
                <a:latin typeface="Times New Roman" panose="02020603050405020304" pitchFamily="18" charset="0"/>
              </a:rPr>
              <a:t>因为它们真得很吓人。</a:t>
            </a:r>
            <a:r>
              <a:rPr lang="en-US" altLang="zh-CN">
                <a:latin typeface="Times New Roman" panose="02020603050405020304" pitchFamily="18" charset="0"/>
              </a:rPr>
              <a:t> 	__________________________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1219200" y="1992313"/>
            <a:ext cx="6396038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</a:rPr>
              <a:t>Because they’re very cute. </a:t>
            </a:r>
            <a:endParaRPr lang="en-US" altLang="zh-CN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1219200" y="4659313"/>
            <a:ext cx="64897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</a:rPr>
              <a:t>Because they’re really scary. </a:t>
            </a:r>
            <a:endParaRPr lang="en-US" altLang="zh-CN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7"/>
          <p:cNvSpPr txBox="1"/>
          <p:nvPr/>
        </p:nvSpPr>
        <p:spPr>
          <a:xfrm>
            <a:off x="1219200" y="3363913"/>
            <a:ext cx="60198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you like tigers?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990600" y="609600"/>
            <a:ext cx="6781800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20000"/>
              </a:lnSpc>
              <a:buAutoNum type="arabicPeriod" startAt="7"/>
            </a:pPr>
            <a:r>
              <a:rPr lang="zh-CN" altLang="en-US" dirty="0">
                <a:latin typeface="Times New Roman" panose="02020603050405020304" pitchFamily="18" charset="0"/>
              </a:rPr>
              <a:t> 狮子来自哪里？ 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8. </a:t>
            </a:r>
            <a:r>
              <a:rPr lang="zh-CN" altLang="en-US" dirty="0">
                <a:latin typeface="Times New Roman" panose="02020603050405020304" pitchFamily="18" charset="0"/>
              </a:rPr>
              <a:t>他们来自南非。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9. </a:t>
            </a:r>
            <a:r>
              <a:rPr lang="zh-CN" altLang="en-US" dirty="0">
                <a:latin typeface="Times New Roman" panose="02020603050405020304" pitchFamily="18" charset="0"/>
              </a:rPr>
              <a:t>熊猫来自哪里？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10. </a:t>
            </a:r>
            <a:r>
              <a:rPr lang="zh-CN" altLang="en-US" dirty="0">
                <a:latin typeface="Times New Roman" panose="02020603050405020304" pitchFamily="18" charset="0"/>
              </a:rPr>
              <a:t>他们来自中国。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_________________________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1447800" y="2601913"/>
            <a:ext cx="58293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</a:rPr>
              <a:t>They’re from South Africa. </a:t>
            </a:r>
            <a:endParaRPr lang="en-US" altLang="zh-CN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1447800" y="1295400"/>
            <a:ext cx="48006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lions from?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1447800" y="3886200"/>
            <a:ext cx="565785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does pandas from?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1600200" y="5257800"/>
            <a:ext cx="471487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</a:rPr>
              <a:t>They’re from China. </a:t>
            </a:r>
            <a:endParaRPr lang="en-US" altLang="zh-CN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458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5800" y="2203450"/>
            <a:ext cx="7924800" cy="3663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914400">
              <a:lnSpc>
                <a:spcPct val="130000"/>
              </a:lnSpc>
              <a:tabLst>
                <a:tab pos="901700" algn="l"/>
              </a:tabLst>
            </a:pP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引导的特殊疑问句。</a:t>
            </a:r>
            <a:endParaRPr lang="en-US" altLang="zh-CN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tabLst>
                <a:tab pos="901700" algn="l"/>
              </a:tabLst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用法：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是对原因进行提问的疑问	句，其答语多用 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来引导。</a:t>
            </a:r>
            <a:endParaRPr lang="en-US" altLang="zh-CN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901700" algn="l"/>
              </a:tabLst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句子结构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tabLst>
                <a:tab pos="901700" algn="l"/>
              </a:tabLst>
            </a:pP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+ _________ + 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76700" y="5029200"/>
            <a:ext cx="2012950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动词原形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8" name="WordArt 9"/>
          <p:cNvSpPr>
            <a:spLocks noTextEdit="1"/>
          </p:cNvSpPr>
          <p:nvPr/>
        </p:nvSpPr>
        <p:spPr>
          <a:xfrm>
            <a:off x="2590800" y="1143000"/>
            <a:ext cx="3429000" cy="1143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1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探究乐园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5800" y="609600"/>
            <a:ext cx="7924800" cy="272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例如：你为什么喜欢大象？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____________________________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因为它们聪明。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____________________________ 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000" y="1266825"/>
            <a:ext cx="59436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like elephants?</a:t>
            </a:r>
            <a:endParaRPr lang="zh-CN" altLang="en-US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4000" y="2573338"/>
            <a:ext cx="6280150" cy="750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they’re kind of clever. </a:t>
            </a:r>
            <a:endParaRPr lang="zh-CN" altLang="en-US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ext Box 4"/>
          <p:cNvSpPr txBox="1"/>
          <p:nvPr/>
        </p:nvSpPr>
        <p:spPr>
          <a:xfrm>
            <a:off x="304800" y="3375025"/>
            <a:ext cx="8229600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二、</a:t>
            </a:r>
            <a:r>
              <a:rPr lang="en-US" altLang="zh-CN">
                <a:latin typeface="Times New Roman" panose="02020603050405020304" pitchFamily="18" charset="0"/>
              </a:rPr>
              <a:t>where </a:t>
            </a:r>
            <a:r>
              <a:rPr lang="zh-CN" altLang="en-US" dirty="0">
                <a:latin typeface="Times New Roman" panose="02020603050405020304" pitchFamily="18" charset="0"/>
              </a:rPr>
              <a:t>引导的特殊疑问句询问来	自	哪里。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9900"/>
                </a:solidFill>
                <a:latin typeface="宋体" panose="02010600030101010101" pitchFamily="2" charset="-122"/>
              </a:rPr>
              <a:t> 句子结构</a:t>
            </a:r>
            <a:endParaRPr lang="en-US" altLang="zh-CN">
              <a:solidFill>
                <a:srgbClr val="009900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Where + ___ +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名词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+ _____?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667000" y="5438775"/>
            <a:ext cx="449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                from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7" grpId="0"/>
      <p:bldP spid="12" grpId="0"/>
      <p:bldP spid="245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1219200" y="304800"/>
            <a:ext cx="6858000" cy="6021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9900"/>
                </a:solidFill>
                <a:latin typeface="Times New Roman" panose="02020603050405020304" pitchFamily="18" charset="0"/>
              </a:rPr>
              <a:t>答语：</a:t>
            </a:r>
            <a:r>
              <a:rPr lang="en-US" altLang="zh-CN">
                <a:solidFill>
                  <a:srgbClr val="009900"/>
                </a:solidFill>
                <a:latin typeface="Times New Roman" panose="02020603050405020304" pitchFamily="18" charset="0"/>
              </a:rPr>
              <a:t>They are + from …</a:t>
            </a:r>
            <a:endParaRPr lang="en-US" altLang="zh-CN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考拉来自哪里？</a:t>
            </a:r>
            <a:r>
              <a:rPr lang="en-US" altLang="zh-CN">
                <a:latin typeface="Times New Roman" panose="02020603050405020304" pitchFamily="18" charset="0"/>
              </a:rPr>
              <a:t>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他们来自澳大利亚。</a:t>
            </a:r>
            <a:r>
              <a:rPr lang="en-US" altLang="zh-CN">
                <a:latin typeface="Times New Roman" panose="02020603050405020304" pitchFamily="18" charset="0"/>
              </a:rPr>
              <a:t>___________________________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长颈鹿来自哪里？</a:t>
            </a:r>
            <a:r>
              <a:rPr lang="en-US" altLang="zh-CN">
                <a:latin typeface="Times New Roman" panose="02020603050405020304" pitchFamily="18" charset="0"/>
              </a:rPr>
              <a:t>    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它们来自非洲。</a:t>
            </a:r>
            <a:r>
              <a:rPr lang="en-US" altLang="zh-CN">
                <a:latin typeface="Times New Roman" panose="02020603050405020304" pitchFamily="18" charset="0"/>
              </a:rPr>
              <a:t>        ___________________________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1219200" y="1600200"/>
            <a:ext cx="59436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koalas from?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1201738" y="4278313"/>
            <a:ext cx="5656262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</a:rPr>
              <a:t>Where are giraffes from?</a:t>
            </a:r>
            <a:endParaRPr lang="en-US" altLang="zh-CN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1219200" y="2906713"/>
            <a:ext cx="5656263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from Australia.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1143000" y="5562600"/>
            <a:ext cx="5272088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from Africa.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13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4850</Words>
  <Application>WPS 演示</Application>
  <PresentationFormat>在屏幕上显示</PresentationFormat>
  <Paragraphs>327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Comic Sans MS</vt:lpstr>
      <vt:lpstr>Times New Roman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436</cp:revision>
  <dcterms:created xsi:type="dcterms:W3CDTF">2021-05-14T09:04:23Z</dcterms:created>
  <dcterms:modified xsi:type="dcterms:W3CDTF">2021-05-14T09:04:34Z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2052-11.1.0.10132</vt:lpwstr>
  </property>
</Properties>
</file>