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10" r:id="rId3"/>
    <p:sldId id="266" r:id="rId5"/>
    <p:sldId id="312" r:id="rId6"/>
    <p:sldId id="413" r:id="rId7"/>
    <p:sldId id="386" r:id="rId8"/>
    <p:sldId id="387" r:id="rId9"/>
    <p:sldId id="411" r:id="rId10"/>
    <p:sldId id="389" r:id="rId11"/>
    <p:sldId id="390" r:id="rId12"/>
    <p:sldId id="415" r:id="rId13"/>
    <p:sldId id="438" r:id="rId14"/>
    <p:sldId id="440" r:id="rId15"/>
    <p:sldId id="412" r:id="rId16"/>
    <p:sldId id="393" r:id="rId17"/>
    <p:sldId id="394" r:id="rId18"/>
    <p:sldId id="395" r:id="rId19"/>
    <p:sldId id="396" r:id="rId20"/>
    <p:sldId id="426" r:id="rId21"/>
    <p:sldId id="416" r:id="rId22"/>
    <p:sldId id="311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.xml"/><Relationship Id="rId7" Type="http://schemas.openxmlformats.org/officeDocument/2006/relationships/image" Target="../media/image5.png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908050" y="1083310"/>
            <a:ext cx="1011428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 eaLnBrk="1" hangingPunct="1">
              <a:buNone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   Sad movies make me cry.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31010" y="897255"/>
            <a:ext cx="5574665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would rather go home than go to the party.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193540" y="2464435"/>
            <a:ext cx="5614035" cy="11563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would go home rather than go to the party.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30" y="2056130"/>
            <a:ext cx="3540125" cy="3540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980" y="1993265"/>
            <a:ext cx="3689350" cy="3697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75995" y="1768899"/>
            <a:ext cx="9958917" cy="16929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rather than </a:t>
            </a:r>
            <a:r>
              <a:rPr kumimoji="0" lang="zh-CN" altLang="en-US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kumimoji="0" lang="en-US" altLang="zh-CN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instead of</a:t>
            </a:r>
            <a:r>
              <a:rPr kumimoji="0" lang="zh-CN" altLang="en-US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意思相近，但是</a:t>
            </a:r>
            <a:r>
              <a:rPr kumimoji="0" lang="en-US" altLang="zh-CN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instead of </a:t>
            </a:r>
            <a:r>
              <a:rPr kumimoji="0" lang="zh-CN" altLang="en-US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后跟名词、代词或</a:t>
            </a:r>
            <a:r>
              <a:rPr kumimoji="0" lang="en-US" altLang="zh-CN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v-</a:t>
            </a:r>
            <a:r>
              <a:rPr kumimoji="0" lang="en-US" altLang="zh-CN" sz="3465" b="1" kern="1200" cap="none" spc="0" normalizeH="0" baseline="0" noProof="0" dirty="0" err="1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ing</a:t>
            </a:r>
            <a:r>
              <a:rPr kumimoji="0" lang="zh-CN" altLang="en-US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形式，不能跟动词原形。</a:t>
            </a:r>
            <a:endParaRPr kumimoji="0" lang="zh-CN" altLang="en-US" sz="34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908685" y="3569335"/>
            <a:ext cx="10852785" cy="8921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prefer to do... rather than do... “</a:t>
            </a:r>
            <a:r>
              <a:rPr kumimoji="0" lang="zh-CN" altLang="en-US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宁愿</a:t>
            </a:r>
            <a:r>
              <a:rPr kumimoji="0" lang="en-US" altLang="zh-CN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......</a:t>
            </a:r>
            <a:r>
              <a:rPr kumimoji="0" lang="zh-CN" altLang="en-US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而不</a:t>
            </a:r>
            <a:r>
              <a:rPr kumimoji="0" lang="en-US" altLang="zh-CN" sz="346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......”</a:t>
            </a:r>
            <a:endParaRPr kumimoji="0" lang="zh-CN" altLang="en-US" sz="346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5175" y="1171575"/>
            <a:ext cx="7382510" cy="3892550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1657985" y="1171575"/>
            <a:ext cx="8211185" cy="1239520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would rather do homework than do housework.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2035175" y="2976245"/>
            <a:ext cx="9347200" cy="886460"/>
          </a:xfrm>
          <a:prstGeom prst="wedgeRoundRectCallout">
            <a:avLst>
              <a:gd name="adj1" fmla="val 35353"/>
              <a:gd name="adj2" fmla="val 753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do homework instead of doing housework.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对话气泡: 圆角矩形 3"/>
          <p:cNvSpPr/>
          <p:nvPr/>
        </p:nvSpPr>
        <p:spPr>
          <a:xfrm>
            <a:off x="2473960" y="4481195"/>
            <a:ext cx="8121650" cy="1009650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to do homework rather than do housework.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4612"/>
          <a:stretch>
            <a:fillRect/>
          </a:stretch>
        </p:blipFill>
        <p:spPr>
          <a:xfrm>
            <a:off x="4322445" y="1499235"/>
            <a:ext cx="3028315" cy="280162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1373717" y="2113915"/>
            <a:ext cx="7296151" cy="1860551"/>
          </a:xfrm>
          <a:prstGeom prst="wedgeRoundRectCallout">
            <a:avLst>
              <a:gd name="adj1" fmla="val 56819"/>
              <a:gd name="adj2" fmla="val 2867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But that music makes me sleepy. I want to have the hamburgers at Rockin’ Restaurant.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1" y="2143548"/>
            <a:ext cx="355981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makes me sleepy</a:t>
            </a:r>
            <a:endParaRPr lang="zh-CN" altLang="en-US" sz="3735" dirty="0">
              <a:solidFill>
                <a:srgbClr val="FF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8921115" y="2113915"/>
            <a:ext cx="2041525" cy="370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Text Box 6"/>
          <p:cNvSpPr txBox="1"/>
          <p:nvPr/>
        </p:nvSpPr>
        <p:spPr>
          <a:xfrm>
            <a:off x="844762" y="3263900"/>
            <a:ext cx="5281083" cy="1076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+ sb. + adj.</a:t>
            </a:r>
            <a:endParaRPr lang="en-US" altLang="zh-CN" sz="42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44762" y="2355851"/>
            <a:ext cx="7757160" cy="74803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当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的意思是“使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; 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使得”时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756362" y="3369733"/>
            <a:ext cx="6859270" cy="9544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“使某人或某物处于某种状态”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make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6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538" y="1416050"/>
            <a:ext cx="6527800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522221" y="5082434"/>
            <a:ext cx="7147983" cy="83883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snow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makes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the trees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white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2940473" y="4988031"/>
            <a:ext cx="6601884" cy="66611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cat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makes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us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feel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funny.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1435" y="1155065"/>
            <a:ext cx="3810000" cy="3832860"/>
          </a:xfrm>
          <a:prstGeom prst="rect">
            <a:avLst/>
          </a:prstGeom>
        </p:spPr>
      </p:pic>
      <p:sp>
        <p:nvSpPr>
          <p:cNvPr id="4" name="Text Box 6"/>
          <p:cNvSpPr txBox="1"/>
          <p:nvPr/>
        </p:nvSpPr>
        <p:spPr>
          <a:xfrm>
            <a:off x="1536912" y="0"/>
            <a:ext cx="5281083" cy="1076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 + sb. do sth. </a:t>
            </a:r>
            <a:endParaRPr lang="en-US" altLang="zh-CN" sz="42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69542" y="61383"/>
            <a:ext cx="3997960" cy="9544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“使某人做某事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”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91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4051" y="1123951"/>
            <a:ext cx="5952067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959100" y="5285635"/>
            <a:ext cx="7391400" cy="66611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1" hangingPunct="1"/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music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makes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the girl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smile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文本框 49"/>
          <p:cNvSpPr txBox="1">
            <a:spLocks noChangeArrowheads="1"/>
          </p:cNvSpPr>
          <p:nvPr/>
        </p:nvSpPr>
        <p:spPr bwMode="auto">
          <a:xfrm rot="21429897">
            <a:off x="4013200" y="51159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6" name="文本框 50"/>
          <p:cNvSpPr txBox="1">
            <a:spLocks noChangeArrowheads="1"/>
          </p:cNvSpPr>
          <p:nvPr/>
        </p:nvSpPr>
        <p:spPr bwMode="auto">
          <a:xfrm rot="20220000">
            <a:off x="3799417" y="2825751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3300" name="Rectangle 3"/>
          <p:cNvSpPr/>
          <p:nvPr/>
        </p:nvSpPr>
        <p:spPr>
          <a:xfrm>
            <a:off x="1453304" y="1538077"/>
            <a:ext cx="542671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just" eaLnBrk="1" hangingPunct="1"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一直等她让我很生气。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3301" name="Rectangle 4"/>
          <p:cNvSpPr/>
          <p:nvPr/>
        </p:nvSpPr>
        <p:spPr>
          <a:xfrm>
            <a:off x="1459442" y="3446251"/>
            <a:ext cx="7334250" cy="6661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just" eaLnBrk="1" hangingPunct="1"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我宁愿待在家里也不愿去购物。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1871133" y="2508251"/>
            <a:ext cx="7249584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Waiting for her drives me angry.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2019300" y="4459817"/>
            <a:ext cx="88773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None/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I’d rather stay at home than go shopping.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594485" y="1075055"/>
            <a:ext cx="946848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1.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would rather do sth.  宁愿做某事。</a:t>
            </a:r>
            <a:endParaRPr lang="zh-CN" altLang="en-US" sz="40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The loud music makes me nervous. </a:t>
            </a:r>
            <a:endParaRPr sz="40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2. Soft and quiet music makes me relax. </a:t>
            </a:r>
            <a:endParaRPr sz="40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3. Money and fame don't always make </a:t>
            </a:r>
            <a:endParaRPr sz="40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     people happy.</a:t>
            </a:r>
            <a:endParaRPr sz="40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302" name="矩形 14"/>
          <p:cNvSpPr/>
          <p:nvPr/>
        </p:nvSpPr>
        <p:spPr>
          <a:xfrm>
            <a:off x="631190" y="1870075"/>
            <a:ext cx="7945755" cy="2680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do you choose restaurants?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do you consider most important when you judge a restaurant?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5370" y="1870075"/>
            <a:ext cx="2853690" cy="32658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Box 10"/>
          <p:cNvSpPr txBox="1"/>
          <p:nvPr/>
        </p:nvSpPr>
        <p:spPr>
          <a:xfrm>
            <a:off x="2319655" y="4369435"/>
            <a:ext cx="300228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delicious food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076440" y="4369435"/>
            <a:ext cx="2941955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great music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655" y="1436370"/>
            <a:ext cx="3002915" cy="2667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7440" y="1635125"/>
            <a:ext cx="2479675" cy="2529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Box 10"/>
          <p:cNvSpPr txBox="1"/>
          <p:nvPr/>
        </p:nvSpPr>
        <p:spPr>
          <a:xfrm>
            <a:off x="923290" y="4369435"/>
            <a:ext cx="5804535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comfortable environment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625080" y="4369435"/>
            <a:ext cx="3061970" cy="66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nice service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1440" y="1706880"/>
            <a:ext cx="4370070" cy="2459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4840" y="1062990"/>
            <a:ext cx="3810000" cy="3375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2" descr="G:\resource\U11\jpg\A_1a.jpg"/>
          <p:cNvPicPr>
            <a:picLocks noChangeAspect="1"/>
          </p:cNvPicPr>
          <p:nvPr/>
        </p:nvPicPr>
        <p:blipFill>
          <a:blip r:embed="rId1"/>
          <a:srcRect l="1758" t="9241" r="49930" b="42365"/>
          <a:stretch>
            <a:fillRect/>
          </a:stretch>
        </p:blipFill>
        <p:spPr>
          <a:xfrm>
            <a:off x="3516631" y="1122045"/>
            <a:ext cx="6144683" cy="46143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椭圆 11"/>
          <p:cNvSpPr/>
          <p:nvPr/>
        </p:nvSpPr>
        <p:spPr>
          <a:xfrm>
            <a:off x="4340013" y="3177117"/>
            <a:ext cx="1866900" cy="15367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8611447" y="2425912"/>
            <a:ext cx="1248833" cy="1526117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7335097" y="2936241"/>
            <a:ext cx="863600" cy="1045633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65" name="直接箭头连接符 64"/>
          <p:cNvCxnSpPr>
            <a:stCxn id="12" idx="2"/>
          </p:cNvCxnSpPr>
          <p:nvPr/>
        </p:nvCxnSpPr>
        <p:spPr>
          <a:xfrm flipH="1">
            <a:off x="2947247" y="3945467"/>
            <a:ext cx="1392767" cy="287867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"/>
          <p:cNvSpPr txBox="1"/>
          <p:nvPr/>
        </p:nvSpPr>
        <p:spPr>
          <a:xfrm>
            <a:off x="1507913" y="3598334"/>
            <a:ext cx="1957917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awful pictures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7967980" y="1551517"/>
            <a:ext cx="931333" cy="14986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4003464" y="1996017"/>
            <a:ext cx="1151467" cy="137371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 flipH="1">
            <a:off x="3122931" y="2362412"/>
            <a:ext cx="1020233" cy="6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0"/>
          <p:cNvSpPr txBox="1"/>
          <p:nvPr/>
        </p:nvSpPr>
        <p:spPr>
          <a:xfrm>
            <a:off x="1850813" y="1924050"/>
            <a:ext cx="1665817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loud music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1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63" grpId="0" bldLvl="0" animBg="1"/>
      <p:bldP spid="64" grpId="0" bldLvl="0" animBg="1"/>
      <p:bldP spid="66" grpId="0"/>
      <p:bldP spid="67" grpId="0" bldLvl="0" animBg="1"/>
      <p:bldP spid="68" grpId="0" bldLvl="0" animBg="1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2" descr="G:\resource\U11\jpg\A_1a.jpg"/>
          <p:cNvPicPr>
            <a:picLocks noChangeAspect="1"/>
          </p:cNvPicPr>
          <p:nvPr/>
        </p:nvPicPr>
        <p:blipFill>
          <a:blip r:embed="rId1"/>
          <a:srcRect l="52068" t="9241" r="1617" b="42001"/>
          <a:stretch>
            <a:fillRect/>
          </a:stretch>
        </p:blipFill>
        <p:spPr>
          <a:xfrm>
            <a:off x="1102784" y="1123951"/>
            <a:ext cx="5425016" cy="42820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16"/>
          <p:cNvSpPr txBox="1"/>
          <p:nvPr/>
        </p:nvSpPr>
        <p:spPr>
          <a:xfrm>
            <a:off x="6834717" y="1837267"/>
            <a:ext cx="29760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some plants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16"/>
          <p:cNvSpPr txBox="1"/>
          <p:nvPr/>
        </p:nvSpPr>
        <p:spPr>
          <a:xfrm>
            <a:off x="6845300" y="3024717"/>
            <a:ext cx="424391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comfortable music 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8" name="Text Box 16"/>
          <p:cNvSpPr txBox="1"/>
          <p:nvPr/>
        </p:nvSpPr>
        <p:spPr>
          <a:xfrm>
            <a:off x="6889751" y="4197351"/>
            <a:ext cx="20066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relaxed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58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4370" y="1151890"/>
            <a:ext cx="5168265" cy="388366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3619500" y="1492251"/>
            <a:ext cx="6527800" cy="2040467"/>
          </a:xfrm>
          <a:prstGeom prst="wedgeRoundRectCallout">
            <a:avLst>
              <a:gd name="adj1" fmla="val -59137"/>
              <a:gd name="adj2" fmla="val 2984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’d rather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go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Blue Ocean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because I like to listen to quiet music while I’m eating.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880745" y="1343025"/>
            <a:ext cx="1851025" cy="417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18336" y="1806152"/>
            <a:ext cx="9122833" cy="1437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7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8200" algn="l"/>
              </a:tabLst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would rather do sth.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宁愿做某事。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78200" algn="l"/>
              </a:tabLst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其否定形式为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would rather not do sth.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918335" y="3528060"/>
            <a:ext cx="7764145" cy="11918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’d rather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not go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Blue Ocean.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would rather 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charRg st="2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charRg st="2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8"/>
          <p:cNvSpPr txBox="1"/>
          <p:nvPr/>
        </p:nvSpPr>
        <p:spPr>
          <a:xfrm>
            <a:off x="2639484" y="1612900"/>
            <a:ext cx="7200900" cy="34518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would rather do sth. than do sth.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宁愿做某事而不愿做某事；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would do sth. rather than do sth.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与其做某事不如做某事。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34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charRg st="4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1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charRg st="81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charRg st="81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1485</Words>
  <Application>WPS 演示</Application>
  <PresentationFormat>宽屏</PresentationFormat>
  <Paragraphs>106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楷体</vt:lpstr>
      <vt:lpstr>汉仪乐喵体W</vt:lpstr>
      <vt:lpstr>黑体</vt:lpstr>
      <vt:lpstr>微软雅黑</vt:lpstr>
      <vt:lpstr>Arial Unicode MS</vt:lpstr>
      <vt:lpstr>Calibri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13</cp:revision>
  <dcterms:created xsi:type="dcterms:W3CDTF">2019-09-19T02:01:00Z</dcterms:created>
  <dcterms:modified xsi:type="dcterms:W3CDTF">2020-10-27T14:06:11Z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