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90" r:id="rId6"/>
    <p:sldId id="291" r:id="rId7"/>
    <p:sldId id="268" r:id="rId8"/>
    <p:sldId id="269" r:id="rId9"/>
    <p:sldId id="266" r:id="rId10"/>
    <p:sldId id="267" r:id="rId11"/>
    <p:sldId id="274" r:id="rId12"/>
    <p:sldId id="264" r:id="rId13"/>
    <p:sldId id="275" r:id="rId14"/>
    <p:sldId id="282" r:id="rId15"/>
    <p:sldId id="283" r:id="rId16"/>
    <p:sldId id="284" r:id="rId17"/>
    <p:sldId id="258" r:id="rId18"/>
    <p:sldId id="307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2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lvl="0"/>
          </a:p>
        </p:txBody>
      </p:sp>
      <p:sp>
        <p:nvSpPr>
          <p:cNvPr id="2051" name="文本占位符 2050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lvl="0"/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WordArt 4"/>
          <p:cNvSpPr>
            <a:spLocks noTextEdit="1"/>
          </p:cNvSpPr>
          <p:nvPr/>
        </p:nvSpPr>
        <p:spPr>
          <a:xfrm>
            <a:off x="900113" y="1052513"/>
            <a:ext cx="6697662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800" b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5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Section B </a:t>
            </a:r>
            <a:endParaRPr lang="zh-CN" altLang="en-US" sz="4800" b="1"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5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zh-CN" altLang="en-US" sz="4800" b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5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(3a-Self Check)</a:t>
            </a:r>
            <a:endParaRPr lang="zh-CN" altLang="en-US" sz="4800" b="1"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5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Box 3"/>
          <p:cNvSpPr txBox="1"/>
          <p:nvPr/>
        </p:nvSpPr>
        <p:spPr>
          <a:xfrm>
            <a:off x="228600" y="685800"/>
            <a:ext cx="8763000" cy="107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3a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Complete the first two paragraphs about </a:t>
            </a: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    resolutions with the words in the box.</a:t>
            </a:r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TextBox 4"/>
          <p:cNvSpPr txBox="1"/>
          <p:nvPr/>
        </p:nvSpPr>
        <p:spPr>
          <a:xfrm>
            <a:off x="990600" y="1981200"/>
            <a:ext cx="6477000" cy="523875"/>
          </a:xfrm>
          <a:prstGeom prst="rect">
            <a:avLst/>
          </a:prstGeom>
          <a:noFill/>
          <a:ln w="9525" cap="flat" cmpd="sng">
            <a:solidFill>
              <a:srgbClr val="00206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take   listen   make  is   help  learn   are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3316" name="TextBox 5"/>
          <p:cNvSpPr txBox="1"/>
          <p:nvPr/>
        </p:nvSpPr>
        <p:spPr>
          <a:xfrm>
            <a:off x="612775" y="2609850"/>
            <a:ext cx="8424863" cy="4784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Resolutions______ promises to yourself. They may______ to make you a better person and to make your life easier. I’m going to ______ four resolutions.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The first resolution has to do with my own personal improvement. Next year, or maybe sooner, I am going to ______ up a new hobby. I think singing ______ a great activity so I am going to ______ to sing. I think this will make my family happy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</a:rPr>
              <a:t>because they love to ______ to music and sing together.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3317" name="矩形 6"/>
          <p:cNvSpPr/>
          <p:nvPr/>
        </p:nvSpPr>
        <p:spPr>
          <a:xfrm>
            <a:off x="2844800" y="2636838"/>
            <a:ext cx="1069975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are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18" name="矩形 7"/>
          <p:cNvSpPr/>
          <p:nvPr/>
        </p:nvSpPr>
        <p:spPr>
          <a:xfrm>
            <a:off x="1490663" y="3048000"/>
            <a:ext cx="17859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help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19" name="矩形 8"/>
          <p:cNvSpPr/>
          <p:nvPr/>
        </p:nvSpPr>
        <p:spPr>
          <a:xfrm>
            <a:off x="6156325" y="3502025"/>
            <a:ext cx="1309688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make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20" name="矩形 9"/>
          <p:cNvSpPr/>
          <p:nvPr/>
        </p:nvSpPr>
        <p:spPr>
          <a:xfrm>
            <a:off x="2124075" y="5157788"/>
            <a:ext cx="133667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take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21" name="矩形 10"/>
          <p:cNvSpPr/>
          <p:nvPr/>
        </p:nvSpPr>
        <p:spPr>
          <a:xfrm>
            <a:off x="1044575" y="5589588"/>
            <a:ext cx="865188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is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22" name="矩形 11"/>
          <p:cNvSpPr/>
          <p:nvPr/>
        </p:nvSpPr>
        <p:spPr>
          <a:xfrm>
            <a:off x="7164388" y="5589588"/>
            <a:ext cx="1081087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learn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23" name="矩形 12"/>
          <p:cNvSpPr/>
          <p:nvPr/>
        </p:nvSpPr>
        <p:spPr>
          <a:xfrm>
            <a:off x="2628900" y="6453188"/>
            <a:ext cx="1173163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listen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  <p:bldP spid="13322" grpId="0"/>
      <p:bldP spid="133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179388" y="1196975"/>
            <a:ext cx="8532812" cy="4770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41325" indent="-441325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1. Ideas for improving my physical health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2. Ideas for improving my relationships with my family and friends 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20000"/>
              </a:lnSpc>
            </a:pPr>
            <a:r>
              <a:rPr lang="zh-CN" altLang="en-US" sz="3200" b="1" dirty="0">
                <a:latin typeface="Arial" panose="020B0604020202020204" pitchFamily="34" charset="0"/>
              </a:rPr>
              <a:t>3. </a:t>
            </a:r>
            <a:r>
              <a:rPr lang="en-US" altLang="zh-CN" sz="3200" b="1" dirty="0">
                <a:latin typeface="Arial" panose="020B0604020202020204" pitchFamily="34" charset="0"/>
              </a:rPr>
              <a:t>Ideas for doing better at school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441325" indent="-441325">
              <a:lnSpc>
                <a:spcPct val="120000"/>
              </a:lnSpc>
            </a:pPr>
            <a:r>
              <a:rPr lang="zh-CN" altLang="en-US" sz="3200" b="1" dirty="0">
                <a:latin typeface="Arial" panose="020B0604020202020204" pitchFamily="34" charset="0"/>
              </a:rPr>
              <a:t>   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14339" name="Text Box 8"/>
          <p:cNvSpPr txBox="1"/>
          <p:nvPr/>
        </p:nvSpPr>
        <p:spPr>
          <a:xfrm>
            <a:off x="685800" y="1773238"/>
            <a:ext cx="3311525" cy="6032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get more exercise;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0" name="Text Box 5"/>
          <p:cNvSpPr txBox="1"/>
          <p:nvPr/>
        </p:nvSpPr>
        <p:spPr>
          <a:xfrm>
            <a:off x="468313" y="3502025"/>
            <a:ext cx="7704137" cy="603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help mom cook meals;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1" name="Rectangle 12"/>
          <p:cNvSpPr/>
          <p:nvPr/>
        </p:nvSpPr>
        <p:spPr>
          <a:xfrm>
            <a:off x="1187450" y="476250"/>
            <a:ext cx="7848600" cy="1295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>
              <a:lnSpc>
                <a:spcPct val="120000"/>
              </a:lnSpc>
            </a:pPr>
            <a:r>
              <a:rPr lang="en-US" altLang="zh-CN" sz="2400" b="1" i="1" dirty="0">
                <a:solidFill>
                  <a:srgbClr val="0000FF"/>
                </a:solidFill>
                <a:latin typeface="Arial" panose="020B0604020202020204" pitchFamily="34" charset="0"/>
              </a:rPr>
              <a:t>Write your resolutions under the following headings. </a:t>
            </a:r>
            <a:endParaRPr lang="en-US" altLang="zh-CN" sz="2400" b="1" i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4342" name="WordArt 4"/>
          <p:cNvSpPr>
            <a:spLocks noTextEdit="1"/>
          </p:cNvSpPr>
          <p:nvPr/>
        </p:nvSpPr>
        <p:spPr>
          <a:xfrm>
            <a:off x="2844800" y="117475"/>
            <a:ext cx="31670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 spc="-40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实验班</a:t>
            </a:r>
            <a:endParaRPr lang="zh-CN" altLang="en-US" sz="4000" b="1" spc="-40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00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343" name="Text Box 5"/>
          <p:cNvSpPr txBox="1"/>
          <p:nvPr/>
        </p:nvSpPr>
        <p:spPr>
          <a:xfrm>
            <a:off x="3924300" y="1773238"/>
            <a:ext cx="6265863" cy="6032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eat more vegetables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44" name="Text Box 4"/>
          <p:cNvSpPr txBox="1"/>
          <p:nvPr/>
        </p:nvSpPr>
        <p:spPr>
          <a:xfrm>
            <a:off x="395288" y="4149725"/>
            <a:ext cx="7561262" cy="603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play games with friends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5" name="Oval 2"/>
          <p:cNvSpPr/>
          <p:nvPr/>
        </p:nvSpPr>
        <p:spPr>
          <a:xfrm>
            <a:off x="323850" y="476250"/>
            <a:ext cx="898525" cy="846138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20000"/>
              </a:lnSpc>
            </a:pPr>
            <a:r>
              <a:rPr lang="en-US" altLang="zh-CN" sz="3600" b="1" dirty="0">
                <a:latin typeface="Arial" panose="020B0604020202020204" pitchFamily="34" charset="0"/>
              </a:rPr>
              <a:t>3b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sp>
        <p:nvSpPr>
          <p:cNvPr id="14346" name="Text Box 8"/>
          <p:cNvSpPr txBox="1"/>
          <p:nvPr/>
        </p:nvSpPr>
        <p:spPr>
          <a:xfrm>
            <a:off x="611188" y="5229225"/>
            <a:ext cx="7993062" cy="603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make a weekly plan for schoolwork;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47" name="Text Box 6"/>
          <p:cNvSpPr txBox="1"/>
          <p:nvPr/>
        </p:nvSpPr>
        <p:spPr>
          <a:xfrm>
            <a:off x="611188" y="5918200"/>
            <a:ext cx="6553200" cy="603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work hard at math and English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ldLvl="0"/>
      <p:bldP spid="14340" grpId="0"/>
      <p:bldP spid="14343" grpId="0"/>
      <p:bldP spid="14344" grpId="0"/>
      <p:bldP spid="14346" grpId="0"/>
      <p:bldP spid="143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TextBox 3"/>
          <p:cNvSpPr txBox="1"/>
          <p:nvPr/>
        </p:nvSpPr>
        <p:spPr>
          <a:xfrm>
            <a:off x="228600" y="685800"/>
            <a:ext cx="9067800" cy="1508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Write about your resolutions:</a:t>
            </a: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(In each paragraph, write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what you are going to do </a:t>
            </a:r>
            <a:r>
              <a:rPr lang="en-US" altLang="zh-CN" sz="2800" dirty="0">
                <a:latin typeface="Arial" panose="020B0604020202020204" pitchFamily="34" charset="0"/>
              </a:rPr>
              <a:t>and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</a:rPr>
              <a:t>why</a:t>
            </a:r>
            <a:r>
              <a:rPr lang="en-US" altLang="zh-CN" sz="2800" dirty="0">
                <a:latin typeface="Arial" panose="020B0604020202020204" pitchFamily="34" charset="0"/>
              </a:rPr>
              <a:t>.)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TextBox 4"/>
          <p:cNvSpPr txBox="1"/>
          <p:nvPr/>
        </p:nvSpPr>
        <p:spPr>
          <a:xfrm>
            <a:off x="180975" y="2057400"/>
            <a:ext cx="8928100" cy="52117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The second resolution is about improving my physical health._________________________________________________________________________________</a:t>
            </a:r>
            <a:r>
              <a:rPr lang="en-US" altLang="zh-CN" sz="2800" u="sng" dirty="0">
                <a:latin typeface="Arial" panose="020B0604020202020204" pitchFamily="34" charset="0"/>
              </a:rPr>
              <a:t>                                                                                                                               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The third resolution is about improving my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</a:rPr>
              <a:t>relationships with my family and friends. ________________________________________________________________________________________</a:t>
            </a:r>
            <a:r>
              <a:rPr lang="en-US" altLang="zh-CN" sz="2800" u="sng" dirty="0">
                <a:latin typeface="Arial" panose="020B0604020202020204" pitchFamily="34" charset="0"/>
              </a:rPr>
              <a:t>                                                                                                                                  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The last resolution is about how to do better at school.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____________________________________________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____________________________________________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 u="sng" dirty="0">
                <a:latin typeface="Arial" panose="020B0604020202020204" pitchFamily="34" charset="0"/>
              </a:rPr>
              <a:t>                                                                    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5364" name="Oval 2"/>
          <p:cNvSpPr/>
          <p:nvPr/>
        </p:nvSpPr>
        <p:spPr>
          <a:xfrm>
            <a:off x="179388" y="0"/>
            <a:ext cx="898525" cy="846138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20000"/>
              </a:lnSpc>
            </a:pPr>
            <a:r>
              <a:rPr lang="en-US" altLang="zh-CN" sz="3600" b="1" dirty="0"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latin typeface="Arial" panose="020B0604020202020204" pitchFamily="34" charset="0"/>
              </a:rPr>
              <a:t>c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5365" name="WordArt 4"/>
          <p:cNvSpPr>
            <a:spLocks noTextEdit="1"/>
          </p:cNvSpPr>
          <p:nvPr/>
        </p:nvSpPr>
        <p:spPr>
          <a:xfrm>
            <a:off x="2844800" y="117475"/>
            <a:ext cx="29527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 spc="-40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实验班</a:t>
            </a:r>
            <a:endParaRPr lang="zh-CN" altLang="en-US" sz="4000" b="1" spc="-40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00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矩形 16385"/>
          <p:cNvSpPr/>
          <p:nvPr/>
        </p:nvSpPr>
        <p:spPr>
          <a:xfrm>
            <a:off x="179388" y="188913"/>
            <a:ext cx="3311525" cy="522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A sample for 3c: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387" name="TextBox 4"/>
          <p:cNvSpPr txBox="1"/>
          <p:nvPr/>
        </p:nvSpPr>
        <p:spPr>
          <a:xfrm>
            <a:off x="179388" y="836613"/>
            <a:ext cx="8856662" cy="6065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The second resolution is about improving my physical health.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I am going to eat healthy food, like vegetables and fruit. I am going to do more exercise to keep healthy, too. </a:t>
            </a:r>
            <a:r>
              <a:rPr lang="en-US" altLang="zh-CN" sz="2800" u="sng" dirty="0">
                <a:latin typeface="Arial" panose="020B0604020202020204" pitchFamily="34" charset="0"/>
              </a:rPr>
              <a:t>                                                                                                                       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The third resolution is about improving my relationships with my family and friends. 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I am going to help my mom do housework at home, and also cook meals on weekends. I love traveling. I am goin gto a summer camp if possible. </a:t>
            </a:r>
            <a:r>
              <a:rPr lang="en-US" altLang="zh-CN" sz="2800" u="sng" dirty="0">
                <a:latin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The last resolution is about how to do better at school.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I am going to study harder and get good grades at school. I am also going to read more books and practice spoken English more.</a:t>
            </a:r>
            <a:endParaRPr lang="en-US" altLang="zh-CN" sz="28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r>
              <a:rPr lang="en-US" altLang="zh-CN" sz="2800" u="sng" dirty="0">
                <a:latin typeface="Arial" panose="020B0604020202020204" pitchFamily="34" charset="0"/>
              </a:rPr>
              <a:t>                                                                    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矩形 17409"/>
          <p:cNvSpPr/>
          <p:nvPr/>
        </p:nvSpPr>
        <p:spPr>
          <a:xfrm>
            <a:off x="1116013" y="1268413"/>
            <a:ext cx="7342187" cy="2014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A sample article: 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411" name="文本框 17410"/>
          <p:cNvSpPr txBox="1"/>
          <p:nvPr/>
        </p:nvSpPr>
        <p:spPr>
          <a:xfrm>
            <a:off x="828675" y="3933825"/>
            <a:ext cx="792003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Write an article according to 3c you have written.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文本框 18433"/>
          <p:cNvSpPr txBox="1"/>
          <p:nvPr/>
        </p:nvSpPr>
        <p:spPr>
          <a:xfrm>
            <a:off x="-30162" y="549275"/>
            <a:ext cx="9066212" cy="6232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  New Year is coming. I have plans for the New Year. I am going to study harder and get good grades at school. I am also going to read more books and practice spoken English more.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As for my physical health</a:t>
            </a:r>
            <a:r>
              <a:rPr lang="zh-CN" altLang="en-US" sz="2800" dirty="0">
                <a:latin typeface="Arial" panose="020B0604020202020204" pitchFamily="34" charset="0"/>
              </a:rPr>
              <a:t>, I am going to eat healthy food, like vegetables and fruit. I am going to do more exercise to keep healthy, too.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In my spare time</a:t>
            </a:r>
            <a:r>
              <a:rPr lang="zh-CN" altLang="en-US" sz="2800" dirty="0">
                <a:latin typeface="Arial" panose="020B0604020202020204" pitchFamily="34" charset="0"/>
              </a:rPr>
              <a:t>, I am going to help my mom do housework at home, and also cook meals on weekends. I love traveling. I am going to a summer camp 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if possible.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But </a:t>
            </a:r>
            <a:r>
              <a:rPr lang="zh-CN" altLang="en-US" sz="2800" dirty="0">
                <a:latin typeface="Arial" panose="020B0604020202020204" pitchFamily="34" charset="0"/>
              </a:rPr>
              <a:t>I am too shy and too quiet to be good at converstions, so I am going to make more friends.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</a:rPr>
              <a:t> I think</a:t>
            </a:r>
            <a:r>
              <a:rPr lang="zh-CN" altLang="en-US" sz="2800" dirty="0">
                <a:latin typeface="Arial" panose="020B0604020202020204" pitchFamily="34" charset="0"/>
              </a:rPr>
              <a:t> I must make the plans come true.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8435" name="文本框 18434"/>
          <p:cNvSpPr txBox="1"/>
          <p:nvPr/>
        </p:nvSpPr>
        <p:spPr>
          <a:xfrm>
            <a:off x="1476375" y="-20637"/>
            <a:ext cx="7524750" cy="633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</a:rPr>
              <a:t>My New  Year's Resolutions</a:t>
            </a:r>
            <a:endParaRPr lang="zh-CN" altLang="en-US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WordArt 4"/>
          <p:cNvSpPr>
            <a:spLocks noTextEdit="1"/>
          </p:cNvSpPr>
          <p:nvPr/>
        </p:nvSpPr>
        <p:spPr>
          <a:xfrm>
            <a:off x="2844800" y="117475"/>
            <a:ext cx="31670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 spc="-40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平行班</a:t>
            </a:r>
            <a:endParaRPr lang="zh-CN" altLang="en-US" sz="4000" b="1" spc="-40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00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459" name="文本框 19458"/>
          <p:cNvSpPr txBox="1"/>
          <p:nvPr/>
        </p:nvSpPr>
        <p:spPr>
          <a:xfrm>
            <a:off x="0" y="981075"/>
            <a:ext cx="9145588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       请根据下列表格和课本第47页3c，写一篇关于你自己决心的文章。在每段中，请写下你打算做什么事。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graphicFrame>
        <p:nvGraphicFramePr>
          <p:cNvPr id="19460" name="表格 19459"/>
          <p:cNvGraphicFramePr/>
          <p:nvPr/>
        </p:nvGraphicFramePr>
        <p:xfrm>
          <a:off x="107950" y="1989138"/>
          <a:ext cx="8856663" cy="4310062"/>
        </p:xfrm>
        <a:graphic>
          <a:graphicData uri="http://schemas.openxmlformats.org/drawingml/2006/table">
            <a:tbl>
              <a:tblPr/>
              <a:tblGrid>
                <a:gridCol w="4111625"/>
                <a:gridCol w="4745038"/>
              </a:tblGrid>
              <a:tr h="70008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Resolution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W</a:t>
                      </a:r>
                      <a:r>
                        <a:rPr lang="zh-CN" altLang="en-US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hat to do</a:t>
                      </a:r>
                      <a:endParaRPr lang="zh-CN" alt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physical health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吃健康的食物；做更多锻炼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relationship with my family and friends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帮妈妈做家务；周末做饭；和朋友去看电影、旅游等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38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schoolwork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更努力学习；读更多书；更多地练习英语口语</a:t>
                      </a:r>
                      <a:endParaRPr lang="zh-CN" altLang="en-US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1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矩形 20481"/>
          <p:cNvSpPr/>
          <p:nvPr/>
        </p:nvSpPr>
        <p:spPr>
          <a:xfrm>
            <a:off x="1836738" y="2060575"/>
            <a:ext cx="6335712" cy="184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>
                        <a:alpha val="100000"/>
                      </a:srgbClr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6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zh-CN" altLang="en-US" sz="360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>
                      <a:alpha val="100000"/>
                    </a:srgbClr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6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矩形 5121"/>
          <p:cNvSpPr/>
          <p:nvPr/>
        </p:nvSpPr>
        <p:spPr>
          <a:xfrm>
            <a:off x="323850" y="188913"/>
            <a:ext cx="1939925" cy="69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Drill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23" name="文本框 5122"/>
          <p:cNvSpPr txBox="1"/>
          <p:nvPr/>
        </p:nvSpPr>
        <p:spPr>
          <a:xfrm>
            <a:off x="180975" y="1052513"/>
            <a:ext cx="8785225" cy="5638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1. —What's your_______?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—I like listening to music.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A. job        B. age     C. hobby    D. fan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2. —We all like Miss Wang.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—I agree with you. She always makes her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classes____.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A. interested          B. interest       C. interesting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3. It's a good _____ to have breakfast every morning.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A. habit       B. job      C. menu     D. skill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4. —Dad, how can I get on well with my classmates?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—Try to be friendly to them. That will make it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 much_______.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A. easily     B. more easily     C. eay    D. easier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3276600" y="981075"/>
            <a:ext cx="8016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C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2268538" y="3068638"/>
            <a:ext cx="8016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C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5126" name="文本框 5125"/>
          <p:cNvSpPr txBox="1"/>
          <p:nvPr/>
        </p:nvSpPr>
        <p:spPr>
          <a:xfrm>
            <a:off x="2555875" y="3933825"/>
            <a:ext cx="8016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5127" name="文本框 5126"/>
          <p:cNvSpPr txBox="1"/>
          <p:nvPr/>
        </p:nvSpPr>
        <p:spPr>
          <a:xfrm>
            <a:off x="2268538" y="5589588"/>
            <a:ext cx="801687" cy="700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ldLvl="0"/>
      <p:bldP spid="5125" grpId="0" bldLvl="0"/>
      <p:bldP spid="5126" grpId="0" bldLvl="0"/>
      <p:bldP spid="5127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107950" y="260350"/>
            <a:ext cx="8929688" cy="5211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5. Kim always studies English very hard, so he always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_______ in the English test.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  A. gets good grades          B. gets lots of exercise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  C. won the first prize         D. got good grades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6.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______ are you going to get good grades?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I am going to work hard.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  A. When       B. What       C. How        D. Why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7. They are going to the party _______ next Sunday.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 A. in               B. on           C. /              D. for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8. Does Mike want _______ the first one to get to the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top of the mountain?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A. to be           B. to go       C. for           D. to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971550" y="620713"/>
            <a:ext cx="8016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1260475" y="1844675"/>
            <a:ext cx="8001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5292725" y="3141663"/>
            <a:ext cx="801688" cy="700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3563938" y="4005263"/>
            <a:ext cx="801687" cy="700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/>
      <p:bldP spid="6148" grpId="0" bldLvl="0"/>
      <p:bldP spid="6149" grpId="0" bldLvl="0"/>
      <p:bldP spid="6150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文本框 7169"/>
          <p:cNvSpPr txBox="1"/>
          <p:nvPr/>
        </p:nvSpPr>
        <p:spPr>
          <a:xfrm>
            <a:off x="36513" y="0"/>
            <a:ext cx="9107487" cy="6492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二、句型转换。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1. She is going home this evening. (改为否定句)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She ____ ______ ____ home this evening.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2. I am going to be a </a:t>
            </a:r>
            <a:r>
              <a:rPr lang="zh-CN" altLang="en-US" sz="2800" u="sng" dirty="0">
                <a:latin typeface="Arial" panose="020B0604020202020204" pitchFamily="34" charset="0"/>
              </a:rPr>
              <a:t>nurse</a:t>
            </a:r>
            <a:r>
              <a:rPr lang="zh-CN" altLang="en-US" sz="2800" dirty="0">
                <a:latin typeface="Arial" panose="020B0604020202020204" pitchFamily="34" charset="0"/>
              </a:rPr>
              <a:t>. (对画线部分提问)</a:t>
            </a:r>
            <a:br>
              <a:rPr lang="zh-CN" altLang="en-US" sz="2800" dirty="0">
                <a:latin typeface="Arial" panose="020B0604020202020204" pitchFamily="34" charset="0"/>
              </a:rPr>
            </a:br>
            <a:r>
              <a:rPr lang="zh-CN" altLang="en-US" sz="2800" dirty="0">
                <a:latin typeface="Arial" panose="020B0604020202020204" pitchFamily="34" charset="0"/>
              </a:rPr>
              <a:t>    _____ ______ you going _____ _______?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3. What do you usually do on Sundays? (用next Sunday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代替on Sundays)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What ______ you _____ _____ do next Sunday?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4. I am going to be a basketball player. (改为同义句)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I ____ ____ _____ a basketball playper.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5. Mr Green is going to move to </a:t>
            </a:r>
            <a:r>
              <a:rPr lang="zh-CN" altLang="en-US" sz="2800" u="sng" dirty="0">
                <a:latin typeface="Arial" panose="020B0604020202020204" pitchFamily="34" charset="0"/>
              </a:rPr>
              <a:t>Beijing</a:t>
            </a:r>
            <a:r>
              <a:rPr lang="zh-CN" altLang="en-US" sz="2800" dirty="0">
                <a:latin typeface="Arial" panose="020B0604020202020204" pitchFamily="34" charset="0"/>
              </a:rPr>
              <a:t> next month. (对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画线部分提问)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____   _____ Mr Green going to move next month?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6. My father is going to </a:t>
            </a:r>
            <a:r>
              <a:rPr lang="zh-CN" altLang="en-US" sz="2800" u="sng" dirty="0">
                <a:latin typeface="Arial" panose="020B0604020202020204" pitchFamily="34" charset="0"/>
              </a:rPr>
              <a:t>learn English</a:t>
            </a:r>
            <a:r>
              <a:rPr lang="zh-CN" altLang="en-US" sz="2800" dirty="0">
                <a:latin typeface="Arial" panose="020B0604020202020204" pitchFamily="34" charset="0"/>
              </a:rPr>
              <a:t>. (对画线部分提问)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_____  your father going to _____?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7171" name="文本框 7170"/>
          <p:cNvSpPr txBox="1"/>
          <p:nvPr/>
        </p:nvSpPr>
        <p:spPr>
          <a:xfrm>
            <a:off x="1404938" y="838200"/>
            <a:ext cx="316706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is        not    going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539750" y="1701800"/>
            <a:ext cx="30257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What     are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4500563" y="1701800"/>
            <a:ext cx="302418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 to       be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4" name="文本框 7173"/>
          <p:cNvSpPr txBox="1"/>
          <p:nvPr/>
        </p:nvSpPr>
        <p:spPr>
          <a:xfrm>
            <a:off x="1389063" y="2959100"/>
            <a:ext cx="302418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are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5" name="文本框 7174"/>
          <p:cNvSpPr txBox="1"/>
          <p:nvPr/>
        </p:nvSpPr>
        <p:spPr>
          <a:xfrm>
            <a:off x="3419475" y="2997200"/>
            <a:ext cx="30257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going     to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684213" y="3819525"/>
            <a:ext cx="3122612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want    to       be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7" name="文本框 7176"/>
          <p:cNvSpPr txBox="1"/>
          <p:nvPr/>
        </p:nvSpPr>
        <p:spPr>
          <a:xfrm>
            <a:off x="396875" y="5108575"/>
            <a:ext cx="311467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Where    is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8" name="文本框 7177"/>
          <p:cNvSpPr txBox="1"/>
          <p:nvPr/>
        </p:nvSpPr>
        <p:spPr>
          <a:xfrm>
            <a:off x="474663" y="5929313"/>
            <a:ext cx="302418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What's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9" name="文本框 7178"/>
          <p:cNvSpPr txBox="1"/>
          <p:nvPr/>
        </p:nvSpPr>
        <p:spPr>
          <a:xfrm>
            <a:off x="4787900" y="5949950"/>
            <a:ext cx="30257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do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ldLvl="0"/>
      <p:bldP spid="7172" grpId="0" bldLvl="0"/>
      <p:bldP spid="7173" grpId="0" bldLvl="0"/>
      <p:bldP spid="7174" grpId="0" bldLvl="0"/>
      <p:bldP spid="7175" grpId="0" bldLvl="0"/>
      <p:bldP spid="7176" grpId="0" bldLvl="0"/>
      <p:bldP spid="7177" grpId="0" bldLvl="0"/>
      <p:bldP spid="7178" grpId="0" bldLvl="0"/>
      <p:bldP spid="7179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文本框 8193"/>
          <p:cNvSpPr txBox="1"/>
          <p:nvPr/>
        </p:nvSpPr>
        <p:spPr>
          <a:xfrm>
            <a:off x="36513" y="117475"/>
            <a:ext cx="9072562" cy="4784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7. The little boy is so short that he can't reach the box.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(同义句转换)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The little boy is ______ short _______ reach the box.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8. Eric has lunch at school. (用next week改写句子)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Eric ___ ______ _____ ______ _____ ______ _____.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9. Mr White is going to go </a:t>
            </a:r>
            <a:r>
              <a:rPr lang="zh-CN" altLang="en-US" sz="2800" u="sng" dirty="0">
                <a:latin typeface="Arial" panose="020B0604020202020204" pitchFamily="34" charset="0"/>
              </a:rPr>
              <a:t>somewhere quiet and </a:t>
            </a:r>
            <a:endParaRPr lang="zh-CN" altLang="en-US" sz="2800" u="sng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</a:t>
            </a:r>
            <a:r>
              <a:rPr lang="zh-CN" altLang="en-US" sz="2800" u="sng" dirty="0">
                <a:latin typeface="Arial" panose="020B0604020202020204" pitchFamily="34" charset="0"/>
              </a:rPr>
              <a:t> beautiful.</a:t>
            </a:r>
            <a:r>
              <a:rPr lang="zh-CN" altLang="en-US" sz="2800" dirty="0">
                <a:latin typeface="Arial" panose="020B0604020202020204" pitchFamily="34" charset="0"/>
              </a:rPr>
              <a:t> (对画线部分提问)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_______ is Mr. White going to go?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10. They are going to play </a:t>
            </a:r>
            <a:r>
              <a:rPr lang="zh-CN" altLang="en-US" sz="2800" u="sng" dirty="0">
                <a:latin typeface="Arial" panose="020B0604020202020204" pitchFamily="34" charset="0"/>
              </a:rPr>
              <a:t>computer games.</a:t>
            </a:r>
            <a:r>
              <a:rPr lang="zh-CN" altLang="en-US" sz="2800" dirty="0">
                <a:latin typeface="Arial" panose="020B0604020202020204" pitchFamily="34" charset="0"/>
              </a:rPr>
              <a:t> (对画线部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分提问)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_____ are they going to  ____?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3132138" y="981075"/>
            <a:ext cx="115252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too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5340350" y="957263"/>
            <a:ext cx="1320800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to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1331913" y="1773238"/>
            <a:ext cx="7705725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is     going      to      have    lunch    next    week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460375" y="3086100"/>
            <a:ext cx="66960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Where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496888" y="4373563"/>
            <a:ext cx="66960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What                                play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ldLvl="0"/>
      <p:bldP spid="8196" grpId="0" bldLvl="0"/>
      <p:bldP spid="8197" grpId="0" bldLvl="0"/>
      <p:bldP spid="8198" grpId="0" bldLvl="0"/>
      <p:bldP spid="8199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矩形 9217"/>
          <p:cNvSpPr/>
          <p:nvPr/>
        </p:nvSpPr>
        <p:spPr>
          <a:xfrm>
            <a:off x="2339975" y="-20637"/>
            <a:ext cx="4979988" cy="687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Check the worksheet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19" name="文本框 9218"/>
          <p:cNvSpPr txBox="1"/>
          <p:nvPr/>
        </p:nvSpPr>
        <p:spPr>
          <a:xfrm>
            <a:off x="34925" y="620713"/>
            <a:ext cx="9037638" cy="646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15000"/>
              </a:lnSpc>
            </a:pPr>
            <a:r>
              <a:rPr lang="en-US" altLang="zh-CN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【</a:t>
            </a: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预习闯关二</a:t>
            </a:r>
            <a:r>
              <a:rPr lang="en-US" altLang="zh-CN" sz="2800" b="1" dirty="0">
                <a:latin typeface="Arial" panose="020B0604020202020204" pitchFamily="34" charset="0"/>
              </a:rPr>
              <a:t>】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3a: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使你成为一个更好的人</a:t>
            </a:r>
            <a:r>
              <a:rPr lang="en-US" altLang="zh-CN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_________________________________   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使你的生活更容易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_____________________________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做四个决定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_______________________________    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我自己的个人提高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_________________________________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或者可能更快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____________________________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开始一个新爱好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_____________________________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一项很好的活动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_______________________________ 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b="1" dirty="0">
                <a:latin typeface="宋体" panose="02010600030101010101" pitchFamily="2" charset="-122"/>
                <a:sym typeface="宋体" panose="02010600030101010101" pitchFamily="2" charset="-122"/>
              </a:rPr>
              <a:t>使我的家人开心</a:t>
            </a:r>
            <a:r>
              <a:rPr lang="en-US" altLang="zh-CN" sz="2800" b="1" dirty="0">
                <a:latin typeface="Arial" panose="020B0604020202020204" pitchFamily="34" charset="0"/>
              </a:rPr>
              <a:t>__________________________</a:t>
            </a:r>
            <a:endParaRPr lang="en-US" altLang="zh-CN" sz="2800" b="1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9220" name="文本框 9219"/>
          <p:cNvSpPr txBox="1"/>
          <p:nvPr/>
        </p:nvSpPr>
        <p:spPr>
          <a:xfrm>
            <a:off x="252413" y="2060575"/>
            <a:ext cx="66960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make you a better person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3024188" y="2552700"/>
            <a:ext cx="66960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make your life easier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1981200" y="3054350"/>
            <a:ext cx="66960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make four resolutions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179388" y="4076700"/>
            <a:ext cx="6696075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my own personal improvement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2700338" y="4581525"/>
            <a:ext cx="379571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or maybe sooner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5" name="文本框 9224"/>
          <p:cNvSpPr txBox="1"/>
          <p:nvPr/>
        </p:nvSpPr>
        <p:spPr>
          <a:xfrm>
            <a:off x="2771775" y="5086350"/>
            <a:ext cx="465137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take up a new hobby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6" name="文本框 9225"/>
          <p:cNvSpPr txBox="1"/>
          <p:nvPr/>
        </p:nvSpPr>
        <p:spPr>
          <a:xfrm>
            <a:off x="2916238" y="5518150"/>
            <a:ext cx="364331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a great activity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7" name="文本框 9226"/>
          <p:cNvSpPr txBox="1"/>
          <p:nvPr/>
        </p:nvSpPr>
        <p:spPr>
          <a:xfrm>
            <a:off x="2628900" y="6021388"/>
            <a:ext cx="5256213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make my family happy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ldLvl="0"/>
      <p:bldP spid="9221" grpId="0" bldLvl="0"/>
      <p:bldP spid="9222" grpId="0" bldLvl="0"/>
      <p:bldP spid="9223" grpId="0" bldLvl="0"/>
      <p:bldP spid="9224" grpId="0" bldLvl="0"/>
      <p:bldP spid="9225" grpId="0" bldLvl="0"/>
      <p:bldP spid="9226" grpId="0" bldLvl="0"/>
      <p:bldP spid="9227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框 10241"/>
          <p:cNvSpPr txBox="1"/>
          <p:nvPr/>
        </p:nvSpPr>
        <p:spPr>
          <a:xfrm>
            <a:off x="107950" y="260350"/>
            <a:ext cx="9109075" cy="5211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3b:</a:t>
            </a:r>
            <a:endParaRPr lang="en-US" altLang="zh-CN" sz="2800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  <a:sym typeface="宋体" panose="02010600030101010101" pitchFamily="2" charset="-122"/>
              </a:rPr>
              <a:t>改善身体健康</a:t>
            </a: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___________________________   </a:t>
            </a:r>
            <a:endParaRPr lang="en-US" altLang="zh-CN" sz="2800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  <a:sym typeface="宋体" panose="02010600030101010101" pitchFamily="2" charset="-122"/>
              </a:rPr>
              <a:t>改善与我的家人和朋友们关系的想法</a:t>
            </a: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____________________________________________</a:t>
            </a:r>
            <a:endParaRPr lang="en-US" altLang="zh-CN" sz="2800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  <a:sym typeface="宋体" panose="02010600030101010101" pitchFamily="2" charset="-122"/>
              </a:rPr>
              <a:t>在学校做得更好的想法</a:t>
            </a: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__________________________________________________</a:t>
            </a:r>
            <a:endParaRPr lang="en-US" altLang="zh-CN" sz="2800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make the subway better</a:t>
            </a:r>
            <a:r>
              <a:rPr lang="zh-CN" altLang="en-US" sz="2800" dirty="0"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_________________________    </a:t>
            </a:r>
            <a:endParaRPr lang="en-US" altLang="zh-CN" sz="2800" dirty="0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  <a:sym typeface="宋体" panose="02010600030101010101" pitchFamily="2" charset="-122"/>
              </a:rPr>
              <a:t>drive to work______________________________ </a:t>
            </a:r>
            <a:endParaRPr lang="en-US" altLang="zh-CN" sz="2800" dirty="0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3" name="文本框 10242"/>
          <p:cNvSpPr txBox="1"/>
          <p:nvPr/>
        </p:nvSpPr>
        <p:spPr>
          <a:xfrm>
            <a:off x="2484438" y="981075"/>
            <a:ext cx="66960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improving my physical health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338138" y="2232025"/>
            <a:ext cx="8805862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improving my relationships with my family and friends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288925" y="3544888"/>
            <a:ext cx="8805863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ideas for doing better at school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6" name="文本框 10245"/>
          <p:cNvSpPr txBox="1"/>
          <p:nvPr/>
        </p:nvSpPr>
        <p:spPr>
          <a:xfrm>
            <a:off x="4429125" y="4221163"/>
            <a:ext cx="4967288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使得地铁更好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2700338" y="4868863"/>
            <a:ext cx="3932237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开车去上班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ldLvl="0"/>
      <p:bldP spid="10244" grpId="0" bldLvl="0"/>
      <p:bldP spid="10245" grpId="0" bldLvl="0"/>
      <p:bldP spid="10246" grpId="0" bldLvl="0"/>
      <p:bldP spid="10247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Box 3"/>
          <p:cNvSpPr txBox="1"/>
          <p:nvPr/>
        </p:nvSpPr>
        <p:spPr>
          <a:xfrm>
            <a:off x="395288" y="1341438"/>
            <a:ext cx="8610600" cy="862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1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Match the jobs with the school subjects.</a:t>
            </a:r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267" name="TextBox 4"/>
          <p:cNvSpPr txBox="1"/>
          <p:nvPr/>
        </p:nvSpPr>
        <p:spPr>
          <a:xfrm>
            <a:off x="609600" y="2209800"/>
            <a:ext cx="8229600" cy="3049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9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1.computer programmer           medicine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2.engineer                                 computer science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3.doctor                                     math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4. basketball player                   science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ts val="39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5.scientist                                  P.E.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ts val="3900"/>
              </a:lnSpc>
            </a:pP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1268" name="圆角矩形 5"/>
          <p:cNvSpPr/>
          <p:nvPr/>
        </p:nvSpPr>
        <p:spPr>
          <a:xfrm>
            <a:off x="304800" y="2057400"/>
            <a:ext cx="8534400" cy="29718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7030A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cxnSp>
        <p:nvCxnSpPr>
          <p:cNvPr id="11269" name="直接连接符 6"/>
          <p:cNvCxnSpPr/>
          <p:nvPr/>
        </p:nvCxnSpPr>
        <p:spPr>
          <a:xfrm>
            <a:off x="4624388" y="2509838"/>
            <a:ext cx="938212" cy="538162"/>
          </a:xfrm>
          <a:prstGeom prst="line">
            <a:avLst/>
          </a:prstGeom>
          <a:ln w="3810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1270" name="直接连接符 7"/>
          <p:cNvCxnSpPr/>
          <p:nvPr/>
        </p:nvCxnSpPr>
        <p:spPr>
          <a:xfrm>
            <a:off x="3352800" y="3124200"/>
            <a:ext cx="2209800" cy="381000"/>
          </a:xfrm>
          <a:prstGeom prst="line">
            <a:avLst/>
          </a:prstGeom>
          <a:ln w="3810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1271" name="直接连接符 8"/>
          <p:cNvCxnSpPr/>
          <p:nvPr/>
        </p:nvCxnSpPr>
        <p:spPr>
          <a:xfrm flipV="1">
            <a:off x="2895600" y="2438400"/>
            <a:ext cx="2657475" cy="1066800"/>
          </a:xfrm>
          <a:prstGeom prst="line">
            <a:avLst/>
          </a:prstGeom>
          <a:ln w="3810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1272" name="直接连接符 9"/>
          <p:cNvCxnSpPr/>
          <p:nvPr/>
        </p:nvCxnSpPr>
        <p:spPr>
          <a:xfrm>
            <a:off x="3886200" y="3962400"/>
            <a:ext cx="1600200" cy="533400"/>
          </a:xfrm>
          <a:prstGeom prst="line">
            <a:avLst/>
          </a:prstGeom>
          <a:ln w="3810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1273" name="直接连接符 10"/>
          <p:cNvCxnSpPr/>
          <p:nvPr/>
        </p:nvCxnSpPr>
        <p:spPr>
          <a:xfrm flipV="1">
            <a:off x="3048000" y="4038600"/>
            <a:ext cx="2438400" cy="457200"/>
          </a:xfrm>
          <a:prstGeom prst="line">
            <a:avLst/>
          </a:prstGeom>
          <a:ln w="3810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1274" name="矩形 11273"/>
          <p:cNvSpPr/>
          <p:nvPr/>
        </p:nvSpPr>
        <p:spPr>
          <a:xfrm>
            <a:off x="3348038" y="620713"/>
            <a:ext cx="2286000" cy="522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Self Check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Box 3"/>
          <p:cNvSpPr txBox="1"/>
          <p:nvPr/>
        </p:nvSpPr>
        <p:spPr>
          <a:xfrm>
            <a:off x="304800" y="1581150"/>
            <a:ext cx="8686800" cy="5730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A: What do you ________to be when you grow up?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B: I want ________ a scientist.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A:Wow! That sounds cool. But it’s difficult.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zh-CN" altLang="en-US" sz="2800" b="1" dirty="0">
                <a:latin typeface="Arial" panose="020B0604020202020204" pitchFamily="34" charset="0"/>
              </a:rPr>
              <a:t>    </a:t>
            </a:r>
            <a:r>
              <a:rPr lang="en-US" altLang="zh-CN" sz="2800" b="1" dirty="0">
                <a:latin typeface="Arial" panose="020B0604020202020204" pitchFamily="34" charset="0"/>
              </a:rPr>
              <a:t>________ are you ________ to do that?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B: After I finish high school, I’m ________ to go to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     university.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A: ________ are you ________ to study?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B: In Hefei. I’m ________ to study there for four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zh-CN" altLang="en-US" sz="2800" b="1" dirty="0">
                <a:latin typeface="Arial" panose="020B0604020202020204" pitchFamily="34" charset="0"/>
              </a:rPr>
              <a:t>     </a:t>
            </a:r>
            <a:r>
              <a:rPr lang="en-US" altLang="zh-CN" sz="2800" b="1" dirty="0">
                <a:latin typeface="Arial" panose="020B0604020202020204" pitchFamily="34" charset="0"/>
              </a:rPr>
              <a:t>years.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latin typeface="Arial" panose="020B0604020202020204" pitchFamily="34" charset="0"/>
              </a:rPr>
              <a:t>A: I think I want ________ a teacher. I’m ________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r>
              <a:rPr lang="zh-CN" altLang="en-US" sz="2800" b="1" dirty="0">
                <a:latin typeface="Arial" panose="020B0604020202020204" pitchFamily="34" charset="0"/>
              </a:rPr>
              <a:t>     </a:t>
            </a:r>
            <a:r>
              <a:rPr lang="en-US" altLang="zh-CN" sz="2800" b="1" dirty="0">
                <a:latin typeface="Arial" panose="020B0604020202020204" pitchFamily="34" charset="0"/>
              </a:rPr>
              <a:t>to teach in Wuhan.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ts val="3700"/>
              </a:lnSpc>
            </a:pP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2291" name="矩形 4"/>
          <p:cNvSpPr/>
          <p:nvPr/>
        </p:nvSpPr>
        <p:spPr>
          <a:xfrm>
            <a:off x="228600" y="762000"/>
            <a:ext cx="8153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2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Fill in the blanks in the conversation.</a:t>
            </a:r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Text Box 14"/>
          <p:cNvSpPr txBox="1"/>
          <p:nvPr/>
        </p:nvSpPr>
        <p:spPr>
          <a:xfrm>
            <a:off x="3041650" y="1554163"/>
            <a:ext cx="25209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i="1" dirty="0">
                <a:solidFill>
                  <a:srgbClr val="FF3300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want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Text Box 14"/>
          <p:cNvSpPr txBox="1"/>
          <p:nvPr/>
        </p:nvSpPr>
        <p:spPr>
          <a:xfrm>
            <a:off x="2127250" y="2011363"/>
            <a:ext cx="25209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to be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Text Box 14"/>
          <p:cNvSpPr txBox="1"/>
          <p:nvPr/>
        </p:nvSpPr>
        <p:spPr>
          <a:xfrm>
            <a:off x="1044575" y="2997200"/>
            <a:ext cx="1441450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How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Text Box 14"/>
          <p:cNvSpPr txBox="1"/>
          <p:nvPr/>
        </p:nvSpPr>
        <p:spPr>
          <a:xfrm>
            <a:off x="3995738" y="2925763"/>
            <a:ext cx="1655762" cy="5794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going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6" name="Text Box 14"/>
          <p:cNvSpPr txBox="1"/>
          <p:nvPr/>
        </p:nvSpPr>
        <p:spPr>
          <a:xfrm>
            <a:off x="5940425" y="3429000"/>
            <a:ext cx="1677988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going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Text Box 14"/>
          <p:cNvSpPr txBox="1"/>
          <p:nvPr/>
        </p:nvSpPr>
        <p:spPr>
          <a:xfrm>
            <a:off x="831850" y="4373563"/>
            <a:ext cx="25209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Where 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Text Box 14"/>
          <p:cNvSpPr txBox="1"/>
          <p:nvPr/>
        </p:nvSpPr>
        <p:spPr>
          <a:xfrm>
            <a:off x="3810000" y="4343400"/>
            <a:ext cx="25209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i="1" dirty="0">
                <a:solidFill>
                  <a:srgbClr val="FF33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going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9" name="Text Box 14"/>
          <p:cNvSpPr txBox="1"/>
          <p:nvPr/>
        </p:nvSpPr>
        <p:spPr>
          <a:xfrm>
            <a:off x="3041650" y="4830763"/>
            <a:ext cx="25209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going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300" name="Text Box 14"/>
          <p:cNvSpPr txBox="1"/>
          <p:nvPr/>
        </p:nvSpPr>
        <p:spPr>
          <a:xfrm>
            <a:off x="3348038" y="5805488"/>
            <a:ext cx="25209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to be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301" name="Text Box 14"/>
          <p:cNvSpPr txBox="1"/>
          <p:nvPr/>
        </p:nvSpPr>
        <p:spPr>
          <a:xfrm>
            <a:off x="7237413" y="5734050"/>
            <a:ext cx="1606550" cy="577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rgbClr val="FF3300"/>
                </a:solidFill>
                <a:latin typeface="Arial" panose="020B0604020202020204" pitchFamily="34" charset="0"/>
              </a:rPr>
              <a:t>going</a:t>
            </a:r>
            <a:endParaRPr lang="en-US" altLang="zh-CN" sz="3200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7915</Words>
  <Application>WPS 演示</Application>
  <PresentationFormat>在屏幕上显示</PresentationFormat>
  <Paragraphs>301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Verdana</vt:lpstr>
      <vt:lpstr>Times New Roman</vt:lpstr>
      <vt:lpstr>MS UI Gothic</vt:lpstr>
      <vt:lpstr>Meiryo</vt:lpstr>
      <vt:lpstr>黑体</vt:lpstr>
      <vt:lpstr>楷体_GB2312</vt:lpstr>
      <vt:lpstr>新宋体</vt:lpstr>
      <vt:lpstr>Latha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</dc:creator>
  <cp:lastModifiedBy>海派甜心</cp:lastModifiedBy>
  <cp:revision>2</cp:revision>
  <dcterms:created xsi:type="dcterms:W3CDTF">2012-06-06T01:30:27Z</dcterms:created>
  <dcterms:modified xsi:type="dcterms:W3CDTF">2021-05-02T02:18:16Z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