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5"/>
  </p:handoutMasterIdLst>
  <p:sldIdLst>
    <p:sldId id="310" r:id="rId3"/>
    <p:sldId id="409" r:id="rId4"/>
    <p:sldId id="413" r:id="rId5"/>
    <p:sldId id="271" r:id="rId6"/>
    <p:sldId id="458" r:id="rId7"/>
    <p:sldId id="330" r:id="rId8"/>
    <p:sldId id="336" r:id="rId9"/>
    <p:sldId id="456" r:id="rId10"/>
    <p:sldId id="457" r:id="rId11"/>
    <p:sldId id="454" r:id="rId12"/>
    <p:sldId id="455" r:id="rId13"/>
    <p:sldId id="337" r:id="rId14"/>
    <p:sldId id="316" r:id="rId15"/>
    <p:sldId id="317" r:id="rId16"/>
    <p:sldId id="448" r:id="rId17"/>
    <p:sldId id="449" r:id="rId18"/>
    <p:sldId id="450" r:id="rId19"/>
    <p:sldId id="451" r:id="rId20"/>
    <p:sldId id="470" r:id="rId21"/>
    <p:sldId id="438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4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1314451" y="65235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3812117" y="65489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 rot="829244">
            <a:off x="6845300" y="65828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39237">
            <a:off x="8938684" y="656166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60045" y="1083310"/>
            <a:ext cx="1066228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l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I think that mooncakes are delicious!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59019" y="1123950"/>
            <a:ext cx="11307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eaLnBrk="1" hangingPunct="1">
              <a:spcBef>
                <a:spcPts val="800"/>
              </a:spcBef>
              <a:buFont typeface="Times New Roman" panose="02020603050405020304" charset="0"/>
              <a:buNone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主句使用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过去时态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，从句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一律使用过去时态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  <a:endParaRPr lang="zh-CN" altLang="en-US" sz="3735" b="1" dirty="0">
              <a:solidFill>
                <a:srgbClr val="6633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365" y="4744085"/>
            <a:ext cx="10407015" cy="664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Lin Tao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thought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3730" b="1" i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TV play was very interesting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 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4810" y="2016125"/>
            <a:ext cx="3802380" cy="2727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369060" y="1752600"/>
            <a:ext cx="9691370" cy="181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eaLnBrk="1" hangingPunct="1">
              <a:spcBef>
                <a:spcPts val="800"/>
              </a:spcBef>
              <a:buFont typeface="Times New Roman" panose="02020603050405020304" charset="0"/>
              <a:buNone/>
            </a:pPr>
            <a:r>
              <a:rPr lang="en-US" altLang="zh-CN" sz="3735" b="1" dirty="0">
                <a:solidFill>
                  <a:srgbClr val="66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当宾语从句是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客观真理或不可改变的自然现象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时，宾语从句须用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一般现在时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373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不受主句时态的限制</a:t>
            </a:r>
            <a:r>
              <a:rPr lang="zh-CN" altLang="en-US" sz="3730" b="1" dirty="0">
                <a:solidFill>
                  <a:srgbClr val="66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3735" b="1" dirty="0">
              <a:solidFill>
                <a:srgbClr val="6633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840" y="3676015"/>
            <a:ext cx="8782050" cy="1238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Our teacher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told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us </a:t>
            </a:r>
            <a:r>
              <a:rPr lang="en-US" altLang="zh-CN" sz="3730" b="1" i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 light travels faster than sound.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12950" y="1056852"/>
            <a:ext cx="7924800" cy="6661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四、由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/ whether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引导的宾语从句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19667" y="2421467"/>
            <a:ext cx="10511367" cy="18167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宾语从句结构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II: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+whether/if+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宾从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一般疑问句，陈述语序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AutoShape 22"/>
          <p:cNvSpPr/>
          <p:nvPr/>
        </p:nvSpPr>
        <p:spPr>
          <a:xfrm>
            <a:off x="6096000" y="1989667"/>
            <a:ext cx="4607984" cy="766233"/>
          </a:xfrm>
          <a:prstGeom prst="borderCallout1">
            <a:avLst>
              <a:gd name="adj1" fmla="val 49042"/>
              <a:gd name="adj2" fmla="val -2412"/>
              <a:gd name="adj3" fmla="val 138139"/>
              <a:gd name="adj4" fmla="val -14694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whether/if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不可省略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AutoShape 22"/>
          <p:cNvSpPr/>
          <p:nvPr/>
        </p:nvSpPr>
        <p:spPr>
          <a:xfrm>
            <a:off x="1486324" y="4488603"/>
            <a:ext cx="9601200" cy="1248833"/>
          </a:xfrm>
          <a:prstGeom prst="borderCallout1">
            <a:avLst>
              <a:gd name="adj1" fmla="val -7361"/>
              <a:gd name="adj2" fmla="val 68218"/>
              <a:gd name="adj3" fmla="val -93579"/>
              <a:gd name="adj4" fmla="val 7453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50000"/>
              </a:spcBef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由于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连接的是一般疑问句，因此要注意把从句语序改为陈述句语序。</a:t>
            </a:r>
            <a:endParaRPr lang="zh-CN" altLang="en-US" sz="3735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87375" y="2579582"/>
            <a:ext cx="10977033" cy="17341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  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wonder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525CDC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whether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June is a good time to visit Hong Kong.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4592" y="3422015"/>
            <a:ext cx="381000" cy="211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558926" y="3419899"/>
            <a:ext cx="172931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40942" y="3432599"/>
            <a:ext cx="5080000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22"/>
          <p:cNvSpPr txBox="1"/>
          <p:nvPr/>
        </p:nvSpPr>
        <p:spPr>
          <a:xfrm>
            <a:off x="324908" y="1986915"/>
            <a:ext cx="12340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1751542" y="1986915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4600575" y="1986915"/>
            <a:ext cx="748876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一般疑问句，陈述语序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3470275" y="2761615"/>
            <a:ext cx="2063751" cy="670984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0" name="直接连接符 13"/>
          <p:cNvCxnSpPr/>
          <p:nvPr/>
        </p:nvCxnSpPr>
        <p:spPr>
          <a:xfrm>
            <a:off x="538692" y="4313555"/>
            <a:ext cx="3962400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Box 1"/>
          <p:cNvSpPr txBox="1"/>
          <p:nvPr/>
        </p:nvSpPr>
        <p:spPr>
          <a:xfrm>
            <a:off x="536575" y="3232362"/>
            <a:ext cx="11334751" cy="14046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 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wonder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if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they’ll have the races again next year.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26" y="3971078"/>
            <a:ext cx="381000" cy="211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44626" y="3971078"/>
            <a:ext cx="172931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65108" y="4055745"/>
            <a:ext cx="7105651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65126" y="2510578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2191808" y="2559262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4162426" y="2527512"/>
            <a:ext cx="736388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一般疑问句，陈述语序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Oval 9"/>
          <p:cNvSpPr/>
          <p:nvPr/>
        </p:nvSpPr>
        <p:spPr>
          <a:xfrm>
            <a:off x="3419475" y="3276812"/>
            <a:ext cx="863600" cy="71331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 anchorCtr="0"/>
          <a:p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2" name="直接连接符 13"/>
          <p:cNvCxnSpPr/>
          <p:nvPr/>
        </p:nvCxnSpPr>
        <p:spPr>
          <a:xfrm>
            <a:off x="538692" y="4650529"/>
            <a:ext cx="2459567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377" y="1331383"/>
            <a:ext cx="9302751" cy="8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在动词不定式之前只能用</a:t>
            </a: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whether: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4210" y="3084830"/>
            <a:ext cx="5242560" cy="12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can’t decide </a:t>
            </a:r>
            <a:r>
              <a:rPr lang="en-US" altLang="zh-CN" sz="3725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whether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to stay.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660" y="1816100"/>
            <a:ext cx="3810000" cy="3924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377" y="1331383"/>
            <a:ext cx="9302751" cy="8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在 whether … or not 的固定搭配中: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17415" y="3108325"/>
            <a:ext cx="6349365" cy="12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want to know </a:t>
            </a:r>
            <a:r>
              <a:rPr lang="en-US" altLang="zh-CN" sz="373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whether</a:t>
            </a: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it’s good news or not.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70" y="2052320"/>
            <a:ext cx="3810000" cy="381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377" y="1331383"/>
            <a:ext cx="9302751" cy="8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</a:t>
            </a:r>
            <a:r>
              <a:rPr lang="zh-CN" altLang="en-US" sz="3725" b="1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在介词后，只能用</a:t>
            </a:r>
            <a:r>
              <a:rPr lang="en-US" altLang="zh-CN" sz="3725" b="1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whether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: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35685" y="4930775"/>
            <a:ext cx="9841230" cy="6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0" b="1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worry about </a:t>
            </a:r>
            <a:r>
              <a:rPr lang="en-US" altLang="zh-CN" sz="3730" b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whether</a:t>
            </a:r>
            <a:r>
              <a:rPr lang="en-US" altLang="zh-CN" sz="3730" b="1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I did something wrong.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440" y="2168525"/>
            <a:ext cx="3810000" cy="2689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4377" y="1331383"/>
            <a:ext cx="9302751" cy="8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4. </a:t>
            </a:r>
            <a:r>
              <a:rPr lang="zh-CN" altLang="en-US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宾语从句放在句首表示强调时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: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74335" y="3164840"/>
            <a:ext cx="6050915" cy="12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3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Whether</a:t>
            </a:r>
            <a:r>
              <a:rPr lang="en-US" altLang="zh-CN" sz="3730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it is true or not, I can’t tell.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165" y="2168525"/>
            <a:ext cx="3521075" cy="3521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0551" y="770467"/>
            <a:ext cx="11169651" cy="50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360045" marR="0" indent="-360045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I don’t know ____ or not he should enter the race.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817245" marR="0" lvl="1" indent="-36004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A. if               			B. that       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indent="-360045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C. what         			D. whether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indent="-360045" defTabSz="914400" eaLnBrk="1" hangingPunct="1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—Let’s go to the community if it ____ tomorrow.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60045" marR="0" indent="-360045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—But nobody knows if it ____ tomorrow.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817245" marR="0" lvl="1" indent="-36004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A. won’t rain; rains		  B. doesn’t rain; rains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817245" marR="0" lvl="1" indent="-36004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C. doesn’t rain; will rain	  D. won’t rain; will rain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60495" y="770255"/>
            <a:ext cx="518731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950200" y="3096260"/>
            <a:ext cx="119761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910" y="2554605"/>
            <a:ext cx="2091690" cy="364236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15925" y="2091690"/>
            <a:ext cx="4970145" cy="135064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a great day! What do you like best?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303135" y="1291590"/>
            <a:ext cx="4305935" cy="1511935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love the races. </a:t>
            </a:r>
            <a:endParaRPr kumimoji="0" lang="en-GB" altLang="en-US" sz="3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GB" altLang="en-US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think</a:t>
            </a: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that they</a:t>
            </a:r>
            <a:r>
              <a:rPr lang="en-GB" altLang="zh-CN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re </a:t>
            </a:r>
            <a:endParaRPr kumimoji="0" lang="en-GB" altLang="en-US" sz="3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fun to watch</a:t>
            </a:r>
            <a:r>
              <a:rPr lang="en-GB" altLang="en-US" sz="3725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4005" y="3002915"/>
            <a:ext cx="3310890" cy="3310890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851025" y="1421130"/>
            <a:ext cx="9768205" cy="3533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I think that they’ re fun to watch.  </a:t>
            </a:r>
            <a:endParaRPr lang="en-US" altLang="zh-CN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latin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宾语从句结构I: </a:t>
            </a:r>
            <a:endParaRPr kumimoji="0" lang="en-US" altLang="zh-CN" sz="373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algn="l" defTabSz="914400" rtl="0" latin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主语+谓语动词+that+宾从(肯定句、否定句)</a:t>
            </a:r>
            <a:endParaRPr kumimoji="0" lang="en-US" altLang="zh-CN" sz="373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宾语从句的时态取决于主句的时态。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50" y="2992755"/>
            <a:ext cx="3310890" cy="3310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1035" y="2534920"/>
            <a:ext cx="2091690" cy="3642360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05765" y="1812290"/>
            <a:ext cx="4970145" cy="1590040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delicious these mooncakes are! What do you like best?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6744335" y="1191260"/>
            <a:ext cx="4864735" cy="1911350"/>
          </a:xfrm>
          <a:prstGeom prst="wedgeRoundRectCallout">
            <a:avLst>
              <a:gd name="adj1" fmla="val -40734"/>
              <a:gd name="adj2" fmla="val 70297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I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love the </a:t>
            </a:r>
            <a:r>
              <a:rPr lang="en-US" altLang="zh-CN" sz="372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ice cream mooncakes</a:t>
            </a: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. I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GB" altLang="en-US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think</a:t>
            </a: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 that they</a:t>
            </a:r>
            <a:r>
              <a:rPr lang="en-GB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’</a:t>
            </a: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re </a:t>
            </a:r>
            <a:r>
              <a:rPr lang="en-US" altLang="en-GB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special</a:t>
            </a:r>
            <a:r>
              <a:rPr lang="en-GB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.</a:t>
            </a:r>
            <a:endParaRPr kumimoji="0" lang="en-GB" altLang="en-US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2"/>
          <p:cNvSpPr txBox="1"/>
          <p:nvPr/>
        </p:nvSpPr>
        <p:spPr>
          <a:xfrm>
            <a:off x="1516168" y="1464522"/>
            <a:ext cx="5194300" cy="82761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一、宾语从句的概念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10808" y="2291504"/>
            <a:ext cx="9438217" cy="2694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在复合句中，由一个句子充当宾语，这个句子叫做宾语从句。</a:t>
            </a:r>
            <a:endParaRPr kumimoji="0" lang="en-US" altLang="zh-CN" sz="3735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7083" y="2908936"/>
            <a:ext cx="489585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二、宾语从句三要素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55267" y="2254885"/>
            <a:ext cx="4389967" cy="216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引导词（连接词）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语   序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   态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799667" y="2574502"/>
            <a:ext cx="355600" cy="1549400"/>
          </a:xfrm>
          <a:prstGeom prst="leftBrace">
            <a:avLst>
              <a:gd name="adj1" fmla="val 61904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9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928832" y="1614382"/>
            <a:ext cx="5564717" cy="6661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引导的宾语从句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01134" y="2991062"/>
            <a:ext cx="10847917" cy="1241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宾语从句结构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I: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主语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谓语动词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+that+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宾从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肯定句、否定句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AutoShape 33"/>
          <p:cNvSpPr/>
          <p:nvPr/>
        </p:nvSpPr>
        <p:spPr>
          <a:xfrm>
            <a:off x="5162550" y="2766695"/>
            <a:ext cx="6479117" cy="630767"/>
          </a:xfrm>
          <a:prstGeom prst="borderCallout1">
            <a:avLst>
              <a:gd name="adj1" fmla="val 18750"/>
              <a:gd name="adj2" fmla="val -1569"/>
              <a:gd name="adj3" fmla="val 136718"/>
              <a:gd name="adj4" fmla="val -891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在非正式文体中可以省略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89068" y="2892849"/>
            <a:ext cx="11182351" cy="135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Bill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thinks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525CDC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races were not that interesting to watch.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03368" y="3589232"/>
            <a:ext cx="764117" cy="211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3"/>
          <p:cNvCxnSpPr/>
          <p:nvPr/>
        </p:nvCxnSpPr>
        <p:spPr>
          <a:xfrm>
            <a:off x="1778635" y="3529965"/>
            <a:ext cx="1289051" cy="211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6"/>
          <p:cNvCxnSpPr/>
          <p:nvPr/>
        </p:nvCxnSpPr>
        <p:spPr>
          <a:xfrm>
            <a:off x="4314402" y="3608282"/>
            <a:ext cx="7156451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直接连接符 28"/>
          <p:cNvCxnSpPr/>
          <p:nvPr/>
        </p:nvCxnSpPr>
        <p:spPr>
          <a:xfrm>
            <a:off x="610235" y="4243282"/>
            <a:ext cx="1811867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7"/>
          <p:cNvSpPr txBox="1"/>
          <p:nvPr/>
        </p:nvSpPr>
        <p:spPr>
          <a:xfrm>
            <a:off x="4765252" y="2255732"/>
            <a:ext cx="4320116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否定句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42852" y="2922482"/>
            <a:ext cx="954616" cy="713316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589068" y="2251498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829435" y="2251498"/>
            <a:ext cx="12869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6" grpId="0"/>
      <p:bldP spid="27" grpId="0" bldLvl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Box 1"/>
          <p:cNvSpPr txBox="1"/>
          <p:nvPr/>
        </p:nvSpPr>
        <p:spPr>
          <a:xfrm>
            <a:off x="916093" y="2888827"/>
            <a:ext cx="10661651" cy="12414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know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525CDC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that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Water Festival is really fun.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30911" y="3585210"/>
            <a:ext cx="381000" cy="211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29411" y="3604261"/>
            <a:ext cx="1143000" cy="211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88977" y="3576743"/>
            <a:ext cx="6371167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65760" y="2236894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1568027" y="2241127"/>
            <a:ext cx="15367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5001260" y="2272877"/>
            <a:ext cx="42735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肯定句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17427" y="2954443"/>
            <a:ext cx="952500" cy="64981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558714" y="1672590"/>
            <a:ext cx="113072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 eaLnBrk="1" hangingPunct="1">
              <a:spcBef>
                <a:spcPts val="800"/>
              </a:spcBef>
              <a:buFont typeface="Times New Roman" panose="02020603050405020304" charset="0"/>
              <a:buAutoNum type="arabicPeriod"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主句使用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现在时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，从句可使用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任何时态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  <a:endParaRPr lang="zh-CN" altLang="en-US" sz="3735" b="1" dirty="0">
              <a:solidFill>
                <a:srgbClr val="6633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424" y="2599267"/>
            <a:ext cx="66463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i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you are right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032424" y="3493982"/>
            <a:ext cx="66463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i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he was wrong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032635" y="4289425"/>
            <a:ext cx="953452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i="1" u="sng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they have been to Singapore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812963" y="846244"/>
            <a:ext cx="4474845" cy="6661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三、宾语从句的时态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20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23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6112"/>
  <p:tag name="KSO_WM_SLIDE_ID" val="custom20206112_2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2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2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WPS 演示</Application>
  <PresentationFormat>宽屏</PresentationFormat>
  <Paragraphs>135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微软雅黑</vt:lpstr>
      <vt:lpstr>Arial Unicode MS</vt:lpstr>
      <vt:lpstr>Bahnschrift</vt:lpstr>
      <vt:lpstr>2_空白设计模板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2020-10-21T10:45:11Z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