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8.10-->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329" r:id="rId3"/>
    <p:sldId id="333" r:id="rId4"/>
    <p:sldId id="328" r:id="rId5"/>
    <p:sldId id="362" r:id="rId6"/>
    <p:sldId id="363" r:id="rId7"/>
    <p:sldId id="364" r:id="rId8"/>
    <p:sldId id="334" r:id="rId9"/>
    <p:sldId id="365" r:id="rId10"/>
    <p:sldId id="366" r:id="rId11"/>
    <p:sldId id="387" r:id="rId12"/>
    <p:sldId id="388" r:id="rId13"/>
    <p:sldId id="367" r:id="rId14"/>
    <p:sldId id="368" r:id="rId15"/>
    <p:sldId id="335" r:id="rId16"/>
    <p:sldId id="353" r:id="rId17"/>
    <p:sldId id="354" r:id="rId18"/>
    <p:sldId id="355" r:id="rId19"/>
    <p:sldId id="356" r:id="rId20"/>
    <p:sldId id="357" r:id="rId21"/>
    <p:sldId id="358" r:id="rId22"/>
    <p:sldId id="359" r:id="rId23"/>
    <p:sldId id="360" r:id="rId24"/>
    <p:sldId id="389" r:id="rId25"/>
    <p:sldId id="390" r:id="rId26"/>
    <p:sldId id="391" r:id="rId27"/>
    <p:sldId id="361" r:id="rId28"/>
    <p:sldId id="345" r:id="rId29"/>
    <p:sldId id="346" r:id="rId30"/>
    <p:sldId id="347" r:id="rId31"/>
    <p:sldId id="348" r:id="rId32"/>
    <p:sldId id="330" r:id="rId33"/>
  </p:sldIdLst>
  <p:sldSz cx="12192000" cy="6858000"/>
  <p:notesSz cx="7103745" cy="102342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8BAE"/>
    <a:srgbClr val="C1DEF6"/>
    <a:srgbClr val="B4DEFA"/>
    <a:srgbClr val="EA6E7E"/>
    <a:srgbClr val="EFA0A7"/>
    <a:srgbClr val="F3EFEE"/>
    <a:srgbClr val="F5F1EE"/>
    <a:srgbClr val="FCF8F7"/>
    <a:srgbClr val="F1EDEA"/>
    <a:srgbClr val="FB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tags" Target="tags/tag4.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cSld name="1_标题幻灯片">
    <p:spTree>
      <p:nvGrpSpPr>
        <p:cNvPr id="1" name=""/>
        <p:cNvGrpSpPr/>
        <p:nvPr/>
      </p:nvGrpSpPr>
      <p:grpSpPr>
        <a:xfrm>
          <a:off x="0" y="0"/>
          <a:ext cx="0" cy="0"/>
        </a:xfrm>
      </p:grpSpPr>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advTm="3000" p14:dur="1500">
        <p:random/>
      </p:transition>
    </mc:Choice>
    <mc:Fallback>
      <p:transition spd="slow" advTm="3000">
        <p:random/>
      </p:transition>
    </mc:Fallback>
  </mc:AlternateContent>
  <p:timing/>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xml" /><Relationship Id="rId3" Type="http://schemas.openxmlformats.org/officeDocument/2006/relationships/image" Target="../media/image10.png" /><Relationship Id="rId4"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image" Target="../media/image1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sp>
        <p:nvSpPr>
          <p:cNvPr id="4" name="文本框 3"/>
          <p:cNvSpPr txBox="1"/>
          <p:nvPr/>
        </p:nvSpPr>
        <p:spPr>
          <a:xfrm>
            <a:off x="7882255" y="215900"/>
            <a:ext cx="3811270" cy="368300"/>
          </a:xfrm>
          <a:prstGeom prst="rect">
            <a:avLst/>
          </a:prstGeom>
          <a:noFill/>
        </p:spPr>
        <p:txBody>
          <a:bodyPr wrap="square" rtlCol="0">
            <a:spAutoFit/>
          </a:bodyPr>
          <a:lstStyle/>
          <a:p>
            <a:r>
              <a:rPr lang="zh-CN" altLang="en-US" b="1" smtClean="0">
                <a:solidFill>
                  <a:schemeClr val="accent1"/>
                </a:solidFill>
              </a:rPr>
              <a:t>人教版英语选择性</a:t>
            </a:r>
            <a:r>
              <a:rPr lang="zh-CN" altLang="en-US" b="1">
                <a:solidFill>
                  <a:schemeClr val="accent1"/>
                </a:solidFill>
              </a:rPr>
              <a:t>必修第一册</a:t>
            </a:r>
            <a:endParaRPr lang="zh-CN" altLang="en-US" b="1">
              <a:solidFill>
                <a:schemeClr val="accent1"/>
              </a:solidFill>
            </a:endParaRPr>
          </a:p>
        </p:txBody>
      </p:sp>
      <p:sp>
        <p:nvSpPr>
          <p:cNvPr id="5" name="文本框 4"/>
          <p:cNvSpPr txBox="1"/>
          <p:nvPr/>
        </p:nvSpPr>
        <p:spPr>
          <a:xfrm>
            <a:off x="4091305" y="847090"/>
            <a:ext cx="6892925" cy="1691640"/>
          </a:xfrm>
          <a:prstGeom prst="rect">
            <a:avLst/>
          </a:prstGeom>
          <a:noFill/>
        </p:spPr>
        <p:txBody>
          <a:bodyPr wrap="square" rtlCol="0">
            <a:spAutoFit/>
          </a:bodyPr>
          <a:lstStyle/>
          <a:p>
            <a:r>
              <a:rPr lang="en-US" sz="4400" b="1">
                <a:solidFill>
                  <a:srgbClr val="FF0000"/>
                </a:solidFill>
                <a:latin typeface="Times New Roman" panose="02020603050405020304" charset="0"/>
                <a:ea typeface="字魂27号-布丁体" panose="00000500000000000000" charset="-122"/>
                <a:cs typeface="Times New Roman" panose="02020603050405020304" charset="0"/>
                <a:sym typeface="+mn-ea"/>
              </a:rPr>
              <a:t>Unit 4 Body Language</a:t>
            </a:r>
            <a:endParaRPr lang="en-US" sz="6000" b="1">
              <a:solidFill>
                <a:srgbClr val="FF0000"/>
              </a:solidFill>
              <a:latin typeface="Times New Roman" panose="02020603050405020304" charset="0"/>
              <a:ea typeface="字魂27号-布丁体" panose="00000500000000000000" charset="-122"/>
              <a:cs typeface="Times New Roman" panose="02020603050405020304" charset="0"/>
            </a:endParaRPr>
          </a:p>
          <a:p>
            <a:endParaRPr lang="en-US" altLang="zh-CN" sz="6000">
              <a:solidFill>
                <a:srgbClr val="FF0000"/>
              </a:solidFill>
              <a:latin typeface="字魂27号-布丁体" panose="00000500000000000000" charset="-122"/>
              <a:ea typeface="字魂27号-布丁体" panose="00000500000000000000" charset="-122"/>
              <a:cs typeface="字魂27号-布丁体" panose="00000500000000000000" charset="-122"/>
            </a:endParaRPr>
          </a:p>
        </p:txBody>
      </p:sp>
      <p:sp>
        <p:nvSpPr>
          <p:cNvPr id="6" name="文本框 5"/>
          <p:cNvSpPr txBox="1"/>
          <p:nvPr/>
        </p:nvSpPr>
        <p:spPr>
          <a:xfrm>
            <a:off x="2889250" y="2986405"/>
            <a:ext cx="7773035" cy="706755"/>
          </a:xfrm>
          <a:prstGeom prst="rect">
            <a:avLst/>
          </a:prstGeom>
          <a:noFill/>
        </p:spPr>
        <p:txBody>
          <a:bodyPr wrap="square" rtlCol="0">
            <a:spAutoFit/>
          </a:bodyPr>
          <a:lstStyle/>
          <a:p>
            <a:pPr algn="ctr"/>
            <a:r>
              <a:rPr lang="en-US" sz="4000" b="1">
                <a:solidFill>
                  <a:srgbClr val="FF0000"/>
                </a:solidFill>
                <a:latin typeface="Times New Roman" panose="02020603050405020304" charset="0"/>
                <a:ea typeface="字魂27号-布丁体" panose="00000500000000000000" charset="-122"/>
                <a:cs typeface="Times New Roman" panose="02020603050405020304" charset="0"/>
                <a:sym typeface="+mn-ea"/>
              </a:rPr>
              <a:t> Review</a:t>
            </a:r>
            <a:endParaRPr lang="en-US" altLang="zh-CN" sz="4000">
              <a:solidFill>
                <a:srgbClr val="FF0000"/>
              </a:solidFill>
              <a:latin typeface="字魂27号-布丁体" panose="00000500000000000000" charset="-122"/>
              <a:ea typeface="字魂27号-布丁体" panose="00000500000000000000" charset="-122"/>
              <a:cs typeface="字魂27号-布丁体" panose="00000500000000000000" charset="-122"/>
            </a:endParaRPr>
          </a:p>
        </p:txBody>
      </p:sp>
      <p:pic>
        <p:nvPicPr>
          <p:cNvPr id="2" name="图片 1" descr="选修1"/>
          <p:cNvPicPr>
            <a:picLocks noChangeAspect="1"/>
          </p:cNvPicPr>
          <p:nvPr/>
        </p:nvPicPr>
        <p:blipFill>
          <a:blip r:embed="rId2"/>
          <a:stretch>
            <a:fillRect/>
          </a:stretch>
        </p:blipFill>
        <p:spPr>
          <a:xfrm>
            <a:off x="175895" y="2847340"/>
            <a:ext cx="2227580" cy="3057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sp>
        <p:nvSpPr>
          <p:cNvPr id="3" name="椭圆 2"/>
          <p:cNvSpPr/>
          <p:nvPr/>
        </p:nvSpPr>
        <p:spPr>
          <a:xfrm>
            <a:off x="203835" y="1231265"/>
            <a:ext cx="4059555" cy="1685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The structure of the passage</a:t>
            </a:r>
            <a:endParaRPr lang="en-US" altLang="zh-CN"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4381500" y="1347470"/>
            <a:ext cx="6725920" cy="1076325"/>
          </a:xfrm>
          <a:prstGeom prst="rect">
            <a:avLst/>
          </a:prstGeom>
          <a:solidFill>
            <a:srgbClr val="C1DEF6"/>
          </a:solidFill>
        </p:spPr>
        <p:txBody>
          <a:bodyPr wrap="square" rtlCol="0">
            <a:spAutoFit/>
          </a:bodyPr>
          <a:lstStyle/>
          <a:p>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Part 2 consists of Paragrph 3,4&amp;5, interpreting students' body language.</a:t>
            </a:r>
            <a:endPar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endParaRPr>
          </a:p>
        </p:txBody>
      </p:sp>
      <p:graphicFrame>
        <p:nvGraphicFramePr>
          <p:cNvPr id="2" name="表格 1"/>
          <p:cNvGraphicFramePr>
            <a:graphicFrameLocks noGrp="1"/>
          </p:cNvGraphicFramePr>
          <p:nvPr>
            <p:custDataLst>
              <p:tags r:id="rId2"/>
            </p:custDataLst>
          </p:nvPr>
        </p:nvGraphicFramePr>
        <p:xfrm>
          <a:off x="421640" y="3282315"/>
          <a:ext cx="11090275" cy="2788285"/>
        </p:xfrm>
        <a:graphic>
          <a:graphicData uri="http://schemas.openxmlformats.org/drawingml/2006/table">
            <a:tbl>
              <a:tblPr firstRow="1" bandRow="1">
                <a:tableStyleId>{5C22544A-7EE6-4342-B048-85BDC9FD1C3A}</a:tableStyleId>
              </a:tblPr>
              <a:tblGrid>
                <a:gridCol w="7402830"/>
                <a:gridCol w="3687445"/>
              </a:tblGrid>
              <a:tr h="558165">
                <a:tc gridSpan="2">
                  <a:txBody>
                    <a:bodyPr vert="horz" wrap="square"/>
                    <a:lstStyle/>
                    <a:p>
                      <a:pPr>
                        <a:buNone/>
                      </a:pPr>
                      <a:r>
                        <a:rPr lang="en-US" altLang="zh-CN" sz="2400">
                          <a:latin typeface="Times New Roman" panose="02020603050405020304" charset="0"/>
                          <a:cs typeface="Times New Roman" panose="02020603050405020304" charset="0"/>
                        </a:rPr>
                        <a:t>2. Whether the students are distracted or not</a:t>
                      </a:r>
                      <a:endParaRPr lang="en-US" altLang="zh-CN" sz="2400">
                        <a:latin typeface="Times New Roman" panose="02020603050405020304" charset="0"/>
                        <a:cs typeface="Times New Roman" panose="02020603050405020304" charset="0"/>
                      </a:endParaRPr>
                    </a:p>
                  </a:txBody>
                  <a:tcPr/>
                </a:tc>
                <a:tc hMerge="1">
                  <a:txBody>
                    <a:bodyPr vert="horz" wrap="square"/>
                    <a:lstStyle/>
                    <a:p/>
                  </a:txBody>
                  <a:tcPr/>
                </a:tc>
              </a:tr>
              <a:tr h="558165">
                <a:tc>
                  <a:txBody>
                    <a:bodyPr vert="horz" wrap="square"/>
                    <a:lstStyle/>
                    <a:p>
                      <a:pPr>
                        <a:buNone/>
                      </a:pPr>
                      <a:r>
                        <a:rPr lang="en-US" altLang="zh-CN" sz="2400" b="1">
                          <a:latin typeface="Times New Roman" panose="02020603050405020304" charset="0"/>
                          <a:cs typeface="Times New Roman" panose="02020603050405020304" charset="0"/>
                        </a:rPr>
                        <a:t>Students' body language</a:t>
                      </a:r>
                      <a:endParaRPr lang="en-US" altLang="zh-CN" sz="2400" b="1">
                        <a:latin typeface="Times New Roman" panose="02020603050405020304" charset="0"/>
                        <a:cs typeface="Times New Roman" panose="02020603050405020304" charset="0"/>
                      </a:endParaRPr>
                    </a:p>
                  </a:txBody>
                  <a:tcPr/>
                </a:tc>
                <a:tc>
                  <a:txBody>
                    <a:bodyPr vert="horz" wrap="square"/>
                    <a:lstStyle/>
                    <a:p>
                      <a:pPr>
                        <a:buNone/>
                      </a:pPr>
                      <a:r>
                        <a:rPr lang="en-US" altLang="zh-CN" sz="2400" b="1">
                          <a:latin typeface="Times New Roman" panose="02020603050405020304" charset="0"/>
                          <a:cs typeface="Times New Roman" panose="02020603050405020304" charset="0"/>
                        </a:rPr>
                        <a:t>Meaning</a:t>
                      </a:r>
                      <a:endParaRPr lang="en-US" altLang="zh-CN" sz="2400" b="1">
                        <a:latin typeface="Times New Roman" panose="02020603050405020304" charset="0"/>
                        <a:cs typeface="Times New Roman" panose="02020603050405020304" charset="0"/>
                      </a:endParaRPr>
                    </a:p>
                  </a:txBody>
                  <a:tcPr/>
                </a:tc>
              </a:tr>
              <a:tr h="558800">
                <a:tc>
                  <a:txBody>
                    <a:bodyPr vert="horz" wrap="square"/>
                    <a:lstStyle/>
                    <a:p>
                      <a:pPr>
                        <a:buNone/>
                      </a:pPr>
                      <a:r>
                        <a:rPr lang="en-US" altLang="zh-CN" sz="2400">
                          <a:latin typeface="Times New Roman" panose="02020603050405020304" charset="0"/>
                          <a:cs typeface="Times New Roman" panose="02020603050405020304" charset="0"/>
                        </a:rPr>
                        <a:t>looking anywhere but the teacher</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daydreaming</a:t>
                      </a:r>
                      <a:endParaRPr lang="en-US" altLang="zh-CN" sz="2400">
                        <a:latin typeface="Times New Roman" panose="02020603050405020304" charset="0"/>
                        <a:cs typeface="Times New Roman" panose="02020603050405020304" charset="0"/>
                      </a:endParaRPr>
                    </a:p>
                  </a:txBody>
                  <a:tcPr/>
                </a:tc>
              </a:tr>
              <a:tr h="554990">
                <a:tc>
                  <a:txBody>
                    <a:bodyPr vert="horz" wrap="square"/>
                    <a:lstStyle/>
                    <a:p>
                      <a:pPr>
                        <a:buNone/>
                      </a:pPr>
                      <a:r>
                        <a:rPr lang="en-US" altLang="zh-CN" sz="2400">
                          <a:latin typeface="Times New Roman" panose="02020603050405020304" charset="0"/>
                          <a:cs typeface="Times New Roman" panose="02020603050405020304" charset="0"/>
                        </a:rPr>
                        <a:t>lwith their chins on their hands, staring out of the window</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distracted</a:t>
                      </a:r>
                      <a:endParaRPr lang="en-US" altLang="zh-CN" sz="2400">
                        <a:latin typeface="Times New Roman" panose="02020603050405020304" charset="0"/>
                        <a:cs typeface="Times New Roman" panose="02020603050405020304" charset="0"/>
                      </a:endParaRPr>
                    </a:p>
                  </a:txBody>
                  <a:tcPr/>
                </a:tc>
              </a:tr>
              <a:tr h="558165">
                <a:tc>
                  <a:txBody>
                    <a:bodyPr vert="horz" wrap="square"/>
                    <a:lstStyle/>
                    <a:p>
                      <a:pPr>
                        <a:buNone/>
                      </a:pPr>
                      <a:r>
                        <a:rPr lang="en-US" altLang="zh-CN" sz="2400">
                          <a:latin typeface="Times New Roman" panose="02020603050405020304" charset="0"/>
                          <a:cs typeface="Times New Roman" panose="02020603050405020304" charset="0"/>
                        </a:rPr>
                        <a:t>looking at the ceiling  </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distracted</a:t>
                      </a:r>
                      <a:endParaRPr lang="en-US" altLang="zh-CN" sz="2400">
                        <a:latin typeface="Times New Roman" panose="02020603050405020304" charset="0"/>
                        <a:cs typeface="Times New Roman" panose="02020603050405020304" charset="0"/>
                      </a:endParaRPr>
                    </a:p>
                  </a:txBody>
                  <a:tcPr/>
                </a:tc>
              </a:tr>
            </a:tbl>
          </a:graphicData>
        </a:graphic>
      </p:graphicFrame>
      <p:pic>
        <p:nvPicPr>
          <p:cNvPr id="7" name="图片 6"/>
          <p:cNvPicPr>
            <a:picLocks noChangeAspect="1"/>
          </p:cNvPicPr>
          <p:nvPr/>
        </p:nvPicPr>
        <p:blipFill>
          <a:blip r:embed="rId3"/>
          <a:stretch>
            <a:fillRect/>
          </a:stretch>
        </p:blipFill>
        <p:spPr>
          <a:xfrm>
            <a:off x="9012555" y="2423795"/>
            <a:ext cx="2345055" cy="1407160"/>
          </a:xfrm>
          <a:prstGeom prst="rect">
            <a:avLst/>
          </a:prstGeom>
        </p:spPr>
      </p:pic>
      <p:pic>
        <p:nvPicPr>
          <p:cNvPr id="8" name="图片 7"/>
          <p:cNvPicPr>
            <a:picLocks noChangeAspect="1"/>
          </p:cNvPicPr>
          <p:nvPr/>
        </p:nvPicPr>
        <p:blipFill>
          <a:blip r:embed="rId4"/>
          <a:stretch>
            <a:fillRect/>
          </a:stretch>
        </p:blipFill>
        <p:spPr>
          <a:xfrm>
            <a:off x="6756400" y="2472690"/>
            <a:ext cx="2256155" cy="1358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sp>
        <p:nvSpPr>
          <p:cNvPr id="3" name="椭圆 2"/>
          <p:cNvSpPr/>
          <p:nvPr/>
        </p:nvSpPr>
        <p:spPr>
          <a:xfrm>
            <a:off x="203835" y="1347470"/>
            <a:ext cx="4059555" cy="1685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The structure of the passage</a:t>
            </a:r>
            <a:endParaRPr lang="en-US" altLang="zh-CN"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4718685" y="1640205"/>
            <a:ext cx="6725920" cy="1076325"/>
          </a:xfrm>
          <a:prstGeom prst="rect">
            <a:avLst/>
          </a:prstGeom>
          <a:solidFill>
            <a:srgbClr val="C1DEF6"/>
          </a:solidFill>
        </p:spPr>
        <p:txBody>
          <a:bodyPr wrap="square" rtlCol="0">
            <a:spAutoFit/>
          </a:bodyPr>
          <a:lstStyle/>
          <a:p>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Part 2 consists of Paragrph 3,4&amp;5, interpreting students' body language.</a:t>
            </a:r>
            <a:endPar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endParaRPr>
          </a:p>
        </p:txBody>
      </p:sp>
      <p:graphicFrame>
        <p:nvGraphicFramePr>
          <p:cNvPr id="2" name="表格 1"/>
          <p:cNvGraphicFramePr>
            <a:graphicFrameLocks noGrp="1"/>
          </p:cNvGraphicFramePr>
          <p:nvPr>
            <p:custDataLst>
              <p:tags r:id="rId2"/>
            </p:custDataLst>
          </p:nvPr>
        </p:nvGraphicFramePr>
        <p:xfrm>
          <a:off x="523875" y="3151505"/>
          <a:ext cx="11090275" cy="3411855"/>
        </p:xfrm>
        <a:graphic>
          <a:graphicData uri="http://schemas.openxmlformats.org/drawingml/2006/table">
            <a:tbl>
              <a:tblPr firstRow="1" bandRow="1">
                <a:tableStyleId>{5C22544A-7EE6-4342-B048-85BDC9FD1C3A}</a:tableStyleId>
              </a:tblPr>
              <a:tblGrid>
                <a:gridCol w="5819775"/>
                <a:gridCol w="5270500"/>
              </a:tblGrid>
              <a:tr h="615950">
                <a:tc gridSpan="2">
                  <a:txBody>
                    <a:bodyPr vert="horz" wrap="square"/>
                    <a:lstStyle/>
                    <a:p>
                      <a:pPr>
                        <a:buNone/>
                      </a:pPr>
                      <a:r>
                        <a:rPr lang="en-US" altLang="zh-CN" sz="2400">
                          <a:latin typeface="Times New Roman" panose="02020603050405020304" charset="0"/>
                          <a:cs typeface="Times New Roman" panose="02020603050405020304" charset="0"/>
                        </a:rPr>
                        <a:t>3. Whether the students are troubled or not</a:t>
                      </a:r>
                      <a:endParaRPr lang="en-US" altLang="zh-CN" sz="2400">
                        <a:latin typeface="Times New Roman" panose="02020603050405020304" charset="0"/>
                        <a:cs typeface="Times New Roman" panose="02020603050405020304" charset="0"/>
                      </a:endParaRPr>
                    </a:p>
                  </a:txBody>
                  <a:tcPr/>
                </a:tc>
                <a:tc hMerge="1">
                  <a:txBody>
                    <a:bodyPr vert="horz" wrap="square"/>
                    <a:lstStyle/>
                    <a:p/>
                  </a:txBody>
                  <a:tcPr/>
                </a:tc>
              </a:tr>
              <a:tr h="558165">
                <a:tc>
                  <a:txBody>
                    <a:bodyPr vert="horz" wrap="square"/>
                    <a:lstStyle/>
                    <a:p>
                      <a:pPr>
                        <a:buNone/>
                      </a:pPr>
                      <a:r>
                        <a:rPr lang="en-US" altLang="zh-CN" sz="2400" b="1">
                          <a:latin typeface="Times New Roman" panose="02020603050405020304" charset="0"/>
                          <a:cs typeface="Times New Roman" panose="02020603050405020304" charset="0"/>
                        </a:rPr>
                        <a:t>Students' body language</a:t>
                      </a:r>
                      <a:endParaRPr lang="en-US" altLang="zh-CN" sz="2400" b="1">
                        <a:latin typeface="Times New Roman" panose="02020603050405020304" charset="0"/>
                        <a:cs typeface="Times New Roman" panose="02020603050405020304" charset="0"/>
                      </a:endParaRPr>
                    </a:p>
                  </a:txBody>
                  <a:tcPr/>
                </a:tc>
                <a:tc>
                  <a:txBody>
                    <a:bodyPr vert="horz" wrap="square"/>
                    <a:lstStyle/>
                    <a:p>
                      <a:pPr>
                        <a:buNone/>
                      </a:pPr>
                      <a:r>
                        <a:rPr lang="en-US" altLang="zh-CN" sz="2400" b="1">
                          <a:latin typeface="Times New Roman" panose="02020603050405020304" charset="0"/>
                          <a:cs typeface="Times New Roman" panose="02020603050405020304" charset="0"/>
                        </a:rPr>
                        <a:t>Meaning</a:t>
                      </a:r>
                      <a:endParaRPr lang="en-US" altLang="zh-CN" sz="2400" b="1">
                        <a:latin typeface="Times New Roman" panose="02020603050405020304" charset="0"/>
                        <a:cs typeface="Times New Roman" panose="02020603050405020304" charset="0"/>
                      </a:endParaRPr>
                    </a:p>
                  </a:txBody>
                  <a:tcPr/>
                </a:tc>
              </a:tr>
              <a:tr h="558800">
                <a:tc>
                  <a:txBody>
                    <a:bodyPr vert="horz" wrap="square"/>
                    <a:lstStyle/>
                    <a:p>
                      <a:pPr>
                        <a:buNone/>
                      </a:pPr>
                      <a:r>
                        <a:rPr lang="en-US" altLang="zh-CN" sz="2400">
                          <a:latin typeface="Times New Roman" panose="02020603050405020304" charset="0"/>
                          <a:cs typeface="Times New Roman" panose="02020603050405020304" charset="0"/>
                        </a:rPr>
                        <a:t>having their arms or legs crossed</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angry, afraid or ecperiencing anxiety</a:t>
                      </a:r>
                      <a:endParaRPr lang="en-US" altLang="zh-CN" sz="2400">
                        <a:latin typeface="Times New Roman" panose="02020603050405020304" charset="0"/>
                        <a:cs typeface="Times New Roman" panose="02020603050405020304" charset="0"/>
                      </a:endParaRPr>
                    </a:p>
                  </a:txBody>
                  <a:tcPr/>
                </a:tc>
              </a:tr>
              <a:tr h="554990">
                <a:tc>
                  <a:txBody>
                    <a:bodyPr vert="horz" wrap="square"/>
                    <a:lstStyle/>
                    <a:p>
                      <a:pPr>
                        <a:buNone/>
                      </a:pPr>
                      <a:r>
                        <a:rPr lang="en-US" altLang="zh-CN" sz="2400">
                          <a:latin typeface="Times New Roman" panose="02020603050405020304" charset="0"/>
                          <a:cs typeface="Times New Roman" panose="02020603050405020304" charset="0"/>
                        </a:rPr>
                        <a:t>wearing a frown</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sad or worried</a:t>
                      </a:r>
                      <a:endParaRPr lang="en-US" altLang="zh-CN" sz="2400">
                        <a:latin typeface="Times New Roman" panose="02020603050405020304" charset="0"/>
                        <a:cs typeface="Times New Roman" panose="02020603050405020304" charset="0"/>
                      </a:endParaRPr>
                    </a:p>
                  </a:txBody>
                  <a:tcPr/>
                </a:tc>
              </a:tr>
              <a:tr h="558165">
                <a:tc>
                  <a:txBody>
                    <a:bodyPr vert="horz" wrap="square"/>
                    <a:lstStyle/>
                    <a:p>
                      <a:pPr>
                        <a:buNone/>
                      </a:pPr>
                      <a:r>
                        <a:rPr lang="en-US" altLang="zh-CN" sz="2400">
                          <a:latin typeface="Times New Roman" panose="02020603050405020304" charset="0"/>
                          <a:cs typeface="Times New Roman" panose="02020603050405020304" charset="0"/>
                        </a:rPr>
                        <a:t>hiding their face in their hands  </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embarrassed or ashamed</a:t>
                      </a:r>
                      <a:endParaRPr lang="en-US" altLang="zh-CN" sz="2400">
                        <a:latin typeface="Times New Roman" panose="02020603050405020304" charset="0"/>
                        <a:cs typeface="Times New Roman" panose="02020603050405020304" charset="0"/>
                      </a:endParaRPr>
                    </a:p>
                  </a:txBody>
                  <a:tcPr/>
                </a:tc>
              </a:tr>
              <a:tr h="565785">
                <a:tc>
                  <a:txBody>
                    <a:bodyPr vert="horz" wrap="square"/>
                    <a:lstStyle/>
                    <a:p>
                      <a:pPr>
                        <a:buNone/>
                      </a:pPr>
                      <a:r>
                        <a:rPr lang="en-US" altLang="zh-CN" sz="2400">
                          <a:latin typeface="Times New Roman" panose="02020603050405020304" charset="0"/>
                          <a:cs typeface="Times New Roman" panose="02020603050405020304" charset="0"/>
                          <a:sym typeface="+mn-ea"/>
                        </a:rPr>
                        <a:t>hair not brushed, red eyes</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daydreaming</a:t>
                      </a:r>
                      <a:endParaRPr lang="en-US" altLang="zh-CN" sz="2400">
                        <a:latin typeface="Times New Roman" panose="02020603050405020304" charset="0"/>
                        <a:cs typeface="Times New Roman" panose="02020603050405020304"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5" grpId="1" animBg="1"/>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sp>
        <p:nvSpPr>
          <p:cNvPr id="3" name="椭圆 2"/>
          <p:cNvSpPr/>
          <p:nvPr/>
        </p:nvSpPr>
        <p:spPr>
          <a:xfrm>
            <a:off x="203835" y="1347470"/>
            <a:ext cx="4059555" cy="1685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The structure of the passage</a:t>
            </a:r>
            <a:endParaRPr lang="en-US" altLang="zh-CN"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4381500" y="1652270"/>
            <a:ext cx="6725920" cy="1076325"/>
          </a:xfrm>
          <a:prstGeom prst="rect">
            <a:avLst/>
          </a:prstGeom>
          <a:solidFill>
            <a:srgbClr val="C1DEF6"/>
          </a:solidFill>
        </p:spPr>
        <p:txBody>
          <a:bodyPr wrap="square" rtlCol="0">
            <a:spAutoFit/>
          </a:bodyPr>
          <a:lstStyle/>
          <a:p>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Part 3 Reacting to body language is an important component of being a teacher.</a:t>
            </a:r>
            <a:endPar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1054735" y="3535045"/>
            <a:ext cx="3048000" cy="1933575"/>
          </a:xfrm>
          <a:prstGeom prst="rect">
            <a:avLst/>
          </a:prstGeom>
        </p:spPr>
      </p:pic>
      <p:pic>
        <p:nvPicPr>
          <p:cNvPr id="8" name="图片 7"/>
          <p:cNvPicPr>
            <a:picLocks noChangeAspect="1"/>
          </p:cNvPicPr>
          <p:nvPr/>
        </p:nvPicPr>
        <p:blipFill>
          <a:blip r:embed="rId3"/>
          <a:stretch>
            <a:fillRect/>
          </a:stretch>
        </p:blipFill>
        <p:spPr>
          <a:xfrm>
            <a:off x="4723765" y="3535045"/>
            <a:ext cx="2981325" cy="1981200"/>
          </a:xfrm>
          <a:prstGeom prst="rect">
            <a:avLst/>
          </a:prstGeom>
        </p:spPr>
      </p:pic>
      <p:pic>
        <p:nvPicPr>
          <p:cNvPr id="9" name="图片 8"/>
          <p:cNvPicPr>
            <a:picLocks noChangeAspect="1"/>
          </p:cNvPicPr>
          <p:nvPr/>
        </p:nvPicPr>
        <p:blipFill>
          <a:blip r:embed="rId4"/>
          <a:stretch>
            <a:fillRect/>
          </a:stretch>
        </p:blipFill>
        <p:spPr>
          <a:xfrm>
            <a:off x="8326755" y="3487420"/>
            <a:ext cx="2981325" cy="199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2 </a:t>
            </a:r>
            <a:r>
              <a:rPr lang="en-US" altLang="zh-CN" sz="3200">
                <a:latin typeface="Times New Roman" panose="02020603050405020304" charset="0"/>
                <a:cs typeface="Times New Roman" panose="02020603050405020304" charset="0"/>
                <a:sym typeface="+mn-ea"/>
              </a:rPr>
              <a:t> Key Words and Expressions </a:t>
            </a:r>
            <a:endParaRPr lang="en-US" altLang="zh-CN" sz="3200">
              <a:latin typeface="Times New Roman" panose="02020603050405020304" charset="0"/>
              <a:cs typeface="Times New Roman" panose="02020603050405020304" charset="0"/>
            </a:endParaRPr>
          </a:p>
        </p:txBody>
      </p:sp>
      <p:sp>
        <p:nvSpPr>
          <p:cNvPr id="2" name="文本框 1"/>
          <p:cNvSpPr txBox="1"/>
          <p:nvPr/>
        </p:nvSpPr>
        <p:spPr>
          <a:xfrm>
            <a:off x="395605" y="1231265"/>
            <a:ext cx="11576685" cy="5262245"/>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1. educate vt. &amp; </a:t>
            </a:r>
            <a:r>
              <a:rPr lang="en-US" altLang="zh-CN" sz="2400">
                <a:solidFill>
                  <a:srgbClr val="FF0000"/>
                </a:solidFill>
                <a:latin typeface="Times New Roman" panose="02020603050405020304" charset="0"/>
                <a:cs typeface="Times New Roman" panose="02020603050405020304" charset="0"/>
                <a:sym typeface="+mn-ea"/>
              </a:rPr>
              <a:t>vi.</a:t>
            </a:r>
            <a:r>
              <a:rPr lang="en-US" altLang="zh-CN" sz="2400">
                <a:solidFill>
                  <a:srgbClr val="FF0000"/>
                </a:solidFill>
                <a:latin typeface="Times New Roman" panose="02020603050405020304" charset="0"/>
                <a:cs typeface="Times New Roman" panose="02020603050405020304" charset="0"/>
              </a:rPr>
              <a:t>教育；培养；训练</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He ____________(educate) at Yale and Stanford. 他是在耶鲁和斯坦福接受的教育。</a:t>
            </a:r>
            <a:endParaRPr lang="en-US" altLang="zh-CN" sz="2400">
              <a:latin typeface="Times New Roman" panose="02020603050405020304" charset="0"/>
              <a:cs typeface="Times New Roman" panose="02020603050405020304" charset="0"/>
            </a:endParaRPr>
          </a:p>
          <a:p>
            <a:r>
              <a:rPr lang="en-US" altLang="zh-CN" sz="2400">
                <a:latin typeface="宋体" pitchFamily="2" charset="-122"/>
                <a:ea typeface="宋体" pitchFamily="2" charset="-122"/>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rPr>
              <a:t>★</a:t>
            </a:r>
            <a:r>
              <a:rPr lang="en-US" altLang="zh-CN" sz="2400">
                <a:solidFill>
                  <a:srgbClr val="FF0000"/>
                </a:solidFill>
                <a:latin typeface="Times New Roman" panose="02020603050405020304" charset="0"/>
                <a:cs typeface="Times New Roman" panose="02020603050405020304" charset="0"/>
              </a:rPr>
              <a:t>educator n. 教育家；教育工作者；教师</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The best way to teach —whether as an __________(educate) or parent —is to praise</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positive actions and ignore negative ones.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最佳教育方式，不管是作为一个教育工作者还是父母，都是表扬积极的行为，忽</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略负面的行为。</a:t>
            </a:r>
            <a:endParaRPr lang="en-US" altLang="zh-CN" sz="2400">
              <a:latin typeface="Times New Roman" panose="02020603050405020304" charset="0"/>
              <a:cs typeface="Times New Roman" panose="02020603050405020304" charset="0"/>
            </a:endParaRPr>
          </a:p>
          <a:p>
            <a:r>
              <a:rPr lang="en-US" altLang="zh-CN" sz="2400">
                <a:solidFill>
                  <a:srgbClr val="FF0000"/>
                </a:solidFill>
                <a:latin typeface="宋体" pitchFamily="2" charset="-122"/>
                <a:ea typeface="宋体" pitchFamily="2" charset="-122"/>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education n. 教育</a:t>
            </a:r>
            <a:endParaRPr lang="en-US" altLang="zh-CN" sz="2400">
              <a:solidFill>
                <a:srgbClr val="FF0000"/>
              </a:solidFill>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rPr>
              <a:t>A good __________(educate) is the gateway to success.  良好的教育是通往成功之路。</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educational adj. 教育的；有教育意义的</a:t>
            </a:r>
            <a:r>
              <a:rPr lang="zh-CN" altLang="en-US" sz="2400">
                <a:solidFill>
                  <a:srgbClr val="FF0000"/>
                </a:solidFill>
                <a:latin typeface="Times New Roman" panose="02020603050405020304" charset="0"/>
                <a:cs typeface="Times New Roman" panose="02020603050405020304" charset="0"/>
              </a:rPr>
              <a:t>：有教益的</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Watching television can be very ____________(educate).  看电视会使人受到很多教益。</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educated adj. 受过教育的；有教养的</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The new CEO is an __________(educate)and decent man.</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新的首席执行官是一位受过良好教育</a:t>
            </a:r>
            <a:r>
              <a:rPr lang="zh-CN" altLang="en-US" sz="2400">
                <a:latin typeface="Times New Roman" panose="02020603050405020304" charset="0"/>
                <a:cs typeface="Times New Roman" panose="02020603050405020304" charset="0"/>
              </a:rPr>
              <a:t>的，</a:t>
            </a:r>
            <a:r>
              <a:rPr lang="en-US" altLang="zh-CN" sz="2400">
                <a:latin typeface="Times New Roman" panose="02020603050405020304" charset="0"/>
                <a:cs typeface="Times New Roman" panose="02020603050405020304" charset="0"/>
              </a:rPr>
              <a:t>正派的人。</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1120775" y="1597025"/>
            <a:ext cx="1833245"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was educated</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5808980" y="2266315"/>
            <a:ext cx="130556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educator</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1925320" y="4137025"/>
            <a:ext cx="145288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education</a:t>
            </a:r>
            <a:endParaRPr lang="en-US" altLang="zh-CN" sz="2400">
              <a:latin typeface="Times New Roman" panose="02020603050405020304" charset="0"/>
              <a:cs typeface="Times New Roman" panose="02020603050405020304" charset="0"/>
            </a:endParaRPr>
          </a:p>
        </p:txBody>
      </p:sp>
      <p:sp>
        <p:nvSpPr>
          <p:cNvPr id="8" name="文本框 7"/>
          <p:cNvSpPr txBox="1"/>
          <p:nvPr/>
        </p:nvSpPr>
        <p:spPr>
          <a:xfrm>
            <a:off x="4989830" y="4835525"/>
            <a:ext cx="170053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educational</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3554730" y="5534025"/>
            <a:ext cx="129159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educated</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7" grpId="0" animBg="1"/>
      <p:bldP spid="7" grpId="1" animBg="1"/>
      <p:bldP spid="8" grpId="0" animBg="1"/>
      <p:bldP spid="8"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0" y="1318895"/>
            <a:ext cx="11796395" cy="4523105"/>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2. tendency n. 倾向，趋势；癖好</a:t>
            </a:r>
            <a:r>
              <a:rPr lang="zh-CN" altLang="en-US" sz="2400">
                <a:solidFill>
                  <a:srgbClr val="FF0000"/>
                </a:solidFill>
                <a:latin typeface="Times New Roman" panose="02020603050405020304" charset="0"/>
                <a:cs typeface="Times New Roman" panose="02020603050405020304" charset="0"/>
              </a:rPr>
              <a:t>；</a:t>
            </a:r>
            <a:r>
              <a:rPr lang="en-US" altLang="zh-CN" sz="2400">
                <a:solidFill>
                  <a:srgbClr val="FF0000"/>
                </a:solidFill>
                <a:latin typeface="Times New Roman" panose="02020603050405020304" charset="0"/>
                <a:cs typeface="Times New Roman" panose="02020603050405020304" charset="0"/>
              </a:rPr>
              <a:t>复数 tendencies </a:t>
            </a:r>
            <a:endParaRPr lang="en-US" altLang="zh-CN" sz="2400">
              <a:solidFill>
                <a:srgbClr val="FF0000"/>
              </a:solidFill>
              <a:latin typeface="Times New Roman" panose="02020603050405020304" charset="0"/>
              <a:cs typeface="Times New Roman" panose="02020603050405020304" charset="0"/>
            </a:endParaRPr>
          </a:p>
          <a:p>
            <a:r>
              <a:rPr lang="en-US" altLang="zh-CN" sz="2400">
                <a:solidFill>
                  <a:srgbClr val="FF0000"/>
                </a:solidFill>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rPr>
              <a:t>★</a:t>
            </a:r>
            <a:r>
              <a:rPr lang="en-US" altLang="zh-CN" sz="2400">
                <a:solidFill>
                  <a:srgbClr val="FF0000"/>
                </a:solidFill>
                <a:latin typeface="Times New Roman" panose="02020603050405020304" charset="0"/>
                <a:cs typeface="Times New Roman" panose="02020603050405020304" charset="0"/>
              </a:rPr>
              <a:t>a tendency to/towards...</a:t>
            </a:r>
            <a:r>
              <a:rPr lang="zh-CN" altLang="en-US" sz="2400">
                <a:solidFill>
                  <a:srgbClr val="FF0000"/>
                </a:solidFill>
                <a:latin typeface="Times New Roman" panose="02020603050405020304" charset="0"/>
                <a:cs typeface="Times New Roman" panose="02020603050405020304" charset="0"/>
              </a:rPr>
              <a:t>的倾向</a:t>
            </a:r>
            <a:endParaRPr lang="zh-CN" altLang="en-US"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There is a tendency towards regional cooperation.  有一种地区性合作的趋势。</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There is a tendency to do...</a:t>
            </a:r>
            <a:r>
              <a:rPr lang="zh-CN" altLang="en-US" sz="2400">
                <a:solidFill>
                  <a:srgbClr val="FF0000"/>
                </a:solidFill>
                <a:latin typeface="Times New Roman" panose="02020603050405020304" charset="0"/>
                <a:cs typeface="Times New Roman" panose="02020603050405020304" charset="0"/>
              </a:rPr>
              <a:t>有发生某事的倾向</a:t>
            </a:r>
            <a:endParaRPr lang="zh-CN" altLang="en-US"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Today there is a tendency for people </a:t>
            </a:r>
            <a:r>
              <a:rPr lang="en-US" altLang="zh-CN" sz="2400">
                <a:latin typeface="Times New Roman" panose="02020603050405020304" charset="0"/>
                <a:cs typeface="Times New Roman" panose="02020603050405020304" charset="0"/>
              </a:rPr>
              <a:t>__________(drop)</a:t>
            </a:r>
            <a:r>
              <a:rPr lang="zh-CN" altLang="en-US" sz="2400">
                <a:latin typeface="Times New Roman" panose="02020603050405020304" charset="0"/>
                <a:cs typeface="Times New Roman" panose="02020603050405020304" charset="0"/>
              </a:rPr>
              <a:t> out of social activity.</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现在，越来越多的人倾向于不参加社会活动。</a:t>
            </a:r>
            <a:endParaRPr lang="zh-CN" altLang="en-US" sz="2400">
              <a:latin typeface="Times New Roman" panose="02020603050405020304" charset="0"/>
              <a:cs typeface="Times New Roman" panose="02020603050405020304" charset="0"/>
            </a:endParaRPr>
          </a:p>
          <a:p>
            <a:r>
              <a:rPr lang="zh-CN" altLang="en-US" sz="2400">
                <a:solidFill>
                  <a:srgbClr val="FF0000"/>
                </a:solidFill>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tend </a:t>
            </a:r>
            <a:r>
              <a:rPr lang="zh-CN" altLang="en-US" sz="2400">
                <a:solidFill>
                  <a:srgbClr val="FF0000"/>
                </a:solidFill>
                <a:latin typeface="Times New Roman" panose="02020603050405020304" charset="0"/>
                <a:cs typeface="Times New Roman" panose="02020603050405020304" charset="0"/>
              </a:rPr>
              <a:t>vi. </a:t>
            </a:r>
            <a:r>
              <a:rPr lang="en-US" altLang="zh-CN" sz="2400">
                <a:solidFill>
                  <a:srgbClr val="FF0000"/>
                </a:solidFill>
                <a:latin typeface="Times New Roman" panose="02020603050405020304" charset="0"/>
                <a:cs typeface="Times New Roman" panose="02020603050405020304" charset="0"/>
              </a:rPr>
              <a:t>&amp; </a:t>
            </a:r>
            <a:r>
              <a:rPr lang="zh-CN" altLang="en-US" sz="2400">
                <a:solidFill>
                  <a:srgbClr val="FF0000"/>
                </a:solidFill>
                <a:latin typeface="Times New Roman" panose="02020603050405020304" charset="0"/>
                <a:cs typeface="Times New Roman" panose="02020603050405020304" charset="0"/>
                <a:sym typeface="+mn-ea"/>
              </a:rPr>
              <a:t>vt. </a:t>
            </a:r>
            <a:r>
              <a:rPr lang="zh-CN" altLang="en-US" sz="2400">
                <a:solidFill>
                  <a:srgbClr val="FF0000"/>
                </a:solidFill>
                <a:latin typeface="Times New Roman" panose="02020603050405020304" charset="0"/>
                <a:cs typeface="Times New Roman" panose="02020603050405020304" charset="0"/>
              </a:rPr>
              <a:t>趋向，倾向；照料，照顾</a:t>
            </a:r>
            <a:endParaRPr lang="zh-CN" altLang="en-US"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zh-CN" altLang="en-US" sz="2400">
                <a:solidFill>
                  <a:srgbClr val="FF0000"/>
                </a:solidFill>
                <a:latin typeface="Times New Roman" panose="02020603050405020304" charset="0"/>
                <a:cs typeface="Times New Roman" panose="02020603050405020304" charset="0"/>
              </a:rPr>
              <a:t>tend  to </a:t>
            </a:r>
            <a:r>
              <a:rPr lang="en-US" altLang="zh-CN" sz="2400">
                <a:solidFill>
                  <a:srgbClr val="FF0000"/>
                </a:solidFill>
                <a:latin typeface="Times New Roman" panose="02020603050405020304" charset="0"/>
                <a:cs typeface="Times New Roman" panose="02020603050405020304" charset="0"/>
              </a:rPr>
              <a:t>do...</a:t>
            </a:r>
            <a:r>
              <a:rPr lang="zh-CN" altLang="en-US" sz="2400">
                <a:solidFill>
                  <a:srgbClr val="FF0000"/>
                </a:solidFill>
                <a:latin typeface="Times New Roman" panose="02020603050405020304" charset="0"/>
                <a:cs typeface="Times New Roman" panose="02020603050405020304" charset="0"/>
              </a:rPr>
              <a:t>倾向于; 往往会</a:t>
            </a:r>
            <a:endParaRPr lang="zh-CN" altLang="en-US"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Weeds tend </a:t>
            </a:r>
            <a:r>
              <a:rPr lang="en-US" altLang="zh-CN" sz="2400">
                <a:latin typeface="Times New Roman" panose="02020603050405020304" charset="0"/>
                <a:cs typeface="Times New Roman" panose="02020603050405020304" charset="0"/>
                <a:sym typeface="+mn-ea"/>
              </a:rPr>
              <a:t>____________(</a:t>
            </a:r>
            <a:r>
              <a:rPr lang="zh-CN" altLang="en-US" sz="2400">
                <a:latin typeface="Times New Roman" panose="02020603050405020304" charset="0"/>
                <a:cs typeface="Times New Roman" panose="02020603050405020304" charset="0"/>
                <a:sym typeface="+mn-ea"/>
              </a:rPr>
              <a:t>displace</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 other plants.</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杂草越来越多，有取代其他植物之势。</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Mother being ill, he had to </a:t>
            </a:r>
            <a:r>
              <a:rPr lang="en-US" altLang="zh-CN" sz="2400">
                <a:latin typeface="Times New Roman" panose="02020603050405020304" charset="0"/>
                <a:cs typeface="Times New Roman" panose="02020603050405020304" charset="0"/>
              </a:rPr>
              <a:t>_________(</a:t>
            </a:r>
            <a:r>
              <a:rPr lang="zh-CN" altLang="en-US" sz="2400">
                <a:latin typeface="Times New Roman" panose="02020603050405020304" charset="0"/>
                <a:cs typeface="Times New Roman" panose="02020603050405020304" charset="0"/>
              </a:rPr>
              <a:t>照顾</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her at home.</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母亲病了,他得在家照料她。</a:t>
            </a:r>
            <a:endParaRPr lang="zh-CN" altLang="en-US" sz="2400">
              <a:latin typeface="Times New Roman" panose="02020603050405020304" charset="0"/>
              <a:cs typeface="Times New Roman" panose="02020603050405020304" charset="0"/>
            </a:endParaRPr>
          </a:p>
        </p:txBody>
      </p:sp>
      <p:sp>
        <p:nvSpPr>
          <p:cNvPr id="3" name="文本框 2"/>
          <p:cNvSpPr txBox="1"/>
          <p:nvPr/>
        </p:nvSpPr>
        <p:spPr>
          <a:xfrm>
            <a:off x="5086350" y="2739390"/>
            <a:ext cx="1290955"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to drop</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2257425" y="4244975"/>
            <a:ext cx="1627505"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to displace</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4263390" y="5000625"/>
            <a:ext cx="82296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tend</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02235" y="1376680"/>
            <a:ext cx="11825605" cy="2306955"/>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3. lower v. 变恶劣</a:t>
            </a:r>
            <a:r>
              <a:rPr lang="zh-CN" altLang="en-US" sz="2400">
                <a:solidFill>
                  <a:srgbClr val="FF0000"/>
                </a:solidFill>
                <a:latin typeface="Times New Roman" panose="02020603050405020304" charset="0"/>
                <a:cs typeface="Times New Roman" panose="02020603050405020304" charset="0"/>
              </a:rPr>
              <a:t>，</a:t>
            </a:r>
            <a:r>
              <a:rPr lang="en-US" altLang="zh-CN" sz="2400">
                <a:solidFill>
                  <a:srgbClr val="FF0000"/>
                </a:solidFill>
                <a:latin typeface="Times New Roman" panose="02020603050405020304" charset="0"/>
                <a:cs typeface="Times New Roman" panose="02020603050405020304" charset="0"/>
              </a:rPr>
              <a:t>放下，降</a:t>
            </a:r>
            <a:r>
              <a:rPr lang="zh-CN" altLang="en-US" sz="2400">
                <a:solidFill>
                  <a:srgbClr val="FF0000"/>
                </a:solidFill>
                <a:latin typeface="Times New Roman" panose="02020603050405020304" charset="0"/>
                <a:cs typeface="Times New Roman" panose="02020603050405020304" charset="0"/>
              </a:rPr>
              <a:t>低，</a:t>
            </a:r>
            <a:r>
              <a:rPr lang="en-US" altLang="zh-CN" sz="2400">
                <a:solidFill>
                  <a:srgbClr val="FF0000"/>
                </a:solidFill>
                <a:latin typeface="Times New Roman" panose="02020603050405020304" charset="0"/>
                <a:cs typeface="Times New Roman" panose="02020603050405020304" charset="0"/>
              </a:rPr>
              <a:t>贬低 move downword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Two reporters had to help </a:t>
            </a:r>
            <a:r>
              <a:rPr lang="en-US" altLang="zh-CN" sz="2400">
                <a:solidFill>
                  <a:srgbClr val="FF0000"/>
                </a:solidFill>
                <a:latin typeface="Times New Roman" panose="02020603050405020304" charset="0"/>
                <a:cs typeface="Times New Roman" panose="02020603050405020304" charset="0"/>
              </a:rPr>
              <a:t>lower </a:t>
            </a:r>
            <a:r>
              <a:rPr lang="en-US" altLang="zh-CN" sz="2400">
                <a:latin typeface="Times New Roman" panose="02020603050405020304" charset="0"/>
                <a:cs typeface="Times New Roman" panose="02020603050405020304" charset="0"/>
              </a:rPr>
              <a:t>the coffin into the grave.</a:t>
            </a:r>
            <a:r>
              <a:rPr lang="zh-CN" altLang="en-US" sz="2400">
                <a:solidFill>
                  <a:srgbClr val="FF0000"/>
                </a:solidFill>
                <a:latin typeface="Times New Roman" panose="02020603050405020304" charset="0"/>
                <a:cs typeface="Times New Roman" panose="02020603050405020304" charset="0"/>
              </a:rPr>
              <a:t>（降下）</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两名记者不得不帮忙把棺材下放至墓穴中。</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He </a:t>
            </a:r>
            <a:r>
              <a:rPr lang="en-US" altLang="zh-CN" sz="2400">
                <a:solidFill>
                  <a:srgbClr val="FF0000"/>
                </a:solidFill>
                <a:latin typeface="Times New Roman" panose="02020603050405020304" charset="0"/>
                <a:cs typeface="Times New Roman" panose="02020603050405020304" charset="0"/>
              </a:rPr>
              <a:t>lowered</a:t>
            </a:r>
            <a:r>
              <a:rPr lang="en-US" altLang="zh-CN" sz="2400">
                <a:latin typeface="Times New Roman" panose="02020603050405020304" charset="0"/>
                <a:cs typeface="Times New Roman" panose="02020603050405020304" charset="0"/>
              </a:rPr>
              <a:t> himself into the black leather chair. </a:t>
            </a:r>
            <a:r>
              <a:rPr lang="zh-CN" altLang="en-US" sz="2400">
                <a:latin typeface="Times New Roman" panose="02020603050405020304" charset="0"/>
                <a:cs typeface="Times New Roman" panose="02020603050405020304" charset="0"/>
              </a:rPr>
              <a:t>他</a:t>
            </a:r>
            <a:r>
              <a:rPr lang="en-US" altLang="zh-CN" sz="2400">
                <a:latin typeface="Times New Roman" panose="02020603050405020304" charset="0"/>
                <a:cs typeface="Times New Roman" panose="02020603050405020304" charset="0"/>
              </a:rPr>
              <a:t>缓缓地在黑皮椅里坐下。</a:t>
            </a:r>
            <a:r>
              <a:rPr lang="zh-CN" altLang="en-US" sz="2400">
                <a:solidFill>
                  <a:srgbClr val="FF0000"/>
                </a:solidFill>
                <a:latin typeface="Times New Roman" panose="02020603050405020304" charset="0"/>
                <a:cs typeface="Times New Roman" panose="02020603050405020304" charset="0"/>
              </a:rPr>
              <a:t>（降下）</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She </a:t>
            </a:r>
            <a:r>
              <a:rPr lang="en-US" altLang="zh-CN" sz="2400">
                <a:solidFill>
                  <a:srgbClr val="FF0000"/>
                </a:solidFill>
                <a:latin typeface="Times New Roman" panose="02020603050405020304" charset="0"/>
                <a:cs typeface="Times New Roman" panose="02020603050405020304" charset="0"/>
              </a:rPr>
              <a:t>lowered</a:t>
            </a:r>
            <a:r>
              <a:rPr lang="en-US" altLang="zh-CN" sz="2400">
                <a:latin typeface="Times New Roman" panose="02020603050405020304" charset="0"/>
                <a:cs typeface="Times New Roman" panose="02020603050405020304" charset="0"/>
              </a:rPr>
              <a:t> her head as she went back inside. 当她走回屋里时，她垂下了头。</a:t>
            </a:r>
            <a:r>
              <a:rPr lang="zh-CN" altLang="en-US" sz="2400">
                <a:solidFill>
                  <a:srgbClr val="FF0000"/>
                </a:solidFill>
                <a:latin typeface="Times New Roman" panose="02020603050405020304" charset="0"/>
                <a:cs typeface="Times New Roman" panose="02020603050405020304" charset="0"/>
              </a:rPr>
              <a:t>（垂下）</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   lower </a:t>
            </a:r>
            <a:r>
              <a:rPr lang="en-US" altLang="zh-CN" sz="2400">
                <a:solidFill>
                  <a:srgbClr val="FF0000"/>
                </a:solidFill>
                <a:latin typeface="Times New Roman" panose="02020603050405020304" charset="0"/>
                <a:cs typeface="Times New Roman" panose="02020603050405020304" charset="0"/>
              </a:rPr>
              <a:t>one's</a:t>
            </a:r>
            <a:r>
              <a:rPr lang="zh-CN" altLang="en-US" sz="2400">
                <a:solidFill>
                  <a:srgbClr val="FF0000"/>
                </a:solidFill>
                <a:latin typeface="Times New Roman" panose="02020603050405020304" charset="0"/>
                <a:cs typeface="Times New Roman" panose="02020603050405020304" charset="0"/>
              </a:rPr>
              <a:t> voice 放低 (声音)</a:t>
            </a:r>
            <a:endParaRPr lang="zh-CN" altLang="en-US" sz="240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183515" y="3892550"/>
            <a:ext cx="11825605" cy="1938020"/>
          </a:xfrm>
          <a:prstGeom prst="rect">
            <a:avLst/>
          </a:prstGeom>
          <a:solidFill>
            <a:srgbClr val="92D050"/>
          </a:solidFill>
        </p:spPr>
        <p:txBody>
          <a:bodyPr wrap="square" rtlCol="0">
            <a:spAutoFit/>
          </a:bodyPr>
          <a:lstStyle/>
          <a:p>
            <a:r>
              <a:rPr lang="en-US" altLang="zh-CN" sz="2400">
                <a:latin typeface="Times New Roman" panose="02020603050405020304" charset="0"/>
                <a:cs typeface="Times New Roman" panose="02020603050405020304" charset="0"/>
              </a:rPr>
              <a:t>4. imply vt. 意味；暗示；</a:t>
            </a:r>
            <a:r>
              <a:rPr lang="zh-CN" altLang="en-US" sz="2400">
                <a:latin typeface="Times New Roman" panose="02020603050405020304" charset="0"/>
                <a:cs typeface="Times New Roman" panose="02020603050405020304" charset="0"/>
              </a:rPr>
              <a:t>意味着</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过去式 implied 过去分词 implied 现在分词 implying 第三人称单数 implies</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latin typeface="Times New Roman" panose="02020603050405020304" charset="0"/>
                <a:cs typeface="Times New Roman" panose="02020603050405020304" charset="0"/>
              </a:rPr>
              <a:t>implication n. 含义；暗示；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The _____________(imply) was obvious: vote for us or it will be very embarrassing for</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you. 含意很明显：投票给我们，否则你会很难堪。</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1593215" y="4952365"/>
            <a:ext cx="1685290" cy="460375"/>
          </a:xfrm>
          <a:prstGeom prst="rect">
            <a:avLst/>
          </a:prstGeom>
          <a:solidFill>
            <a:srgbClr val="FF0000"/>
          </a:solidFill>
        </p:spPr>
        <p:txBody>
          <a:bodyPr wrap="square" rtlCol="0">
            <a:spAutoFit/>
          </a:bodyPr>
          <a:lstStyle/>
          <a:p>
            <a:pPr lvl="0" algn="l">
              <a:buClrTx/>
              <a:buSzTx/>
              <a:buFontTx/>
            </a:pPr>
            <a:r>
              <a:rPr lang="en-US" altLang="zh-CN" sz="2400">
                <a:latin typeface="Times New Roman" panose="02020603050405020304" charset="0"/>
                <a:cs typeface="Times New Roman" panose="02020603050405020304" charset="0"/>
                <a:sym typeface="+mn-ea"/>
              </a:rPr>
              <a:t>implication</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02235" y="1333500"/>
            <a:ext cx="11986895" cy="5262245"/>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5. barely adv. 仅仅，勉强；几乎不；贫乏地</a:t>
            </a:r>
            <a:r>
              <a:rPr lang="zh-CN" altLang="en-US" sz="2400">
                <a:solidFill>
                  <a:srgbClr val="FF0000"/>
                </a:solidFill>
                <a:latin typeface="Times New Roman" panose="02020603050405020304" charset="0"/>
                <a:cs typeface="Times New Roman" panose="02020603050405020304" charset="0"/>
              </a:rPr>
              <a:t>；好不容易才</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He barelynoticeded our presence.  他几乎没有注意到我们在场。</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  ...had barely+</a:t>
            </a:r>
            <a:r>
              <a:rPr lang="zh-CN" altLang="en-US" sz="2400">
                <a:solidFill>
                  <a:srgbClr val="FF0000"/>
                </a:solidFill>
                <a:latin typeface="Times New Roman" panose="02020603050405020304" charset="0"/>
                <a:cs typeface="Times New Roman" panose="02020603050405020304" charset="0"/>
              </a:rPr>
              <a:t>动词过去分词 </a:t>
            </a:r>
            <a:r>
              <a:rPr lang="en-US" altLang="zh-CN" sz="2400">
                <a:solidFill>
                  <a:srgbClr val="FF0000"/>
                </a:solidFill>
                <a:latin typeface="Times New Roman" panose="02020603050405020304" charset="0"/>
                <a:cs typeface="Times New Roman" panose="02020603050405020304" charset="0"/>
              </a:rPr>
              <a:t>when+</a:t>
            </a:r>
            <a:r>
              <a:rPr lang="zh-CN" altLang="en-US" sz="2400">
                <a:solidFill>
                  <a:srgbClr val="FF0000"/>
                </a:solidFill>
                <a:latin typeface="Times New Roman" panose="02020603050405020304" charset="0"/>
                <a:cs typeface="Times New Roman" panose="02020603050405020304" charset="0"/>
              </a:rPr>
              <a:t>一般过去时态：刚</a:t>
            </a:r>
            <a:r>
              <a:rPr lang="en-US" altLang="zh-CN" sz="2400">
                <a:solidFill>
                  <a:srgbClr val="FF0000"/>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就</a:t>
            </a:r>
            <a:r>
              <a:rPr lang="en-US" altLang="zh-CN" sz="2400">
                <a:solidFill>
                  <a:srgbClr val="FF0000"/>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描述过去发生的两件事，刚</a:t>
            </a:r>
            <a:endParaRPr lang="zh-CN" altLang="en-US" sz="2400">
              <a:solidFill>
                <a:srgbClr val="FF0000"/>
              </a:solidFill>
              <a:latin typeface="Times New Roman" panose="02020603050405020304" charset="0"/>
              <a:cs typeface="Times New Roman" panose="02020603050405020304" charset="0"/>
            </a:endParaRPr>
          </a:p>
          <a:p>
            <a:r>
              <a:rPr lang="zh-CN" altLang="en-US" sz="2400">
                <a:solidFill>
                  <a:srgbClr val="FF0000"/>
                </a:solidFill>
                <a:latin typeface="Times New Roman" panose="02020603050405020304" charset="0"/>
                <a:cs typeface="Times New Roman" panose="02020603050405020304" charset="0"/>
              </a:rPr>
              <a:t>     刚发生完前面的事〖</a:t>
            </a:r>
            <a:r>
              <a:rPr lang="zh-CN" altLang="en-US" sz="2400">
                <a:solidFill>
                  <a:srgbClr val="FF0000"/>
                </a:solidFill>
                <a:latin typeface="Times New Roman" panose="02020603050405020304" charset="0"/>
                <a:cs typeface="Times New Roman" panose="02020603050405020304" charset="0"/>
                <a:sym typeface="+mn-ea"/>
              </a:rPr>
              <a:t>过去完成时</a:t>
            </a:r>
            <a:r>
              <a:rPr lang="zh-CN" altLang="en-US" sz="2400">
                <a:solidFill>
                  <a:srgbClr val="FF0000"/>
                </a:solidFill>
                <a:latin typeface="Times New Roman" panose="02020603050405020304" charset="0"/>
                <a:cs typeface="Times New Roman" panose="02020603050405020304" charset="0"/>
              </a:rPr>
              <a:t>〗，就发生了后面的事</a:t>
            </a:r>
            <a:r>
              <a:rPr lang="zh-CN" altLang="en-US" sz="2400">
                <a:solidFill>
                  <a:srgbClr val="FF0000"/>
                </a:solidFill>
                <a:latin typeface="Times New Roman" panose="02020603050405020304" charset="0"/>
                <a:cs typeface="Times New Roman" panose="02020603050405020304" charset="0"/>
                <a:sym typeface="+mn-ea"/>
              </a:rPr>
              <a:t>〖一般过去时〗</a:t>
            </a:r>
            <a:r>
              <a:rPr lang="zh-CN" altLang="en-US" sz="2400">
                <a:solidFill>
                  <a:srgbClr val="FF0000"/>
                </a:solidFill>
                <a:latin typeface="Times New Roman" panose="02020603050405020304" charset="0"/>
                <a:cs typeface="Times New Roman" panose="02020603050405020304" charset="0"/>
              </a:rPr>
              <a:t>）</a:t>
            </a:r>
            <a:endParaRPr lang="zh-CN" altLang="en-US"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翻译练习：</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我刚走上那条街就发现自己迷路了。</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      他刚刚休息就又被人叫出去了。</a:t>
            </a:r>
            <a:endParaRPr lang="en-US" altLang="zh-CN" sz="2400">
              <a:latin typeface="Times New Roman" panose="02020603050405020304" charset="0"/>
              <a:cs typeface="Times New Roman" panose="02020603050405020304" charset="0"/>
              <a:sym typeface="+mn-ea"/>
            </a:endParaRPr>
          </a:p>
          <a:p>
            <a:endParaRPr lang="en-US" altLang="zh-CN" sz="2400">
              <a:latin typeface="Times New Roman" panose="02020603050405020304" charset="0"/>
              <a:cs typeface="Times New Roman" panose="02020603050405020304" charset="0"/>
              <a:sym typeface="+mn-ea"/>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他刚刚读完，字就</a:t>
            </a:r>
            <a:r>
              <a:rPr lang="zh-CN" altLang="en-US" sz="2400">
                <a:latin typeface="Times New Roman" panose="02020603050405020304" charset="0"/>
                <a:cs typeface="Times New Roman" panose="02020603050405020304" charset="0"/>
                <a:sym typeface="+mn-ea"/>
              </a:rPr>
              <a:t>再次</a:t>
            </a:r>
            <a:r>
              <a:rPr lang="en-US" altLang="zh-CN" sz="2400">
                <a:latin typeface="Times New Roman" panose="02020603050405020304" charset="0"/>
                <a:cs typeface="Times New Roman" panose="02020603050405020304" charset="0"/>
                <a:sym typeface="+mn-ea"/>
              </a:rPr>
              <a:t>消失了。</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549275" y="3691890"/>
            <a:ext cx="7795895"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I </a:t>
            </a:r>
            <a:r>
              <a:rPr lang="en-US" altLang="zh-CN" sz="2400">
                <a:latin typeface="Times New Roman" panose="02020603050405020304" charset="0"/>
                <a:cs typeface="Times New Roman" panose="02020603050405020304" charset="0"/>
                <a:sym typeface="+mn-ea"/>
              </a:rPr>
              <a:t>had barely </a:t>
            </a:r>
            <a:r>
              <a:rPr lang="zh-CN" altLang="en-US" sz="2400">
                <a:latin typeface="Times New Roman" panose="02020603050405020304" charset="0"/>
                <a:cs typeface="Times New Roman" panose="02020603050405020304" charset="0"/>
                <a:sym typeface="+mn-ea"/>
              </a:rPr>
              <a:t>set foot in the street when I realized I was lost. </a:t>
            </a:r>
            <a:endParaRPr lang="zh-CN" altLang="en-US" sz="2400"/>
          </a:p>
        </p:txBody>
      </p:sp>
      <p:sp>
        <p:nvSpPr>
          <p:cNvPr id="7" name="文本框 6"/>
          <p:cNvSpPr txBox="1"/>
          <p:nvPr/>
        </p:nvSpPr>
        <p:spPr>
          <a:xfrm>
            <a:off x="549275" y="4741545"/>
            <a:ext cx="7795895" cy="460375"/>
          </a:xfrm>
          <a:prstGeom prst="rect">
            <a:avLst/>
          </a:prstGeom>
          <a:solidFill>
            <a:srgbClr val="FFC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He had barely rested when he was called out again. </a:t>
            </a:r>
            <a:r>
              <a:rPr lang="zh-CN" altLang="en-US" sz="2400">
                <a:latin typeface="Times New Roman" panose="02020603050405020304" charset="0"/>
                <a:cs typeface="Times New Roman" panose="02020603050405020304" charset="0"/>
                <a:sym typeface="+mn-ea"/>
              </a:rPr>
              <a:t> </a:t>
            </a:r>
            <a:endParaRPr lang="zh-CN" altLang="en-US" sz="2400"/>
          </a:p>
        </p:txBody>
      </p:sp>
      <p:sp>
        <p:nvSpPr>
          <p:cNvPr id="9" name="文本框 8"/>
          <p:cNvSpPr txBox="1"/>
          <p:nvPr/>
        </p:nvSpPr>
        <p:spPr>
          <a:xfrm>
            <a:off x="549275" y="5894070"/>
            <a:ext cx="7795895" cy="460375"/>
          </a:xfrm>
          <a:prstGeom prst="rect">
            <a:avLst/>
          </a:prstGeom>
          <a:solidFill>
            <a:srgbClr val="FFC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 He had barely read them when the words vanished again.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bldLvl="0" animBg="1"/>
      <p:bldP spid="4" grpId="1"/>
      <p:bldP spid="7" grpId="0" bldLvl="0" animBg="1"/>
      <p:bldP spid="7" grpId="1"/>
      <p:bldP spid="9" grpId="0" bldLvl="0" animBg="1"/>
      <p:bldP spid="9" grpId="1"/>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82880" y="1376680"/>
            <a:ext cx="11825605" cy="5262245"/>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6. occupy vt. 占据，占领；居住；使忙碌  </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过去式 occupied 过去分词 occupied 现在分词 occupying 第三人称单数 occupies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U.S. forces now</a:t>
            </a:r>
            <a:r>
              <a:rPr lang="en-US" altLang="zh-CN" sz="2400">
                <a:solidFill>
                  <a:srgbClr val="FF0000"/>
                </a:solidFill>
                <a:latin typeface="Times New Roman" panose="02020603050405020304" charset="0"/>
                <a:cs typeface="Times New Roman" panose="02020603050405020304" charset="0"/>
              </a:rPr>
              <a:t> occupy</a:t>
            </a:r>
            <a:r>
              <a:rPr lang="en-US" altLang="zh-CN" sz="2400">
                <a:latin typeface="Times New Roman" panose="02020603050405020304" charset="0"/>
                <a:cs typeface="Times New Roman" panose="02020603050405020304" charset="0"/>
              </a:rPr>
              <a:t> a part of the country.  美国军队现在占领着该国的一部分地区。</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occupy  oneself with sth/doing sth... = be busy with/doing</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使 (自己、自己的时间、自己的思维) 被 (某事物) 占据</a:t>
            </a:r>
            <a:endParaRPr lang="en-US" altLang="zh-CN"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翻译练习</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他忙着装那辆车。</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occupation n. 职业；占有；消遣；占有期</a:t>
            </a:r>
            <a:r>
              <a:rPr lang="zh-CN" altLang="en-US" sz="2400">
                <a:solidFill>
                  <a:srgbClr val="FF0000"/>
                </a:solidFill>
                <a:latin typeface="Times New Roman" panose="02020603050405020304" charset="0"/>
                <a:cs typeface="Times New Roman" panose="02020603050405020304" charset="0"/>
              </a:rPr>
              <a:t>；</a:t>
            </a:r>
            <a:r>
              <a:rPr lang="en-US" altLang="zh-CN" sz="2400">
                <a:solidFill>
                  <a:srgbClr val="FF0000"/>
                </a:solidFill>
                <a:latin typeface="Times New Roman" panose="02020603050405020304" charset="0"/>
                <a:cs typeface="Times New Roman" panose="02020603050405020304" charset="0"/>
              </a:rPr>
              <a:t>复数 occupations </a:t>
            </a:r>
            <a:endParaRPr lang="en-US" altLang="zh-CN"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翻译练习</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a:t>
            </a:r>
            <a:r>
              <a:rPr lang="zh-CN" sz="2400">
                <a:latin typeface="Times New Roman" panose="02020603050405020304" charset="0"/>
                <a:cs typeface="Times New Roman" panose="02020603050405020304" charset="0"/>
                <a:sym typeface="+mn-ea"/>
              </a:rPr>
              <a:t>你为什么对这个职业感兴趣？</a:t>
            </a:r>
            <a:endParaRPr lang="zh-CN" sz="2400">
              <a:latin typeface="Times New Roman" panose="02020603050405020304" charset="0"/>
              <a:cs typeface="Times New Roman" panose="02020603050405020304" charset="0"/>
              <a:sym typeface="+mn-ea"/>
            </a:endParaRPr>
          </a:p>
          <a:p>
            <a:r>
              <a:rPr 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occupational adj. 职业的；占领的</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______________(occupation) schools have been set up to train people in jobs that they may</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be better suited for.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职业学校已经被建立起来，以便培训人们从事他们可能更适合的工作。 </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3119120" y="3531235"/>
            <a:ext cx="5583555"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He occupied himself with packing the car.</a:t>
            </a:r>
            <a:endParaRPr lang="zh-CN" altLang="en-US" sz="2400">
              <a:latin typeface="Times New Roman" panose="02020603050405020304" charset="0"/>
              <a:cs typeface="Times New Roman" panose="02020603050405020304" charset="0"/>
              <a:sym typeface="+mn-ea"/>
            </a:endParaRPr>
          </a:p>
        </p:txBody>
      </p:sp>
      <p:sp>
        <p:nvSpPr>
          <p:cNvPr id="4" name="文本框 3"/>
          <p:cNvSpPr txBox="1"/>
          <p:nvPr/>
        </p:nvSpPr>
        <p:spPr>
          <a:xfrm>
            <a:off x="4726305" y="4583430"/>
            <a:ext cx="5583555" cy="460375"/>
          </a:xfrm>
          <a:prstGeom prst="rect">
            <a:avLst/>
          </a:prstGeom>
          <a:solidFill>
            <a:srgbClr val="FFC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Why are you interested in this occupation?</a:t>
            </a:r>
            <a:endParaRPr lang="en-US" altLang="zh-CN" sz="2400">
              <a:latin typeface="Times New Roman" panose="02020603050405020304" charset="0"/>
              <a:cs typeface="Times New Roman" panose="02020603050405020304" charset="0"/>
              <a:sym typeface="+mn-ea"/>
            </a:endParaRPr>
          </a:p>
        </p:txBody>
      </p:sp>
      <p:sp>
        <p:nvSpPr>
          <p:cNvPr id="8" name="文本框 7"/>
          <p:cNvSpPr txBox="1"/>
          <p:nvPr/>
        </p:nvSpPr>
        <p:spPr>
          <a:xfrm>
            <a:off x="714375" y="5421630"/>
            <a:ext cx="1993265" cy="460375"/>
          </a:xfrm>
          <a:prstGeom prst="rect">
            <a:avLst/>
          </a:prstGeom>
          <a:solidFill>
            <a:srgbClr val="FF0000"/>
          </a:solidFill>
        </p:spPr>
        <p:txBody>
          <a:bodyPr wrap="square" rtlCol="0">
            <a:spAutoFit/>
          </a:bodyPr>
          <a:lstStyle/>
          <a:p>
            <a:pPr lvl="0" algn="l">
              <a:buClrTx/>
              <a:buSzTx/>
              <a:buFontTx/>
            </a:pPr>
            <a:r>
              <a:rPr lang="en-US" altLang="zh-CN" sz="2400">
                <a:latin typeface="Times New Roman" panose="02020603050405020304" charset="0"/>
                <a:cs typeface="Times New Roman" panose="02020603050405020304" charset="0"/>
                <a:sym typeface="+mn-ea"/>
              </a:rPr>
              <a:t>Occupational</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16840" y="1450340"/>
            <a:ext cx="12016105" cy="304609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7. perceive vt. 察觉</a:t>
            </a:r>
            <a:r>
              <a:rPr lang="zh-CN" altLang="en-US" sz="2400">
                <a:latin typeface="Times New Roman" panose="02020603050405020304" charset="0"/>
                <a:cs typeface="Times New Roman" panose="02020603050405020304" charset="0"/>
              </a:rPr>
              <a:t>到</a:t>
            </a:r>
            <a:r>
              <a:rPr lang="en-US" altLang="zh-CN" sz="2400">
                <a:latin typeface="Times New Roman" panose="02020603050405020304" charset="0"/>
                <a:cs typeface="Times New Roman" panose="02020603050405020304" charset="0"/>
              </a:rPr>
              <a:t>，感觉</a:t>
            </a:r>
            <a:r>
              <a:rPr lang="zh-CN" altLang="en-US" sz="2400">
                <a:latin typeface="Times New Roman" panose="02020603050405020304" charset="0"/>
                <a:cs typeface="Times New Roman" panose="02020603050405020304" charset="0"/>
              </a:rPr>
              <a:t>到</a:t>
            </a:r>
            <a:r>
              <a:rPr lang="en-US" altLang="zh-CN" sz="2400">
                <a:latin typeface="Times New Roman" panose="02020603050405020304" charset="0"/>
                <a:cs typeface="Times New Roman" panose="02020603050405020304" charset="0"/>
              </a:rPr>
              <a:t>；理解；认知</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We can </a:t>
            </a:r>
            <a:r>
              <a:rPr lang="en-US" altLang="zh-CN" sz="2400">
                <a:solidFill>
                  <a:srgbClr val="FF0000"/>
                </a:solidFill>
                <a:latin typeface="Times New Roman" panose="02020603050405020304" charset="0"/>
                <a:cs typeface="Times New Roman" panose="02020603050405020304" charset="0"/>
              </a:rPr>
              <a:t>perceive </a:t>
            </a:r>
            <a:r>
              <a:rPr lang="en-US" altLang="zh-CN" sz="2400">
                <a:latin typeface="Times New Roman" panose="02020603050405020304" charset="0"/>
                <a:cs typeface="Times New Roman" panose="02020603050405020304" charset="0"/>
              </a:rPr>
              <a:t>his sorrow by the looks on his face. 我们从他的表情中</a:t>
            </a:r>
            <a:r>
              <a:rPr lang="en-US" altLang="zh-CN" sz="2400">
                <a:solidFill>
                  <a:srgbClr val="FF0000"/>
                </a:solidFill>
                <a:latin typeface="Times New Roman" panose="02020603050405020304" charset="0"/>
                <a:cs typeface="Times New Roman" panose="02020603050405020304" charset="0"/>
              </a:rPr>
              <a:t>觉察出</a:t>
            </a:r>
            <a:r>
              <a:rPr lang="en-US" altLang="zh-CN" sz="2400">
                <a:latin typeface="Times New Roman" panose="02020603050405020304" charset="0"/>
                <a:cs typeface="Times New Roman" panose="02020603050405020304" charset="0"/>
              </a:rPr>
              <a:t>悲伤。</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perceivable adj. 可知觉的，可感知的</a:t>
            </a:r>
            <a:endParaRPr lang="en-US" altLang="zh-CN" sz="2400">
              <a:solidFill>
                <a:srgbClr val="FF0000"/>
              </a:solidFill>
              <a:latin typeface="Times New Roman" panose="02020603050405020304" charset="0"/>
              <a:cs typeface="Times New Roman" panose="02020603050405020304" charset="0"/>
            </a:endParaRPr>
          </a:p>
          <a:p>
            <a:r>
              <a:rPr lang="en-US" altLang="zh-CN" sz="2400">
                <a:solidFill>
                  <a:srgbClr val="FF0000"/>
                </a:solidFill>
                <a:latin typeface="宋体" pitchFamily="2" charset="-122"/>
                <a:ea typeface="宋体" pitchFamily="2" charset="-122"/>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perceivably adv. 可知觉</a:t>
            </a:r>
            <a:r>
              <a:rPr lang="zh-CN" altLang="en-US" sz="2400">
                <a:solidFill>
                  <a:srgbClr val="FF0000"/>
                </a:solidFill>
                <a:latin typeface="Times New Roman" panose="02020603050405020304" charset="0"/>
                <a:cs typeface="Times New Roman" panose="02020603050405020304" charset="0"/>
                <a:sym typeface="+mn-ea"/>
              </a:rPr>
              <a:t>地</a:t>
            </a:r>
            <a:r>
              <a:rPr lang="en-US" altLang="zh-CN" sz="2400">
                <a:solidFill>
                  <a:srgbClr val="FF0000"/>
                </a:solidFill>
                <a:latin typeface="Times New Roman" panose="02020603050405020304" charset="0"/>
                <a:cs typeface="Times New Roman" panose="02020603050405020304" charset="0"/>
                <a:sym typeface="+mn-ea"/>
              </a:rPr>
              <a:t>，可感知</a:t>
            </a:r>
            <a:r>
              <a:rPr lang="zh-CN" altLang="en-US" sz="2400">
                <a:solidFill>
                  <a:srgbClr val="FF0000"/>
                </a:solidFill>
                <a:latin typeface="Times New Roman" panose="02020603050405020304" charset="0"/>
                <a:cs typeface="Times New Roman" panose="02020603050405020304" charset="0"/>
                <a:sym typeface="+mn-ea"/>
              </a:rPr>
              <a:t>地</a:t>
            </a:r>
            <a:endParaRPr lang="zh-CN" altLang="en-US" sz="2400">
              <a:solidFill>
                <a:srgbClr val="FF0000"/>
              </a:solidFill>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sym typeface="+mn-ea"/>
              </a:rPr>
              <a:t>perception n. 认识能力；知觉，感觉；洞察力；看法；</a:t>
            </a:r>
            <a:r>
              <a:rPr lang="en-US" altLang="zh-CN" sz="2400">
                <a:solidFill>
                  <a:srgbClr val="FF0000"/>
                </a:solidFill>
                <a:latin typeface="Times New Roman" panose="02020603050405020304" charset="0"/>
                <a:cs typeface="Times New Roman" panose="02020603050405020304" charset="0"/>
              </a:rPr>
              <a:t>复数 perceptions </a:t>
            </a:r>
            <a:endParaRPr lang="en-US" altLang="zh-CN" sz="2400">
              <a:solidFill>
                <a:srgbClr val="FF0000"/>
              </a:solidFill>
              <a:latin typeface="Times New Roman" panose="02020603050405020304" charset="0"/>
              <a:cs typeface="Times New Roman" panose="02020603050405020304" charset="0"/>
            </a:endParaRPr>
          </a:p>
          <a:p>
            <a:r>
              <a:rPr lang="en-US" altLang="zh-CN" sz="2400">
                <a:solidFill>
                  <a:srgbClr val="FF0000"/>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One of his goals is improving students'  _____________(perceive) in this matter.</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他的目标之一是提高学生对该问题的认识能力。</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5670550" y="3199130"/>
            <a:ext cx="161163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perception</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31445" y="1406525"/>
            <a:ext cx="11796395" cy="3415030"/>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8. distinguish vt. 区分；辨别；使杰出，使表现突出</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翻译练习</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sym typeface="+mn-ea"/>
              </a:rPr>
              <a:t>很难分辨出一对孪生儿谁是谁。</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distinguished adj. 卓越的，著名的；高贵的，受尊重的</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sym typeface="+mn-ea"/>
              </a:rPr>
              <a:t>翻译练习</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他是这一领域成就最为卓著的学者。</a:t>
            </a:r>
            <a:endParaRPr lang="en-US" altLang="zh-CN"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latin typeface="Times New Roman" panose="02020603050405020304" charset="0"/>
                <a:cs typeface="Times New Roman" panose="02020603050405020304" charset="0"/>
              </a:rPr>
              <a:t>distinguishable adj. 可区分的；隐约可辨的</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It was getting light and shapes were more ______________(distinguish).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天亮了起来，物形可以看得更清楚了。</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4923155" y="2036445"/>
            <a:ext cx="6667500"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It was hard to distinguish one twin from the other. </a:t>
            </a:r>
            <a:endParaRPr lang="zh-CN" altLang="en-US" sz="2400">
              <a:latin typeface="Times New Roman" panose="02020603050405020304" charset="0"/>
              <a:cs typeface="Times New Roman" panose="02020603050405020304" charset="0"/>
              <a:sym typeface="+mn-ea"/>
            </a:endParaRPr>
          </a:p>
        </p:txBody>
      </p:sp>
      <p:sp>
        <p:nvSpPr>
          <p:cNvPr id="4" name="文本框 3"/>
          <p:cNvSpPr txBox="1"/>
          <p:nvPr/>
        </p:nvSpPr>
        <p:spPr>
          <a:xfrm>
            <a:off x="5201285" y="3194050"/>
            <a:ext cx="6256655" cy="460375"/>
          </a:xfrm>
          <a:prstGeom prst="rect">
            <a:avLst/>
          </a:prstGeom>
          <a:solidFill>
            <a:srgbClr val="FFC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He is the most distinguished scholar in his field. </a:t>
            </a:r>
            <a:endParaRPr lang="en-US" altLang="zh-CN" sz="2400">
              <a:latin typeface="Times New Roman" panose="02020603050405020304" charset="0"/>
              <a:cs typeface="Times New Roman" panose="02020603050405020304" charset="0"/>
              <a:sym typeface="+mn-ea"/>
            </a:endParaRPr>
          </a:p>
        </p:txBody>
      </p:sp>
      <p:sp>
        <p:nvSpPr>
          <p:cNvPr id="7" name="文本框 6"/>
          <p:cNvSpPr txBox="1"/>
          <p:nvPr/>
        </p:nvSpPr>
        <p:spPr>
          <a:xfrm>
            <a:off x="5728970" y="3926840"/>
            <a:ext cx="2080895"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distinguishable</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7" grpId="0" animBg="1"/>
      <p:bldP spid="7" grpId="1" animBg="1"/>
    </p:bldLs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0" y="1918970"/>
            <a:ext cx="5882640" cy="3758565"/>
          </a:xfrm>
          <a:prstGeom prst="rect">
            <a:avLst/>
          </a:prstGeom>
        </p:spPr>
      </p:pic>
      <p:sp>
        <p:nvSpPr>
          <p:cNvPr id="3" name="文本框 2"/>
          <p:cNvSpPr txBox="1"/>
          <p:nvPr/>
        </p:nvSpPr>
        <p:spPr>
          <a:xfrm>
            <a:off x="5882640" y="257873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sp>
        <p:nvSpPr>
          <p:cNvPr id="4" name="文本框 3"/>
          <p:cNvSpPr txBox="1"/>
          <p:nvPr/>
        </p:nvSpPr>
        <p:spPr>
          <a:xfrm>
            <a:off x="5882640" y="3506470"/>
            <a:ext cx="603059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5" name="文本框 4"/>
          <p:cNvSpPr txBox="1"/>
          <p:nvPr/>
        </p:nvSpPr>
        <p:spPr>
          <a:xfrm>
            <a:off x="5882640" y="4459605"/>
            <a:ext cx="603059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3 Useful Structures </a:t>
            </a:r>
            <a:endParaRPr lang="en-US" altLang="zh-CN" sz="3200">
              <a:latin typeface="Times New Roman" panose="02020603050405020304" charset="0"/>
              <a:cs typeface="Times New Roman" panose="02020603050405020304" charset="0"/>
              <a:sym typeface="+mn-ea"/>
            </a:endParaRPr>
          </a:p>
        </p:txBody>
      </p:sp>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0" y="1377315"/>
            <a:ext cx="12030710" cy="3415030"/>
          </a:xfrm>
          <a:prstGeom prst="rect">
            <a:avLst/>
          </a:prstGeom>
          <a:solidFill>
            <a:srgbClr val="C1DEF6"/>
          </a:solidFill>
        </p:spPr>
        <p:txBody>
          <a:bodyPr wrap="square" rtlCol="0">
            <a:spAutoFit/>
          </a:bodyPr>
          <a:lstStyle/>
          <a:p>
            <a:r>
              <a:rPr lang="en-US" altLang="zh-CN" sz="2400">
                <a:solidFill>
                  <a:srgbClr val="FF0000"/>
                </a:solidFill>
                <a:latin typeface="Times New Roman" panose="02020603050405020304" charset="0"/>
                <a:cs typeface="Times New Roman" panose="02020603050405020304" charset="0"/>
              </a:rPr>
              <a:t>9. anxiety n. 焦虑；渴望；挂念；令人焦虑的事</a:t>
            </a:r>
            <a:r>
              <a:rPr lang="zh-CN" altLang="en-US" sz="2400">
                <a:solidFill>
                  <a:srgbClr val="FF0000"/>
                </a:solidFill>
                <a:latin typeface="Times New Roman" panose="02020603050405020304" charset="0"/>
                <a:cs typeface="Times New Roman" panose="02020603050405020304" charset="0"/>
              </a:rPr>
              <a:t>；</a:t>
            </a:r>
            <a:r>
              <a:rPr lang="en-US" altLang="zh-CN" sz="2400">
                <a:solidFill>
                  <a:srgbClr val="FF0000"/>
                </a:solidFill>
                <a:latin typeface="Times New Roman" panose="02020603050405020304" charset="0"/>
                <a:cs typeface="Times New Roman" panose="02020603050405020304" charset="0"/>
              </a:rPr>
              <a:t>复数 anxieties</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Some hospital patients experience high levels of</a:t>
            </a:r>
            <a:r>
              <a:rPr lang="en-US" altLang="zh-CN" sz="2400">
                <a:solidFill>
                  <a:srgbClr val="FF0000"/>
                </a:solidFill>
                <a:latin typeface="Times New Roman" panose="02020603050405020304" charset="0"/>
                <a:cs typeface="Times New Roman" panose="02020603050405020304" charset="0"/>
              </a:rPr>
              <a:t> anxiety.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有些住院病人</a:t>
            </a:r>
            <a:r>
              <a:rPr lang="zh-CN" altLang="en-US" sz="2400">
                <a:latin typeface="Times New Roman" panose="02020603050405020304" charset="0"/>
                <a:cs typeface="Times New Roman" panose="02020603050405020304" charset="0"/>
              </a:rPr>
              <a:t>正在经历高度的</a:t>
            </a:r>
            <a:r>
              <a:rPr lang="en-US" altLang="zh-CN" sz="2400">
                <a:solidFill>
                  <a:srgbClr val="FF0000"/>
                </a:solidFill>
                <a:latin typeface="Times New Roman" panose="02020603050405020304" charset="0"/>
                <a:cs typeface="Times New Roman" panose="02020603050405020304" charset="0"/>
              </a:rPr>
              <a:t>焦虑</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anxious adj. 焦虑的；担忧的；渴望的；急切的</a:t>
            </a:r>
            <a:r>
              <a:rPr lang="zh-CN" altLang="en-US" sz="2400">
                <a:solidFill>
                  <a:srgbClr val="FF0000"/>
                </a:solidFill>
                <a:latin typeface="Times New Roman" panose="02020603050405020304" charset="0"/>
                <a:cs typeface="Times New Roman" panose="02020603050405020304" charset="0"/>
              </a:rPr>
              <a:t>；</a:t>
            </a:r>
            <a:endParaRPr lang="zh-CN" altLang="en-US" sz="2400">
              <a:solidFill>
                <a:srgbClr val="FF0000"/>
              </a:solidFill>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latin typeface="Times New Roman" panose="02020603050405020304" charset="0"/>
                <a:cs typeface="Times New Roman" panose="02020603050405020304" charset="0"/>
              </a:rPr>
              <a:t>比较级 more anxious 最高级 most anxious</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 be anxious about ...</a:t>
            </a:r>
            <a:r>
              <a:rPr lang="zh-CN" altLang="en-US" sz="2400">
                <a:solidFill>
                  <a:srgbClr val="FF0000"/>
                </a:solidFill>
                <a:latin typeface="Times New Roman" panose="02020603050405020304" charset="0"/>
                <a:cs typeface="Times New Roman" panose="02020603050405020304" charset="0"/>
              </a:rPr>
              <a:t>对</a:t>
            </a:r>
            <a:r>
              <a:rPr lang="en-US" altLang="zh-CN" sz="2400">
                <a:solidFill>
                  <a:srgbClr val="FF0000"/>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感到焦虑不安</a:t>
            </a:r>
            <a:endParaRPr lang="zh-CN" altLang="en-US"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宋体" pitchFamily="2" charset="-122"/>
                <a:ea typeface="宋体" pitchFamily="2" charset="-122"/>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sym typeface="+mn-ea"/>
              </a:rPr>
              <a:t>anxiously  adj. 焦虑</a:t>
            </a:r>
            <a:r>
              <a:rPr lang="zh-CN" altLang="en-US" sz="2400">
                <a:solidFill>
                  <a:srgbClr val="FF0000"/>
                </a:solidFill>
                <a:latin typeface="Times New Roman" panose="02020603050405020304" charset="0"/>
                <a:cs typeface="Times New Roman" panose="02020603050405020304" charset="0"/>
                <a:sym typeface="+mn-ea"/>
              </a:rPr>
              <a:t>地</a:t>
            </a:r>
            <a:r>
              <a:rPr lang="en-US" altLang="zh-CN" sz="2400">
                <a:solidFill>
                  <a:srgbClr val="FF0000"/>
                </a:solidFill>
                <a:latin typeface="Times New Roman" panose="02020603050405020304" charset="0"/>
                <a:cs typeface="Times New Roman" panose="02020603050405020304" charset="0"/>
                <a:sym typeface="+mn-ea"/>
              </a:rPr>
              <a:t>；担忧</a:t>
            </a:r>
            <a:r>
              <a:rPr lang="zh-CN" altLang="en-US" sz="2400">
                <a:solidFill>
                  <a:srgbClr val="FF0000"/>
                </a:solidFill>
                <a:latin typeface="Times New Roman" panose="02020603050405020304" charset="0"/>
                <a:cs typeface="Times New Roman" panose="02020603050405020304" charset="0"/>
                <a:sym typeface="+mn-ea"/>
              </a:rPr>
              <a:t>地</a:t>
            </a:r>
            <a:r>
              <a:rPr lang="en-US" altLang="zh-CN" sz="2400">
                <a:solidFill>
                  <a:srgbClr val="FF0000"/>
                </a:solidFill>
                <a:latin typeface="Times New Roman" panose="02020603050405020304" charset="0"/>
                <a:cs typeface="Times New Roman" panose="02020603050405020304" charset="0"/>
                <a:sym typeface="+mn-ea"/>
              </a:rPr>
              <a:t>；渴望</a:t>
            </a:r>
            <a:r>
              <a:rPr lang="zh-CN" altLang="en-US" sz="2400">
                <a:solidFill>
                  <a:srgbClr val="FF0000"/>
                </a:solidFill>
                <a:latin typeface="Times New Roman" panose="02020603050405020304" charset="0"/>
                <a:cs typeface="Times New Roman" panose="02020603050405020304" charset="0"/>
                <a:sym typeface="+mn-ea"/>
              </a:rPr>
              <a:t>地</a:t>
            </a:r>
            <a:r>
              <a:rPr lang="en-US" altLang="zh-CN" sz="2400">
                <a:solidFill>
                  <a:srgbClr val="FF0000"/>
                </a:solidFill>
                <a:latin typeface="Times New Roman" panose="02020603050405020304" charset="0"/>
                <a:cs typeface="Times New Roman" panose="02020603050405020304" charset="0"/>
                <a:sym typeface="+mn-ea"/>
              </a:rPr>
              <a:t>；急切</a:t>
            </a:r>
            <a:r>
              <a:rPr lang="zh-CN" altLang="en-US" sz="2400">
                <a:solidFill>
                  <a:srgbClr val="FF0000"/>
                </a:solidFill>
                <a:latin typeface="Times New Roman" panose="02020603050405020304" charset="0"/>
                <a:cs typeface="Times New Roman" panose="02020603050405020304" charset="0"/>
                <a:sym typeface="+mn-ea"/>
              </a:rPr>
              <a:t>地；</a:t>
            </a:r>
            <a:endParaRPr lang="zh-CN" altLang="en-US" sz="2400">
              <a:solidFill>
                <a:srgbClr val="FF0000"/>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She kept looking at her watch </a:t>
            </a:r>
            <a:r>
              <a:rPr lang="en-US" altLang="zh-CN" sz="2400">
                <a:solidFill>
                  <a:schemeClr val="tx1"/>
                </a:solidFill>
                <a:latin typeface="Times New Roman" panose="02020603050405020304" charset="0"/>
                <a:cs typeface="Times New Roman" panose="02020603050405020304" charset="0"/>
                <a:sym typeface="+mn-ea"/>
              </a:rPr>
              <a:t>___________(</a:t>
            </a:r>
            <a:r>
              <a:rPr lang="zh-CN" altLang="en-US" sz="2400">
                <a:latin typeface="Times New Roman" panose="02020603050405020304" charset="0"/>
                <a:cs typeface="Times New Roman" panose="02020603050405020304" charset="0"/>
                <a:sym typeface="+mn-ea"/>
              </a:rPr>
              <a:t>anxious</a:t>
            </a:r>
            <a:r>
              <a:rPr lang="en-US" altLang="zh-CN" sz="2400">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 </a:t>
            </a:r>
            <a:endParaRPr lang="zh-CN" altLang="en-US" sz="2400">
              <a:solidFill>
                <a:schemeClr val="tx1"/>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她焦急不安地一个劲儿看表。</a:t>
            </a:r>
            <a:endParaRPr lang="zh-CN" altLang="en-US" sz="2400">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4263390" y="3896995"/>
            <a:ext cx="145034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rPr>
              <a:t>anxiously</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02235" y="1323975"/>
            <a:ext cx="11767185" cy="489267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10. embarrass v. （尤指在社交场合）使窘迫，使尴尬；使困惑；使为难；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过去式 embarrassed 	过去分词 embarrassed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现在分词 embarrassing 	第三人称单数 embarrasses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翻译练习</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在西方文化</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目光接触</a:t>
            </a:r>
            <a:r>
              <a:rPr lang="zh-CN" altLang="en-US" sz="2400">
                <a:latin typeface="Times New Roman" panose="02020603050405020304" charset="0"/>
                <a:cs typeface="Times New Roman" panose="02020603050405020304" charset="0"/>
              </a:rPr>
              <a:t>很常见</a:t>
            </a:r>
            <a:r>
              <a:rPr lang="en-US" altLang="zh-CN" sz="2400">
                <a:latin typeface="Times New Roman" panose="02020603050405020304" charset="0"/>
                <a:cs typeface="Times New Roman" panose="02020603050405020304" charset="0"/>
              </a:rPr>
              <a:t>，但太多的目光接触在某些</a:t>
            </a:r>
            <a:r>
              <a:rPr lang="zh-CN" altLang="en-US" sz="2400">
                <a:latin typeface="Times New Roman" panose="02020603050405020304" charset="0"/>
                <a:cs typeface="Times New Roman" panose="02020603050405020304" charset="0"/>
              </a:rPr>
              <a:t>亚洲</a:t>
            </a:r>
            <a:r>
              <a:rPr lang="en-US" altLang="zh-CN" sz="2400">
                <a:latin typeface="Times New Roman" panose="02020603050405020304" charset="0"/>
                <a:cs typeface="Times New Roman" panose="02020603050405020304" charset="0"/>
              </a:rPr>
              <a:t>文化中则令人窘迫。</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solidFill>
                  <a:schemeClr val="tx1"/>
                </a:solidFill>
                <a:latin typeface="Times New Roman" panose="02020603050405020304" charset="0"/>
                <a:cs typeface="Times New Roman" panose="02020603050405020304" charset="0"/>
                <a:sym typeface="+mn-ea"/>
              </a:rPr>
              <a:t>embarrassing adj.</a:t>
            </a:r>
            <a:r>
              <a:rPr lang="zh-CN" altLang="en-US" sz="2400">
                <a:solidFill>
                  <a:schemeClr val="tx1"/>
                </a:solidFill>
                <a:latin typeface="Times New Roman" panose="02020603050405020304" charset="0"/>
                <a:cs typeface="Times New Roman" panose="02020603050405020304" charset="0"/>
                <a:sym typeface="+mn-ea"/>
              </a:rPr>
              <a:t>令人尴尬的</a:t>
            </a:r>
            <a:endParaRPr lang="zh-CN" altLang="en-US" sz="2400">
              <a:solidFill>
                <a:schemeClr val="tx1"/>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a:t>
            </a:r>
            <a:r>
              <a:rPr lang="en-US" altLang="zh-CN" sz="2400">
                <a:solidFill>
                  <a:schemeClr val="tx1"/>
                </a:solidFill>
                <a:latin typeface="Times New Roman" panose="02020603050405020304" charset="0"/>
                <a:cs typeface="Times New Roman" panose="02020603050405020304" charset="0"/>
                <a:sym typeface="+mn-ea"/>
              </a:rPr>
              <a:t>embarrassed adj. </a:t>
            </a:r>
            <a:r>
              <a:rPr lang="zh-CN" altLang="en-US" sz="2400">
                <a:solidFill>
                  <a:schemeClr val="tx1"/>
                </a:solidFill>
                <a:latin typeface="Times New Roman" panose="02020603050405020304" charset="0"/>
                <a:cs typeface="Times New Roman" panose="02020603050405020304" charset="0"/>
                <a:sym typeface="+mn-ea"/>
              </a:rPr>
              <a:t>感到尴尬的</a:t>
            </a:r>
            <a:endParaRPr lang="zh-CN" altLang="en-US"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rPr>
              <a:t>         That was an _______________(embarrass) situation for me.  </a:t>
            </a:r>
            <a:endParaRPr lang="en-US" altLang="zh-CN" sz="2400">
              <a:solidFill>
                <a:schemeClr val="tx1"/>
              </a:solidFill>
              <a:latin typeface="Times New Roman" panose="02020603050405020304" charset="0"/>
              <a:cs typeface="Times New Roman" panose="02020603050405020304" charset="0"/>
            </a:endParaRPr>
          </a:p>
          <a:p>
            <a:r>
              <a:rPr lang="en-US" altLang="zh-CN" sz="2400">
                <a:solidFill>
                  <a:schemeClr val="tx1"/>
                </a:solidFill>
                <a:latin typeface="Times New Roman" panose="02020603050405020304" charset="0"/>
                <a:cs typeface="Times New Roman" panose="02020603050405020304" charset="0"/>
              </a:rPr>
              <a:t>         对我来说，那是个令人尴尬的场面。</a:t>
            </a:r>
            <a:endParaRPr lang="en-US" altLang="zh-CN" sz="2400">
              <a:solidFill>
                <a:schemeClr val="tx1"/>
              </a:solidFill>
              <a:latin typeface="Times New Roman" panose="02020603050405020304" charset="0"/>
              <a:cs typeface="Times New Roman" panose="02020603050405020304" charset="0"/>
            </a:endParaRPr>
          </a:p>
          <a:p>
            <a:r>
              <a:rPr lang="en-US" altLang="zh-CN" sz="2400">
                <a:solidFill>
                  <a:srgbClr val="FF0000"/>
                </a:solidFill>
                <a:latin typeface="Times New Roman" panose="02020603050405020304" charset="0"/>
                <a:cs typeface="Times New Roman" panose="02020603050405020304" charset="0"/>
                <a:sym typeface="+mn-ea"/>
              </a:rPr>
              <a:t>      ★embarrassment n. 窘迫，难堪；使人为难的人或事物；</a:t>
            </a:r>
            <a:r>
              <a:rPr lang="en-US" altLang="zh-CN" sz="2400">
                <a:solidFill>
                  <a:srgbClr val="FF0000"/>
                </a:solidFill>
                <a:latin typeface="Times New Roman" panose="02020603050405020304" charset="0"/>
                <a:cs typeface="Times New Roman" panose="02020603050405020304" charset="0"/>
              </a:rPr>
              <a:t>复数 embarrassments </a:t>
            </a:r>
            <a:endParaRPr lang="en-US" altLang="zh-CN" sz="240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600710" y="3355340"/>
            <a:ext cx="10769600" cy="829945"/>
          </a:xfrm>
          <a:prstGeom prst="rect">
            <a:avLst/>
          </a:prstGeom>
          <a:solidFill>
            <a:srgbClr val="FFC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Eye contact is very common in Western cultures but too much eye contact may embarrass people in some Asian cultures.</a:t>
            </a:r>
            <a:endParaRPr lang="zh-CN" altLang="en-US" sz="2400"/>
          </a:p>
        </p:txBody>
      </p:sp>
      <p:sp>
        <p:nvSpPr>
          <p:cNvPr id="4" name="文本框 3"/>
          <p:cNvSpPr txBox="1"/>
          <p:nvPr/>
        </p:nvSpPr>
        <p:spPr>
          <a:xfrm>
            <a:off x="2651760" y="5026025"/>
            <a:ext cx="1936115"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embarrassing</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32080" y="1347470"/>
            <a:ext cx="11708130" cy="4154170"/>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11. ashamed  adj. 羞愧的，羞耻的；惭愧的，内疚的；尴尬的；觉得丢脸的</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比较级 more ashamed 最高级 most ashamed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solidFill>
                  <a:srgbClr val="FF0000"/>
                </a:solidFill>
                <a:latin typeface="Times New Roman" panose="02020603050405020304" charset="0"/>
                <a:cs typeface="Times New Roman" panose="02020603050405020304" charset="0"/>
              </a:rPr>
              <a:t>be ashamed of...对…感到羞耻；对…感到惭愧</a:t>
            </a:r>
            <a:endParaRPr lang="en-US" altLang="zh-CN" sz="2400">
              <a:solidFill>
                <a:srgbClr val="FF0000"/>
              </a:solidFill>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翻译练习</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她对自己在聚会上的行为深感羞愧。</a:t>
            </a:r>
            <a:endParaRPr lang="en-US" altLang="zh-CN"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rPr>
              <a:t>shameful adj. 可耻的；不体面的；不道德的；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比较级 more shameful 最高级 most shameful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Only those who have no sense of shame can do such ___________(shame) things.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只有</a:t>
            </a:r>
            <a:r>
              <a:rPr lang="zh-CN" altLang="en-US" sz="2400">
                <a:latin typeface="Times New Roman" panose="02020603050405020304" charset="0"/>
                <a:cs typeface="Times New Roman" panose="02020603050405020304" charset="0"/>
              </a:rPr>
              <a:t>没有羞耻感</a:t>
            </a:r>
            <a:r>
              <a:rPr lang="en-US" altLang="zh-CN" sz="2400">
                <a:latin typeface="Times New Roman" panose="02020603050405020304" charset="0"/>
                <a:cs typeface="Times New Roman" panose="02020603050405020304" charset="0"/>
              </a:rPr>
              <a:t>的人才能做出这样不要脸的事。</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600710" y="3340735"/>
            <a:ext cx="7326630"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She was deeply ashamed of her behaviour at the party. </a:t>
            </a:r>
            <a:endParaRPr lang="zh-CN" altLang="en-US" sz="2400">
              <a:latin typeface="Times New Roman" panose="02020603050405020304" charset="0"/>
              <a:cs typeface="Times New Roman" panose="02020603050405020304" charset="0"/>
              <a:sym typeface="+mn-ea"/>
            </a:endParaRPr>
          </a:p>
        </p:txBody>
      </p:sp>
      <p:sp>
        <p:nvSpPr>
          <p:cNvPr id="4" name="文本框 3"/>
          <p:cNvSpPr txBox="1"/>
          <p:nvPr/>
        </p:nvSpPr>
        <p:spPr>
          <a:xfrm>
            <a:off x="7282815" y="4600575"/>
            <a:ext cx="1494790" cy="460375"/>
          </a:xfrm>
          <a:prstGeom prst="rect">
            <a:avLst/>
          </a:prstGeom>
          <a:solidFill>
            <a:srgbClr val="FF0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shameful</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3" name="文本框 2"/>
          <p:cNvSpPr txBox="1"/>
          <p:nvPr/>
        </p:nvSpPr>
        <p:spPr>
          <a:xfrm>
            <a:off x="203835" y="1362075"/>
            <a:ext cx="11605895" cy="304609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12. bother vt. &amp; </a:t>
            </a:r>
            <a:r>
              <a:rPr lang="en-US" altLang="zh-CN" sz="2400">
                <a:latin typeface="Times New Roman" panose="02020603050405020304" charset="0"/>
                <a:cs typeface="Times New Roman" panose="02020603050405020304" charset="0"/>
                <a:sym typeface="+mn-ea"/>
              </a:rPr>
              <a:t>vi. </a:t>
            </a:r>
            <a:r>
              <a:rPr lang="en-US" altLang="zh-CN" sz="2400">
                <a:latin typeface="Times New Roman" panose="02020603050405020304" charset="0"/>
                <a:cs typeface="Times New Roman" panose="02020603050405020304" charset="0"/>
              </a:rPr>
              <a:t>烦扰，打扰；使……不安；使……恼怒</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操心，麻烦；烦恼</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rPr>
              <a:t>not bother to do ...不费心</a:t>
            </a:r>
            <a:r>
              <a:rPr lang="zh-CN" altLang="en-US" sz="2400">
                <a:latin typeface="Times New Roman" panose="02020603050405020304" charset="0"/>
                <a:cs typeface="Times New Roman" panose="02020603050405020304" charset="0"/>
              </a:rPr>
              <a:t>去做某事</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rPr>
              <a:t>not bother with...</a:t>
            </a:r>
            <a:r>
              <a:rPr lang="zh-CN" altLang="en-US" sz="2400">
                <a:latin typeface="Times New Roman" panose="02020603050405020304" charset="0"/>
                <a:cs typeface="Times New Roman" panose="02020603050405020304" charset="0"/>
              </a:rPr>
              <a:t>对</a:t>
            </a:r>
            <a:r>
              <a:rPr lang="en-US" altLang="zh-CN" sz="2400">
                <a:latin typeface="Times New Roman" panose="02020603050405020304" charset="0"/>
                <a:cs typeface="Times New Roman" panose="02020603050405020304" charset="0"/>
              </a:rPr>
              <a:t>...不费心</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rPr>
              <a:t>bother sb </a:t>
            </a:r>
            <a:r>
              <a:rPr lang="zh-CN" altLang="en-US" sz="2400">
                <a:latin typeface="Times New Roman" panose="02020603050405020304" charset="0"/>
                <a:cs typeface="Times New Roman" panose="02020603050405020304" charset="0"/>
              </a:rPr>
              <a:t>麻烦某人，打扰某人</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翻译练习</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sym typeface="+mn-ea"/>
              </a:rPr>
              <a:t>我非常抱歉这个时候来打搅您。</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702310" y="3707765"/>
            <a:ext cx="5642610"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I'm terribly sorry to bother you at this hour. </a:t>
            </a:r>
            <a:endParaRPr lang="zh-CN" altLang="en-US"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60655" y="1347470"/>
            <a:ext cx="11913870" cy="267652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13. react vi. 反应，作出反应；产生（化学）反应；</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rPr>
              <a:t>react to ...</a:t>
            </a:r>
            <a:r>
              <a:rPr lang="zh-CN" altLang="en-US" sz="2400">
                <a:latin typeface="Times New Roman" panose="02020603050405020304" charset="0"/>
                <a:cs typeface="Times New Roman" panose="02020603050405020304" charset="0"/>
              </a:rPr>
              <a:t>对</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做出反应（</a:t>
            </a:r>
            <a:r>
              <a:rPr lang="en-US" altLang="zh-CN" sz="2400">
                <a:latin typeface="Times New Roman" panose="02020603050405020304" charset="0"/>
                <a:cs typeface="Times New Roman" panose="02020603050405020304" charset="0"/>
              </a:rPr>
              <a:t>to</a:t>
            </a:r>
            <a:r>
              <a:rPr lang="zh-CN" altLang="en-US" sz="2400">
                <a:latin typeface="Times New Roman" panose="02020603050405020304" charset="0"/>
                <a:cs typeface="Times New Roman" panose="02020603050405020304" charset="0"/>
              </a:rPr>
              <a:t>为介词）</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翻译练习</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sym typeface="+mn-ea"/>
              </a:rPr>
              <a:t>他们对这个新闻反应强烈。</a:t>
            </a:r>
            <a:endParaRPr lang="zh-CN" altLang="en-US" sz="2400">
              <a:latin typeface="Times New Roman" panose="02020603050405020304" charset="0"/>
              <a:cs typeface="Times New Roman" panose="02020603050405020304" charset="0"/>
              <a:sym typeface="+mn-ea"/>
            </a:endParaRPr>
          </a:p>
          <a:p>
            <a:r>
              <a:rPr lang="zh-CN" altLang="en-US" sz="2400">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reaction n. 反应，感应；反动，反作用</a:t>
            </a:r>
            <a:r>
              <a:rPr lang="zh-CN" altLang="en-US"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rPr>
              <a:t>复数 reactions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reaction to...</a:t>
            </a:r>
            <a:r>
              <a:rPr lang="zh-CN" altLang="en-US" sz="2400">
                <a:latin typeface="Times New Roman" panose="02020603050405020304" charset="0"/>
                <a:cs typeface="Times New Roman" panose="02020603050405020304" charset="0"/>
              </a:rPr>
              <a:t>对</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的反应</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reaction against....</a:t>
            </a:r>
            <a:r>
              <a:rPr lang="zh-CN" altLang="en-US" sz="2400">
                <a:latin typeface="Times New Roman" panose="02020603050405020304" charset="0"/>
                <a:cs typeface="Times New Roman" panose="02020603050405020304" charset="0"/>
              </a:rPr>
              <a:t>抵触</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反抗</a:t>
            </a:r>
            <a:r>
              <a:rPr lang="en-US" altLang="zh-CN" sz="2400">
                <a:latin typeface="Times New Roman" panose="02020603050405020304" charset="0"/>
                <a:cs typeface="Times New Roman" panose="02020603050405020304" charset="0"/>
              </a:rPr>
              <a:t>... a reaction against the reform 对改革的抵触</a:t>
            </a:r>
            <a:r>
              <a:rPr lang="zh-CN" altLang="en-US"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p:txBody>
      </p:sp>
      <p:sp>
        <p:nvSpPr>
          <p:cNvPr id="3" name="文本框 2"/>
          <p:cNvSpPr txBox="1"/>
          <p:nvPr/>
        </p:nvSpPr>
        <p:spPr>
          <a:xfrm>
            <a:off x="4673600" y="2358390"/>
            <a:ext cx="4747895"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They reacted violently to the news.</a:t>
            </a:r>
            <a:endParaRPr lang="zh-CN" altLang="en-US"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46050" y="1421130"/>
            <a:ext cx="11884660" cy="3784600"/>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14. adjust vt. &amp; </a:t>
            </a:r>
            <a:r>
              <a:rPr lang="en-US" altLang="zh-CN" sz="2400">
                <a:latin typeface="Times New Roman" panose="02020603050405020304" charset="0"/>
                <a:cs typeface="Times New Roman" panose="02020603050405020304" charset="0"/>
                <a:sym typeface="+mn-ea"/>
              </a:rPr>
              <a:t>vi.</a:t>
            </a:r>
            <a:r>
              <a:rPr lang="en-US" altLang="zh-CN" sz="2400">
                <a:latin typeface="Times New Roman" panose="02020603050405020304" charset="0"/>
                <a:cs typeface="Times New Roman" panose="02020603050405020304" charset="0"/>
              </a:rPr>
              <a:t> 调整，使…适合；校准</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调整，校准；适应</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过去式 adjusted 过去分词 adjusted 现在分词 adjusting 第三人称单数 adjusts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solidFill>
                  <a:schemeClr val="tx1"/>
                </a:solidFill>
                <a:latin typeface="Times New Roman" panose="02020603050405020304" charset="0"/>
                <a:cs typeface="Times New Roman" panose="02020603050405020304" charset="0"/>
                <a:sym typeface="+mn-ea"/>
              </a:rPr>
              <a:t> adjust (oneself) to...  调整以适应...</a:t>
            </a:r>
            <a:endParaRPr lang="en-US" altLang="zh-CN"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       </a:t>
            </a:r>
            <a:r>
              <a:rPr lang="zh-CN" altLang="en-US" sz="2400">
                <a:solidFill>
                  <a:schemeClr val="tx1"/>
                </a:solidFill>
                <a:latin typeface="Times New Roman" panose="02020603050405020304" charset="0"/>
                <a:cs typeface="Times New Roman" panose="02020603050405020304" charset="0"/>
                <a:sym typeface="+mn-ea"/>
              </a:rPr>
              <a:t>翻译练习</a:t>
            </a:r>
            <a:endParaRPr lang="zh-CN" altLang="en-US" sz="2400">
              <a:solidFill>
                <a:schemeClr val="tx1"/>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动物能自己适应环境。</a:t>
            </a:r>
            <a:endParaRPr lang="zh-CN" altLang="en-US" sz="2400">
              <a:solidFill>
                <a:schemeClr val="tx1"/>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adjustment n. 调整，调节；调节器</a:t>
            </a:r>
            <a:r>
              <a:rPr lang="zh-CN" altLang="en-US" sz="2400">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复数 adjustments </a:t>
            </a:r>
            <a:endParaRPr lang="zh-CN" altLang="en-US" sz="2400">
              <a:solidFill>
                <a:schemeClr val="tx1"/>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a period of emotional adjustment 感情调整期</a:t>
            </a:r>
            <a:endParaRPr lang="zh-CN" altLang="en-US" sz="2400">
              <a:solidFill>
                <a:schemeClr val="tx1"/>
              </a:solidFill>
              <a:latin typeface="Times New Roman" panose="02020603050405020304" charset="0"/>
              <a:cs typeface="Times New Roman" panose="02020603050405020304" charset="0"/>
              <a:sym typeface="+mn-ea"/>
            </a:endParaRPr>
          </a:p>
          <a:p>
            <a:r>
              <a:rPr lang="zh-CN" altLang="en-US" sz="2400">
                <a:solidFill>
                  <a:schemeClr val="tx1"/>
                </a:solidFill>
                <a:latin typeface="Times New Roman" panose="02020603050405020304" charset="0"/>
                <a:cs typeface="Times New Roman" panose="02020603050405020304" charset="0"/>
                <a:sym typeface="+mn-ea"/>
              </a:rPr>
              <a:t>            </a:t>
            </a:r>
            <a:r>
              <a:rPr lang="en-US" altLang="zh-CN" sz="2400">
                <a:solidFill>
                  <a:schemeClr val="tx1"/>
                </a:solidFill>
                <a:latin typeface="Times New Roman" panose="02020603050405020304" charset="0"/>
                <a:cs typeface="Times New Roman" panose="02020603050405020304" charset="0"/>
                <a:sym typeface="+mn-ea"/>
              </a:rPr>
              <a:t>price adjustment   </a:t>
            </a:r>
            <a:r>
              <a:rPr lang="zh-CN" altLang="en-US" sz="2400">
                <a:solidFill>
                  <a:schemeClr val="tx1"/>
                </a:solidFill>
                <a:latin typeface="Times New Roman" panose="02020603050405020304" charset="0"/>
                <a:cs typeface="Times New Roman" panose="02020603050405020304" charset="0"/>
                <a:sym typeface="+mn-ea"/>
              </a:rPr>
              <a:t>价格调整</a:t>
            </a:r>
            <a:endParaRPr lang="en-US" altLang="zh-CN"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            seasonal adjustment  </a:t>
            </a:r>
            <a:r>
              <a:rPr lang="zh-CN" altLang="en-US" sz="2400">
                <a:solidFill>
                  <a:schemeClr val="tx1"/>
                </a:solidFill>
                <a:latin typeface="Times New Roman" panose="02020603050405020304" charset="0"/>
                <a:cs typeface="Times New Roman" panose="02020603050405020304" charset="0"/>
                <a:sym typeface="+mn-ea"/>
              </a:rPr>
              <a:t>季节性调整</a:t>
            </a:r>
            <a:endParaRPr lang="en-US" altLang="zh-CN"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            speed adjustment    </a:t>
            </a:r>
            <a:r>
              <a:rPr lang="zh-CN" altLang="en-US" sz="2400">
                <a:solidFill>
                  <a:schemeClr val="tx1"/>
                </a:solidFill>
                <a:latin typeface="Times New Roman" panose="02020603050405020304" charset="0"/>
                <a:cs typeface="Times New Roman" panose="02020603050405020304" charset="0"/>
                <a:sym typeface="+mn-ea"/>
              </a:rPr>
              <a:t>速度调整</a:t>
            </a:r>
            <a:endParaRPr lang="zh-CN" altLang="en-US" sz="2400">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3876040" y="2830830"/>
            <a:ext cx="6887210" cy="460375"/>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 Animals </a:t>
            </a:r>
            <a:r>
              <a:rPr lang="en-US" altLang="zh-CN" sz="2400">
                <a:latin typeface="Times New Roman" panose="02020603050405020304" charset="0"/>
                <a:cs typeface="Times New Roman" panose="02020603050405020304" charset="0"/>
                <a:sym typeface="+mn-ea"/>
              </a:rPr>
              <a:t>can </a:t>
            </a:r>
            <a:r>
              <a:rPr lang="zh-CN" altLang="en-US" sz="2400">
                <a:latin typeface="Times New Roman" panose="02020603050405020304" charset="0"/>
                <a:cs typeface="Times New Roman" panose="02020603050405020304" charset="0"/>
                <a:sym typeface="+mn-ea"/>
              </a:rPr>
              <a:t>adjust themselves to the environment.</a:t>
            </a:r>
            <a:endParaRPr lang="zh-CN" altLang="en-US" sz="240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53168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2 Words and Expressions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02870" y="1362075"/>
            <a:ext cx="11766550" cy="3415030"/>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15. ultimately  adv. 最后；</a:t>
            </a:r>
            <a:r>
              <a:rPr lang="zh-CN" altLang="en-US" sz="2400">
                <a:latin typeface="Times New Roman" panose="02020603050405020304" charset="0"/>
                <a:cs typeface="Times New Roman" panose="02020603050405020304" charset="0"/>
              </a:rPr>
              <a:t>最终</a:t>
            </a:r>
            <a:r>
              <a:rPr lang="en-US" altLang="zh-CN" sz="2400">
                <a:latin typeface="Times New Roman" panose="02020603050405020304" charset="0"/>
                <a:cs typeface="Times New Roman" panose="02020603050405020304" charset="0"/>
              </a:rPr>
              <a:t>；基本上</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 poor diet will </a:t>
            </a:r>
            <a:r>
              <a:rPr lang="en-US" altLang="zh-CN" sz="2400">
                <a:solidFill>
                  <a:srgbClr val="FF0000"/>
                </a:solidFill>
                <a:latin typeface="Times New Roman" panose="02020603050405020304" charset="0"/>
                <a:cs typeface="Times New Roman" panose="02020603050405020304" charset="0"/>
              </a:rPr>
              <a:t>ultimately</a:t>
            </a:r>
            <a:r>
              <a:rPr lang="en-US" altLang="zh-CN" sz="2400">
                <a:latin typeface="Times New Roman" panose="02020603050405020304" charset="0"/>
                <a:cs typeface="Times New Roman" panose="02020603050405020304" charset="0"/>
              </a:rPr>
              <a:t> lead to illness.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糟糕的饮食</a:t>
            </a:r>
            <a:r>
              <a:rPr lang="en-US" altLang="zh-CN" sz="2400">
                <a:solidFill>
                  <a:srgbClr val="FF0000"/>
                </a:solidFill>
                <a:latin typeface="Times New Roman" panose="02020603050405020304" charset="0"/>
                <a:cs typeface="Times New Roman" panose="02020603050405020304" charset="0"/>
              </a:rPr>
              <a:t>终</a:t>
            </a:r>
            <a:r>
              <a:rPr lang="en-US" altLang="zh-CN" sz="2400">
                <a:latin typeface="Times New Roman" panose="02020603050405020304" charset="0"/>
                <a:cs typeface="Times New Roman" panose="02020603050405020304" charset="0"/>
              </a:rPr>
              <a:t>将导致疾病。</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rPr>
              <a:t>ultimate adj. 最终的；极限的；根本的</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ultimate goal </a:t>
            </a:r>
            <a:r>
              <a:rPr lang="zh-CN" altLang="en-US" sz="2400">
                <a:latin typeface="Times New Roman" panose="02020603050405020304" charset="0"/>
                <a:cs typeface="Times New Roman" panose="02020603050405020304" charset="0"/>
              </a:rPr>
              <a:t>终极目标</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翻译练习</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他说现在还不可能预测最终的结果。</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718185" y="4029075"/>
            <a:ext cx="7839710" cy="460375"/>
          </a:xfrm>
          <a:prstGeom prst="rect">
            <a:avLst/>
          </a:prstGeom>
          <a:solidFill>
            <a:srgbClr val="FFC000"/>
          </a:solidFill>
        </p:spPr>
        <p:txBody>
          <a:bodyPr wrap="square" rtlCol="0">
            <a:spAutoFit/>
          </a:bodyPr>
          <a:lstStyle/>
          <a:p>
            <a:r>
              <a:rPr lang="en-US" altLang="zh-CN" sz="2400">
                <a:latin typeface="Times New Roman" panose="02020603050405020304" charset="0"/>
                <a:cs typeface="Times New Roman" panose="02020603050405020304" charset="0"/>
                <a:sym typeface="+mn-ea"/>
              </a:rPr>
              <a:t>He said it was  not possible to predict the ultimate outcome.</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42627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3 Useful Structures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124460" y="1362075"/>
            <a:ext cx="11943080" cy="4154170"/>
          </a:xfrm>
          <a:prstGeom prst="rect">
            <a:avLst/>
          </a:prstGeom>
          <a:solidFill>
            <a:srgbClr val="C1DEF6"/>
          </a:solidFill>
        </p:spPr>
        <p:txBody>
          <a:bodyPr wrap="square" rtlCol="0">
            <a:spAutoFit/>
          </a:bodyPr>
          <a:lstStyle/>
          <a:p>
            <a:r>
              <a:rPr lang="zh-CN" altLang="en-US" sz="2400">
                <a:latin typeface="Times New Roman" panose="02020603050405020304" charset="0"/>
                <a:cs typeface="Times New Roman" panose="02020603050405020304" charset="0"/>
              </a:rPr>
              <a:t>动词的</a:t>
            </a:r>
            <a:r>
              <a:rPr lang="en-US" altLang="zh-CN" sz="2400">
                <a:latin typeface="Times New Roman" panose="02020603050405020304" charset="0"/>
                <a:cs typeface="Times New Roman" panose="02020603050405020304" charset="0"/>
              </a:rPr>
              <a:t>-ing</a:t>
            </a:r>
            <a:r>
              <a:rPr lang="zh-CN" altLang="en-US" sz="2400">
                <a:latin typeface="Times New Roman" panose="02020603050405020304" charset="0"/>
                <a:cs typeface="Times New Roman" panose="02020603050405020304" charset="0"/>
              </a:rPr>
              <a:t>形式练习</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1. </a:t>
            </a:r>
            <a:r>
              <a:rPr lang="zh-CN" altLang="en-US" sz="2400">
                <a:latin typeface="Times New Roman" panose="02020603050405020304" charset="0"/>
                <a:cs typeface="Times New Roman" panose="02020603050405020304" charset="0"/>
              </a:rPr>
              <a:t>As a result of the serious flood, two third</a:t>
            </a:r>
            <a:r>
              <a:rPr lang="en-US" altLang="zh-CN" sz="2400">
                <a:latin typeface="Times New Roman" panose="02020603050405020304" charset="0"/>
                <a:cs typeface="Times New Roman" panose="02020603050405020304" charset="0"/>
              </a:rPr>
              <a:t>s</a:t>
            </a:r>
            <a:r>
              <a:rPr lang="zh-CN" altLang="en-US" sz="2400">
                <a:latin typeface="Times New Roman" panose="02020603050405020304" charset="0"/>
                <a:cs typeface="Times New Roman" panose="02020603050405020304" charset="0"/>
              </a:rPr>
              <a:t> of the buildings in the area______.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need repairing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needs to repair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needs repairing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need to repair</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2. The officers narrowly escaped from _________in the hot battle.</a:t>
            </a:r>
            <a:endParaRPr lang="en-US" altLang="zh-CN"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have killed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to kill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to be killed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being killed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_______</a:t>
            </a:r>
            <a:r>
              <a:rPr lang="zh-CN" altLang="en-US" sz="2400">
                <a:latin typeface="Times New Roman" panose="02020603050405020304" charset="0"/>
                <a:cs typeface="Times New Roman" panose="02020603050405020304" charset="0"/>
              </a:rPr>
              <a:t>the letter, he went out to post it.</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Writing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Being writing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Having written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Written</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4. _______ anything about the accident, he went to work as usual.</a:t>
            </a:r>
            <a:endParaRPr lang="en-US" altLang="zh-CN"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Not known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Known not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Knowing not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Not knowing</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5. There was terrible noise _______ the sudden burst of light.</a:t>
            </a:r>
            <a:endParaRPr lang="en-US" altLang="zh-CN"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followed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following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to be followed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being followed</a:t>
            </a:r>
            <a:endParaRPr lang="zh-CN" altLang="en-US" sz="2400">
              <a:latin typeface="Times New Roman" panose="02020603050405020304" charset="0"/>
              <a:cs typeface="Times New Roman" panose="02020603050405020304" charset="0"/>
            </a:endParaRPr>
          </a:p>
        </p:txBody>
      </p:sp>
      <p:sp>
        <p:nvSpPr>
          <p:cNvPr id="3" name="文本框 2"/>
          <p:cNvSpPr txBox="1"/>
          <p:nvPr/>
        </p:nvSpPr>
        <p:spPr>
          <a:xfrm>
            <a:off x="124460" y="5516245"/>
            <a:ext cx="11684000" cy="1198880"/>
          </a:xfrm>
          <a:prstGeom prst="rect">
            <a:avLst/>
          </a:prstGeom>
          <a:solidFill>
            <a:srgbClr val="FFC000"/>
          </a:solidFill>
        </p:spPr>
        <p:txBody>
          <a:bodyPr wrap="square" rtlCol="0">
            <a:spAutoFit/>
          </a:bodyPr>
          <a:lstStyle/>
          <a:p>
            <a:r>
              <a:rPr lang="zh-CN" altLang="en-US" sz="2400">
                <a:latin typeface="Times New Roman" panose="02020603050405020304" charset="0"/>
                <a:cs typeface="Times New Roman" panose="02020603050405020304" charset="0"/>
                <a:sym typeface="+mn-ea"/>
              </a:rPr>
              <a:t>非谓语动词的确定要素：与逻辑主语的关系（主动还是被动）</a:t>
            </a:r>
            <a:endParaRPr lang="zh-CN" altLang="en-US"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与谓语动词的先后顺序（先发生，同时，还是未发生）</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固定的句型或结构（尤其是不受逻辑主语分析限制的短语）</a:t>
            </a:r>
            <a:endParaRPr lang="zh-CN" altLang="en-US" sz="2400">
              <a:latin typeface="Times New Roman" panose="02020603050405020304" charset="0"/>
              <a:cs typeface="Times New Roman" panose="02020603050405020304" charset="0"/>
            </a:endParaRPr>
          </a:p>
        </p:txBody>
      </p:sp>
      <p:sp>
        <p:nvSpPr>
          <p:cNvPr id="4" name="椭圆 3"/>
          <p:cNvSpPr/>
          <p:nvPr/>
        </p:nvSpPr>
        <p:spPr>
          <a:xfrm>
            <a:off x="9337040" y="155130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A</a:t>
            </a:r>
            <a:endParaRPr lang="en-US" altLang="zh-CN" sz="2800" b="1">
              <a:latin typeface="Times New Roman" panose="02020603050405020304" charset="0"/>
              <a:cs typeface="Times New Roman" panose="02020603050405020304" charset="0"/>
            </a:endParaRPr>
          </a:p>
        </p:txBody>
      </p:sp>
      <p:sp>
        <p:nvSpPr>
          <p:cNvPr id="7" name="椭圆 6"/>
          <p:cNvSpPr/>
          <p:nvPr/>
        </p:nvSpPr>
        <p:spPr>
          <a:xfrm>
            <a:off x="5266690" y="239268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D</a:t>
            </a:r>
            <a:endParaRPr lang="en-US" altLang="zh-CN" sz="2800" b="1">
              <a:latin typeface="Times New Roman" panose="02020603050405020304" charset="0"/>
              <a:cs typeface="Times New Roman" panose="02020603050405020304" charset="0"/>
            </a:endParaRPr>
          </a:p>
        </p:txBody>
      </p:sp>
      <p:sp>
        <p:nvSpPr>
          <p:cNvPr id="8" name="椭圆 7"/>
          <p:cNvSpPr/>
          <p:nvPr/>
        </p:nvSpPr>
        <p:spPr>
          <a:xfrm>
            <a:off x="787400" y="317563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
            </a:r>
            <a:endParaRPr lang="en-US" altLang="zh-CN" sz="2800" b="1">
              <a:latin typeface="Times New Roman" panose="02020603050405020304" charset="0"/>
              <a:cs typeface="Times New Roman" panose="02020603050405020304" charset="0"/>
            </a:endParaRPr>
          </a:p>
        </p:txBody>
      </p:sp>
      <p:sp>
        <p:nvSpPr>
          <p:cNvPr id="9" name="椭圆 8"/>
          <p:cNvSpPr/>
          <p:nvPr/>
        </p:nvSpPr>
        <p:spPr>
          <a:xfrm>
            <a:off x="787400" y="391096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D</a:t>
            </a:r>
            <a:endParaRPr lang="en-US" altLang="zh-CN" sz="2800" b="1">
              <a:latin typeface="Times New Roman" panose="02020603050405020304" charset="0"/>
              <a:cs typeface="Times New Roman" panose="02020603050405020304" charset="0"/>
            </a:endParaRPr>
          </a:p>
        </p:txBody>
      </p:sp>
      <p:sp>
        <p:nvSpPr>
          <p:cNvPr id="10" name="椭圆 9"/>
          <p:cNvSpPr/>
          <p:nvPr/>
        </p:nvSpPr>
        <p:spPr>
          <a:xfrm>
            <a:off x="3683000" y="462470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2" grpId="0" animBg="1"/>
      <p:bldP spid="2" grpId="1" animBg="1"/>
      <p:bldP spid="3" grpId="0" animBg="1"/>
      <p:bldP spid="3" grpId="1" animBg="1"/>
    </p:bldLst>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42627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3 Useful Structures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90805" y="1231265"/>
            <a:ext cx="12010390" cy="526224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1. </a:t>
            </a:r>
            <a:r>
              <a:rPr lang="zh-CN" altLang="en-US" sz="2400">
                <a:latin typeface="Times New Roman" panose="02020603050405020304" charset="0"/>
                <a:cs typeface="Times New Roman" panose="02020603050405020304" charset="0"/>
              </a:rPr>
              <a:t>The secretary worked late into the night, ________ a long speech for the president.</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prepare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preparing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prepared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was preparing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2. "Can't you read?" Mary said ________ to the notice.</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angrily pointing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and point angrily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C. angrily pointed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and angrily pointing</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I must apologize for ________ahead of time.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That's all right.</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letting you not know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not letting you know</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C. letting you know not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letting not you know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4. —</a:t>
            </a:r>
            <a:r>
              <a:rPr lang="zh-CN" altLang="en-US" sz="2400">
                <a:latin typeface="Times New Roman" panose="02020603050405020304" charset="0"/>
                <a:cs typeface="Times New Roman" panose="02020603050405020304" charset="0"/>
              </a:rPr>
              <a:t>You were brave enough to raise objections at the meeting.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Well, now I regret ________ that.</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do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to be doing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to have done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having done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5</a:t>
            </a:r>
            <a:r>
              <a:rPr lang="zh-CN" altLang="en-US" sz="2400">
                <a:latin typeface="Times New Roman" panose="02020603050405020304" charset="0"/>
                <a:cs typeface="Times New Roman" panose="02020603050405020304" charset="0"/>
              </a:rPr>
              <a:t>. He suggested ________ on Saturday.</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have a meeting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having a meeting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C. a meeting to have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that having a meeting </a:t>
            </a:r>
            <a:endParaRPr lang="zh-CN" altLang="en-US" sz="2400">
              <a:latin typeface="Times New Roman" panose="02020603050405020304" charset="0"/>
              <a:cs typeface="Times New Roman" panose="02020603050405020304" charset="0"/>
            </a:endParaRPr>
          </a:p>
        </p:txBody>
      </p:sp>
      <p:sp>
        <p:nvSpPr>
          <p:cNvPr id="4" name="椭圆 3"/>
          <p:cNvSpPr/>
          <p:nvPr/>
        </p:nvSpPr>
        <p:spPr>
          <a:xfrm>
            <a:off x="5805805" y="120015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
        <p:nvSpPr>
          <p:cNvPr id="3" name="椭圆 2"/>
          <p:cNvSpPr/>
          <p:nvPr/>
        </p:nvSpPr>
        <p:spPr>
          <a:xfrm>
            <a:off x="4263390" y="192468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A</a:t>
            </a:r>
            <a:endParaRPr lang="en-US" altLang="zh-CN" sz="2800" b="1">
              <a:latin typeface="Times New Roman" panose="02020603050405020304" charset="0"/>
              <a:cs typeface="Times New Roman" panose="02020603050405020304" charset="0"/>
            </a:endParaRPr>
          </a:p>
        </p:txBody>
      </p:sp>
      <p:sp>
        <p:nvSpPr>
          <p:cNvPr id="7" name="椭圆 6"/>
          <p:cNvSpPr/>
          <p:nvPr/>
        </p:nvSpPr>
        <p:spPr>
          <a:xfrm>
            <a:off x="2514600" y="518414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
        <p:nvSpPr>
          <p:cNvPr id="8" name="椭圆 7"/>
          <p:cNvSpPr/>
          <p:nvPr/>
        </p:nvSpPr>
        <p:spPr>
          <a:xfrm>
            <a:off x="3407410" y="451675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D</a:t>
            </a:r>
            <a:endParaRPr lang="en-US" altLang="zh-CN" sz="2800" b="1">
              <a:latin typeface="Times New Roman" panose="02020603050405020304" charset="0"/>
              <a:cs typeface="Times New Roman" panose="02020603050405020304" charset="0"/>
            </a:endParaRPr>
          </a:p>
        </p:txBody>
      </p:sp>
      <p:sp>
        <p:nvSpPr>
          <p:cNvPr id="9" name="椭圆 8"/>
          <p:cNvSpPr/>
          <p:nvPr/>
        </p:nvSpPr>
        <p:spPr>
          <a:xfrm>
            <a:off x="3683000" y="293687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3" grpId="0" animBg="1"/>
      <p:bldP spid="3" grpId="1" animBg="1"/>
      <p:bldP spid="9" grpId="0" animBg="1"/>
      <p:bldP spid="9" grpId="1" animBg="1"/>
      <p:bldP spid="8" grpId="0" animBg="1"/>
      <p:bldP spid="8"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42627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3 Useful Structures </a:t>
            </a:r>
            <a:endParaRPr lang="en-US" altLang="zh-CN" sz="3200">
              <a:latin typeface="Times New Roman" panose="02020603050405020304" charset="0"/>
              <a:cs typeface="Times New Roman" panose="02020603050405020304" charset="0"/>
              <a:sym typeface="+mn-ea"/>
            </a:endParaRPr>
          </a:p>
        </p:txBody>
      </p:sp>
      <p:sp>
        <p:nvSpPr>
          <p:cNvPr id="3" name="文本框 2"/>
          <p:cNvSpPr txBox="1"/>
          <p:nvPr/>
        </p:nvSpPr>
        <p:spPr>
          <a:xfrm>
            <a:off x="216535" y="1344930"/>
            <a:ext cx="11976100" cy="452310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sym typeface="+mn-ea"/>
              </a:rPr>
              <a:t>1</a:t>
            </a:r>
            <a:r>
              <a:rPr lang="zh-CN" altLang="en-US" sz="2400">
                <a:latin typeface="Times New Roman" panose="02020603050405020304" charset="0"/>
                <a:cs typeface="Times New Roman" panose="02020603050405020304" charset="0"/>
                <a:sym typeface="+mn-ea"/>
              </a:rPr>
              <a:t>. It is no good ________ to come now. He is busy.</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A. if you ask him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B. to ask him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C. asking him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D. that you ask him</a:t>
            </a:r>
            <a:endParaRPr lang="zh-CN" altLang="en-US"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2. </a:t>
            </a:r>
            <a:r>
              <a:rPr lang="zh-CN" altLang="en-US" sz="2400">
                <a:latin typeface="Times New Roman" panose="02020603050405020304" charset="0"/>
                <a:cs typeface="Times New Roman" panose="02020603050405020304" charset="0"/>
              </a:rPr>
              <a:t>Although punctual himself, the professor was quite used ________ late for his lecture.</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have students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for students to be</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C. for students' being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to students' being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a:t>
            </a:r>
            <a:r>
              <a:rPr lang="zh-CN" altLang="en-US" sz="2400">
                <a:latin typeface="Times New Roman" panose="02020603050405020304" charset="0"/>
                <a:cs typeface="Times New Roman" panose="02020603050405020304" charset="0"/>
              </a:rPr>
              <a:t>. He dressed himself quickly and ________ his schoolbag, went to school.</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carried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to carry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carrying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carries</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4</a:t>
            </a:r>
            <a:r>
              <a:rPr lang="zh-CN" altLang="en-US" sz="2400">
                <a:latin typeface="Times New Roman" panose="02020603050405020304" charset="0"/>
                <a:cs typeface="Times New Roman" panose="02020603050405020304" charset="0"/>
              </a:rPr>
              <a:t>. ________ for several weeks, the city needed food.</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As having flooded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a:t>
            </a:r>
            <a:r>
              <a:rPr lang="en-US" altLang="zh-CN" sz="2400">
                <a:latin typeface="Times New Roman" panose="02020603050405020304" charset="0"/>
                <a:cs typeface="Times New Roman" panose="02020603050405020304" charset="0"/>
              </a:rPr>
              <a:t>B</a:t>
            </a:r>
            <a:r>
              <a:rPr lang="zh-CN" altLang="en-US" sz="2400">
                <a:latin typeface="Times New Roman" panose="02020603050405020304" charset="0"/>
                <a:cs typeface="Times New Roman" panose="02020603050405020304" charset="0"/>
              </a:rPr>
              <a:t>eing flooded </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C. Having been flooded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To flood</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5</a:t>
            </a:r>
            <a:r>
              <a:rPr lang="zh-CN" altLang="en-US" sz="2400">
                <a:latin typeface="Times New Roman" panose="02020603050405020304" charset="0"/>
                <a:cs typeface="Times New Roman" panose="02020603050405020304" charset="0"/>
              </a:rPr>
              <a:t>. She is writing a letter to a friend of hers, ________ him to attend the meeting.</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having invited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inviting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to invite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invited</a:t>
            </a:r>
            <a:endParaRPr lang="zh-CN" altLang="en-US" sz="2400"/>
          </a:p>
        </p:txBody>
      </p:sp>
      <p:sp>
        <p:nvSpPr>
          <p:cNvPr id="7" name="椭圆 6"/>
          <p:cNvSpPr/>
          <p:nvPr/>
        </p:nvSpPr>
        <p:spPr>
          <a:xfrm>
            <a:off x="2591435" y="134493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
            </a:r>
            <a:endParaRPr lang="en-US" altLang="zh-CN" sz="2800" b="1">
              <a:latin typeface="Times New Roman" panose="02020603050405020304" charset="0"/>
              <a:cs typeface="Times New Roman" panose="02020603050405020304" charset="0"/>
            </a:endParaRPr>
          </a:p>
        </p:txBody>
      </p:sp>
      <p:sp>
        <p:nvSpPr>
          <p:cNvPr id="8" name="椭圆 7"/>
          <p:cNvSpPr/>
          <p:nvPr/>
        </p:nvSpPr>
        <p:spPr>
          <a:xfrm>
            <a:off x="7971790" y="202692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D</a:t>
            </a:r>
            <a:endParaRPr lang="en-US" altLang="zh-CN" sz="2800" b="1">
              <a:latin typeface="Times New Roman" panose="02020603050405020304" charset="0"/>
              <a:cs typeface="Times New Roman" panose="02020603050405020304" charset="0"/>
            </a:endParaRPr>
          </a:p>
        </p:txBody>
      </p:sp>
      <p:sp>
        <p:nvSpPr>
          <p:cNvPr id="9" name="椭圆 8"/>
          <p:cNvSpPr/>
          <p:nvPr/>
        </p:nvSpPr>
        <p:spPr>
          <a:xfrm>
            <a:off x="4838700" y="317563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A</a:t>
            </a:r>
            <a:endParaRPr lang="en-US" altLang="zh-CN" sz="2800" b="1">
              <a:latin typeface="Times New Roman" panose="02020603050405020304" charset="0"/>
              <a:cs typeface="Times New Roman" panose="02020603050405020304" charset="0"/>
            </a:endParaRPr>
          </a:p>
        </p:txBody>
      </p:sp>
      <p:sp>
        <p:nvSpPr>
          <p:cNvPr id="10" name="椭圆 9"/>
          <p:cNvSpPr/>
          <p:nvPr/>
        </p:nvSpPr>
        <p:spPr>
          <a:xfrm>
            <a:off x="948055" y="385826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
            </a:r>
            <a:endParaRPr lang="en-US" altLang="zh-CN" sz="2800" b="1">
              <a:latin typeface="Times New Roman" panose="02020603050405020304" charset="0"/>
              <a:cs typeface="Times New Roman" panose="02020603050405020304" charset="0"/>
            </a:endParaRPr>
          </a:p>
        </p:txBody>
      </p:sp>
      <p:sp>
        <p:nvSpPr>
          <p:cNvPr id="11" name="椭圆 10"/>
          <p:cNvSpPr/>
          <p:nvPr/>
        </p:nvSpPr>
        <p:spPr>
          <a:xfrm>
            <a:off x="5932805" y="492252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
        <p:nvSpPr>
          <p:cNvPr id="12" name="文本框 11"/>
          <p:cNvSpPr txBox="1"/>
          <p:nvPr/>
        </p:nvSpPr>
        <p:spPr>
          <a:xfrm>
            <a:off x="261620" y="6092825"/>
            <a:ext cx="11623040" cy="460375"/>
          </a:xfrm>
          <a:prstGeom prst="rect">
            <a:avLst/>
          </a:prstGeom>
          <a:solidFill>
            <a:srgbClr val="FFC000"/>
          </a:solidFill>
        </p:spPr>
        <p:txBody>
          <a:bodyPr wrap="square" rtlCol="0">
            <a:spAutoFit/>
          </a:bodyPr>
          <a:lstStyle/>
          <a:p>
            <a:pPr lvl="0" algn="l">
              <a:buClrTx/>
              <a:buSzTx/>
              <a:buFontTx/>
            </a:pPr>
            <a:r>
              <a:rPr lang="en-US" altLang="zh-CN" sz="2400">
                <a:latin typeface="Times New Roman" panose="02020603050405020304" charset="0"/>
                <a:cs typeface="Times New Roman" panose="02020603050405020304" charset="0"/>
                <a:sym typeface="+mn-ea"/>
              </a:rPr>
              <a:t>提示第3题：请大家一定注意句子里的并列连词and,几个谓语动词并列，所以答案为A</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animBg="1"/>
      <p:bldP spid="7" grpId="1" animBg="1"/>
      <p:bldP spid="8" grpId="0" animBg="1"/>
      <p:bldP spid="8" grpId="1" animBg="1"/>
      <p:bldP spid="9" grpId="0" animBg="1"/>
      <p:bldP spid="9" grpId="1" animBg="1"/>
      <p:bldP spid="12" grpId="0" animBg="1"/>
      <p:bldP spid="12" grpId="1" animBg="1"/>
      <p:bldP spid="10" grpId="0" animBg="1"/>
      <p:bldP spid="10" grpId="1" animBg="1"/>
      <p:bldP spid="11" grpId="0" animBg="1"/>
      <p:bldP spid="11" grpId="1" animBg="1"/>
    </p:bld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2"/>
          <a:stretch>
            <a:fillRect/>
          </a:stretch>
        </p:blipFill>
        <p:spPr>
          <a:xfrm>
            <a:off x="149225" y="1513840"/>
            <a:ext cx="11892915" cy="954405"/>
          </a:xfrm>
          <a:prstGeom prst="rect">
            <a:avLst/>
          </a:prstGeom>
        </p:spPr>
      </p:pic>
      <p:pic>
        <p:nvPicPr>
          <p:cNvPr id="7" name="图片 6"/>
          <p:cNvPicPr>
            <a:picLocks noChangeAspect="1"/>
          </p:cNvPicPr>
          <p:nvPr/>
        </p:nvPicPr>
        <p:blipFill>
          <a:blip r:embed="rId3"/>
          <a:stretch>
            <a:fillRect/>
          </a:stretch>
        </p:blipFill>
        <p:spPr>
          <a:xfrm>
            <a:off x="336550" y="2959735"/>
            <a:ext cx="2913380" cy="2796540"/>
          </a:xfrm>
          <a:prstGeom prst="rect">
            <a:avLst/>
          </a:prstGeom>
        </p:spPr>
      </p:pic>
      <p:pic>
        <p:nvPicPr>
          <p:cNvPr id="8" name="图片 7"/>
          <p:cNvPicPr>
            <a:picLocks noChangeAspect="1"/>
          </p:cNvPicPr>
          <p:nvPr/>
        </p:nvPicPr>
        <p:blipFill>
          <a:blip r:embed="rId4"/>
          <a:stretch>
            <a:fillRect/>
          </a:stretch>
        </p:blipFill>
        <p:spPr>
          <a:xfrm>
            <a:off x="3895725" y="2959735"/>
            <a:ext cx="3163570" cy="2747010"/>
          </a:xfrm>
          <a:prstGeom prst="rect">
            <a:avLst/>
          </a:prstGeom>
        </p:spPr>
      </p:pic>
      <p:pic>
        <p:nvPicPr>
          <p:cNvPr id="9" name="图片 8"/>
          <p:cNvPicPr>
            <a:picLocks noChangeAspect="1"/>
          </p:cNvPicPr>
          <p:nvPr/>
        </p:nvPicPr>
        <p:blipFill>
          <a:blip r:embed="rId5"/>
          <a:stretch>
            <a:fillRect/>
          </a:stretch>
        </p:blipFill>
        <p:spPr>
          <a:xfrm>
            <a:off x="8025765" y="2959735"/>
            <a:ext cx="3166110" cy="2634615"/>
          </a:xfrm>
          <a:prstGeom prst="rect">
            <a:avLst/>
          </a:prstGeom>
        </p:spPr>
      </p:pic>
      <p:sp>
        <p:nvSpPr>
          <p:cNvPr id="10" name="椭圆 9"/>
          <p:cNvSpPr/>
          <p:nvPr/>
        </p:nvSpPr>
        <p:spPr>
          <a:xfrm>
            <a:off x="1082675" y="5875655"/>
            <a:ext cx="703580" cy="6153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latin typeface="Times New Roman" panose="02020603050405020304" charset="0"/>
                <a:cs typeface="Times New Roman" panose="02020603050405020304" charset="0"/>
              </a:rPr>
              <a:t>1</a:t>
            </a:r>
            <a:endParaRPr lang="en-US" altLang="zh-CN" sz="3600">
              <a:latin typeface="Times New Roman" panose="02020603050405020304" charset="0"/>
              <a:cs typeface="Times New Roman" panose="02020603050405020304" charset="0"/>
            </a:endParaRPr>
          </a:p>
        </p:txBody>
      </p:sp>
      <p:sp>
        <p:nvSpPr>
          <p:cNvPr id="11" name="椭圆 10"/>
          <p:cNvSpPr/>
          <p:nvPr/>
        </p:nvSpPr>
        <p:spPr>
          <a:xfrm>
            <a:off x="5125720" y="5875655"/>
            <a:ext cx="703580" cy="6153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latin typeface="Times New Roman" panose="02020603050405020304" charset="0"/>
                <a:cs typeface="Times New Roman" panose="02020603050405020304" charset="0"/>
              </a:rPr>
              <a:t>2</a:t>
            </a:r>
            <a:endParaRPr lang="en-US" altLang="zh-CN" sz="3600">
              <a:latin typeface="Times New Roman" panose="02020603050405020304" charset="0"/>
              <a:cs typeface="Times New Roman" panose="02020603050405020304" charset="0"/>
            </a:endParaRPr>
          </a:p>
        </p:txBody>
      </p:sp>
      <p:sp>
        <p:nvSpPr>
          <p:cNvPr id="12" name="椭圆 11"/>
          <p:cNvSpPr/>
          <p:nvPr/>
        </p:nvSpPr>
        <p:spPr>
          <a:xfrm>
            <a:off x="9257030" y="5875655"/>
            <a:ext cx="703580" cy="6153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latin typeface="Times New Roman" panose="02020603050405020304" charset="0"/>
                <a:cs typeface="Times New Roman" panose="02020603050405020304" charset="0"/>
              </a:rPr>
              <a:t>3</a:t>
            </a:r>
            <a:endParaRPr lang="en-US" altLang="zh-CN"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bldLvl="0" animBg="1"/>
      <p:bldP spid="12" grpId="1" animBg="1"/>
    </p:bldLst>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5" name="文本框 4"/>
          <p:cNvSpPr txBox="1"/>
          <p:nvPr/>
        </p:nvSpPr>
        <p:spPr>
          <a:xfrm>
            <a:off x="4498975" y="616585"/>
            <a:ext cx="4262755" cy="583565"/>
          </a:xfrm>
          <a:prstGeom prst="rect">
            <a:avLst/>
          </a:prstGeom>
          <a:solidFill>
            <a:srgbClr val="FFC000"/>
          </a:solidFill>
        </p:spPr>
        <p:txBody>
          <a:bodyPr wrap="square" rtlCol="0">
            <a:spAutoFit/>
          </a:bodyPr>
          <a:lstStyle/>
          <a:p>
            <a:pPr lvl="0" algn="l">
              <a:buClrTx/>
              <a:buSzTx/>
              <a:buFontTx/>
            </a:pPr>
            <a:r>
              <a:rPr lang="en-US" altLang="zh-CN" sz="3200">
                <a:latin typeface="Times New Roman" panose="02020603050405020304" charset="0"/>
                <a:cs typeface="Times New Roman" panose="02020603050405020304" charset="0"/>
                <a:sym typeface="+mn-ea"/>
              </a:rPr>
              <a:t>Step 3 Useful Structures </a:t>
            </a:r>
            <a:endParaRPr lang="en-US" altLang="zh-CN" sz="3200">
              <a:latin typeface="Times New Roman" panose="02020603050405020304" charset="0"/>
              <a:cs typeface="Times New Roman" panose="02020603050405020304" charset="0"/>
              <a:sym typeface="+mn-ea"/>
            </a:endParaRPr>
          </a:p>
        </p:txBody>
      </p:sp>
      <p:sp>
        <p:nvSpPr>
          <p:cNvPr id="2" name="文本框 1"/>
          <p:cNvSpPr txBox="1"/>
          <p:nvPr/>
        </p:nvSpPr>
        <p:spPr>
          <a:xfrm>
            <a:off x="0" y="1306195"/>
            <a:ext cx="11876405" cy="5631180"/>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sym typeface="+mn-ea"/>
              </a:rPr>
              <a:t>1. </a:t>
            </a:r>
            <a:r>
              <a:rPr lang="zh-CN" altLang="en-US" sz="2400">
                <a:latin typeface="Times New Roman" panose="02020603050405020304" charset="0"/>
                <a:cs typeface="Times New Roman" panose="02020603050405020304" charset="0"/>
                <a:sym typeface="+mn-ea"/>
              </a:rPr>
              <a:t>Our town has dozens of factories, ___________several saw mills.</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A. included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B. are including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C. are included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D. including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2</a:t>
            </a:r>
            <a:r>
              <a:rPr lang="zh-CN" altLang="en-US" sz="2400">
                <a:latin typeface="Times New Roman" panose="02020603050405020304" charset="0"/>
                <a:cs typeface="Times New Roman" panose="02020603050405020304" charset="0"/>
                <a:sym typeface="+mn-ea"/>
              </a:rPr>
              <a:t>. _______ the classroom, the students went to the playground to watch the football match.</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sym typeface="+mn-ea"/>
              </a:rPr>
              <a:t>    A. To clean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B. Having cleaned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C. Cleaned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D. Cleaning</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a:t>
            </a:r>
            <a:r>
              <a:rPr lang="zh-CN" altLang="en-US" sz="2400">
                <a:latin typeface="Times New Roman" panose="02020603050405020304" charset="0"/>
                <a:cs typeface="Times New Roman" panose="02020603050405020304" charset="0"/>
              </a:rPr>
              <a:t>（北京) _______in the queue for half an hour, Tom suddenly realized that he had left his wallet at home.</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wait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Have waited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Having waited         D. To have waited   </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4</a:t>
            </a:r>
            <a:r>
              <a:rPr lang="zh-CN" altLang="en-US" sz="2400">
                <a:latin typeface="Times New Roman" panose="02020603050405020304" charset="0"/>
                <a:cs typeface="Times New Roman" panose="02020603050405020304" charset="0"/>
              </a:rPr>
              <a:t>.(上海) According to a recent survey, children spent up to 25 hours a week ______TV.</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watch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to watch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watching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watch</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5</a:t>
            </a:r>
            <a:r>
              <a:rPr lang="zh-CN" altLang="en-US" sz="2400">
                <a:latin typeface="Times New Roman" panose="02020603050405020304" charset="0"/>
                <a:cs typeface="Times New Roman" panose="02020603050405020304" charset="0"/>
              </a:rPr>
              <a:t>.(上海) The flu is believed _______ b</a:t>
            </a:r>
            <a:r>
              <a:rPr lang="en-US" altLang="zh-CN" sz="2400">
                <a:latin typeface="Times New Roman" panose="02020603050405020304" charset="0"/>
                <a:cs typeface="Times New Roman" panose="02020603050405020304" charset="0"/>
              </a:rPr>
              <a:t>y</a:t>
            </a:r>
            <a:r>
              <a:rPr lang="zh-CN" altLang="en-US" sz="2400">
                <a:latin typeface="Times New Roman" panose="02020603050405020304" charset="0"/>
                <a:cs typeface="Times New Roman" panose="02020603050405020304" charset="0"/>
              </a:rPr>
              <a:t> viruses that like to reproduce in the cells inside the human nose and throat.</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causing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being caused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to be caused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D. to have caused</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6</a:t>
            </a:r>
            <a:r>
              <a:rPr lang="zh-CN" altLang="en-US" sz="2400">
                <a:latin typeface="Times New Roman" panose="02020603050405020304" charset="0"/>
                <a:cs typeface="Times New Roman" panose="02020603050405020304" charset="0"/>
              </a:rPr>
              <a:t>.(上海) The  flowers ______ sweet in the botanic garden attract the visitors to the beauty of nature.</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 to smell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smelling                   C. smelt                       D. to be smelt</a:t>
            </a:r>
            <a:endParaRPr lang="zh-CN" altLang="en-US" sz="2400">
              <a:latin typeface="Times New Roman" panose="02020603050405020304" charset="0"/>
              <a:cs typeface="Times New Roman" panose="02020603050405020304" charset="0"/>
            </a:endParaRPr>
          </a:p>
        </p:txBody>
      </p:sp>
      <p:sp>
        <p:nvSpPr>
          <p:cNvPr id="11" name="椭圆 10"/>
          <p:cNvSpPr/>
          <p:nvPr/>
        </p:nvSpPr>
        <p:spPr>
          <a:xfrm>
            <a:off x="4994910" y="130619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D</a:t>
            </a:r>
            <a:endParaRPr lang="en-US" altLang="zh-CN" sz="2800" b="1">
              <a:latin typeface="Times New Roman" panose="02020603050405020304" charset="0"/>
              <a:cs typeface="Times New Roman" panose="02020603050405020304" charset="0"/>
            </a:endParaRPr>
          </a:p>
        </p:txBody>
      </p:sp>
      <p:sp>
        <p:nvSpPr>
          <p:cNvPr id="3" name="椭圆 2"/>
          <p:cNvSpPr/>
          <p:nvPr/>
        </p:nvSpPr>
        <p:spPr>
          <a:xfrm>
            <a:off x="493395" y="199898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
        <p:nvSpPr>
          <p:cNvPr id="4" name="椭圆 3"/>
          <p:cNvSpPr/>
          <p:nvPr/>
        </p:nvSpPr>
        <p:spPr>
          <a:xfrm>
            <a:off x="1528445" y="278003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
            </a:r>
            <a:endParaRPr lang="en-US" altLang="zh-CN" sz="2800" b="1">
              <a:latin typeface="Times New Roman" panose="02020603050405020304" charset="0"/>
              <a:cs typeface="Times New Roman" panose="02020603050405020304" charset="0"/>
            </a:endParaRPr>
          </a:p>
        </p:txBody>
      </p:sp>
      <p:sp>
        <p:nvSpPr>
          <p:cNvPr id="7" name="椭圆 6"/>
          <p:cNvSpPr/>
          <p:nvPr/>
        </p:nvSpPr>
        <p:spPr>
          <a:xfrm>
            <a:off x="9721850" y="3868420"/>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
            </a:r>
            <a:endParaRPr lang="en-US" altLang="zh-CN" sz="2800" b="1">
              <a:latin typeface="Times New Roman" panose="02020603050405020304" charset="0"/>
              <a:cs typeface="Times New Roman" panose="02020603050405020304" charset="0"/>
            </a:endParaRPr>
          </a:p>
        </p:txBody>
      </p:sp>
      <p:sp>
        <p:nvSpPr>
          <p:cNvPr id="8" name="椭圆 7"/>
          <p:cNvSpPr/>
          <p:nvPr/>
        </p:nvSpPr>
        <p:spPr>
          <a:xfrm>
            <a:off x="3791585" y="454342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C</a:t>
            </a:r>
            <a:endParaRPr lang="en-US" altLang="zh-CN" sz="2800" b="1">
              <a:latin typeface="Times New Roman" panose="02020603050405020304" charset="0"/>
              <a:cs typeface="Times New Roman" panose="02020603050405020304" charset="0"/>
            </a:endParaRPr>
          </a:p>
        </p:txBody>
      </p:sp>
      <p:sp>
        <p:nvSpPr>
          <p:cNvPr id="9" name="椭圆 8"/>
          <p:cNvSpPr/>
          <p:nvPr/>
        </p:nvSpPr>
        <p:spPr>
          <a:xfrm>
            <a:off x="3070225" y="5809615"/>
            <a:ext cx="580390" cy="506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Times New Roman" panose="02020603050405020304" charset="0"/>
                <a:cs typeface="Times New Roman" panose="02020603050405020304" charset="0"/>
              </a:rPr>
              <a:t>B</a:t>
            </a:r>
            <a:endParaRPr lang="en-US" altLang="zh-CN" sz="28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3" grpId="0" animBg="1"/>
      <p:bldP spid="3" grpId="1" animBg="1"/>
      <p:bldP spid="4" grpId="0" animBg="1"/>
      <p:bldP spid="4" grpId="1" animBg="1"/>
      <p:bldP spid="7" grpId="0" animBg="1"/>
      <p:bldP spid="7" grpId="1" animBg="1"/>
      <p:bldP spid="8" grpId="0" animBg="1"/>
      <p:bldP spid="8" grpId="1" animBg="1"/>
      <p:bldP spid="9" grpId="0" animBg="1"/>
      <p:bldP spid="9" grpId="1" animBg="1"/>
    </p:bldLst>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sp>
        <p:nvSpPr>
          <p:cNvPr id="4" name="文本框 3"/>
          <p:cNvSpPr txBox="1"/>
          <p:nvPr/>
        </p:nvSpPr>
        <p:spPr>
          <a:xfrm>
            <a:off x="8204200" y="157480"/>
            <a:ext cx="3811270" cy="368300"/>
          </a:xfrm>
          <a:prstGeom prst="rect">
            <a:avLst/>
          </a:prstGeom>
          <a:noFill/>
        </p:spPr>
        <p:txBody>
          <a:bodyPr wrap="square" rtlCol="0">
            <a:spAutoFit/>
          </a:bodyPr>
          <a:lstStyle/>
          <a:p>
            <a:r>
              <a:rPr lang="zh-CN" altLang="en-US" b="1" smtClean="0">
                <a:solidFill>
                  <a:schemeClr val="accent1"/>
                </a:solidFill>
              </a:rPr>
              <a:t>人教版英语选择性</a:t>
            </a:r>
            <a:r>
              <a:rPr lang="zh-CN" altLang="en-US" b="1">
                <a:solidFill>
                  <a:schemeClr val="accent1"/>
                </a:solidFill>
              </a:rPr>
              <a:t>必修第一册</a:t>
            </a:r>
            <a:endParaRPr lang="zh-CN" altLang="en-US" b="1">
              <a:solidFill>
                <a:schemeClr val="accent1"/>
              </a:solidFill>
            </a:endParaRPr>
          </a:p>
        </p:txBody>
      </p:sp>
      <p:pic>
        <p:nvPicPr>
          <p:cNvPr id="5" name="New picture" hidden="1"/>
          <p:cNvPicPr/>
          <p:nvPr/>
        </p:nvPicPr>
        <p:blipFill>
          <a:blip r:embed="rId2"/>
          <a:stretch>
            <a:fillRect/>
          </a:stretch>
        </p:blipFill>
        <p:spPr>
          <a:xfrm>
            <a:off x="10693400" y="10172700"/>
            <a:ext cx="304800" cy="2540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0" y="1683385"/>
            <a:ext cx="4104005" cy="3939540"/>
          </a:xfrm>
          <a:prstGeom prst="rect">
            <a:avLst/>
          </a:prstGeom>
        </p:spPr>
      </p:pic>
      <p:sp>
        <p:nvSpPr>
          <p:cNvPr id="10" name="椭圆 9"/>
          <p:cNvSpPr/>
          <p:nvPr/>
        </p:nvSpPr>
        <p:spPr>
          <a:xfrm>
            <a:off x="1395095" y="5622925"/>
            <a:ext cx="703580" cy="6153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latin typeface="Times New Roman" panose="02020603050405020304" charset="0"/>
                <a:cs typeface="Times New Roman" panose="02020603050405020304" charset="0"/>
              </a:rPr>
              <a:t>1</a:t>
            </a:r>
            <a:endParaRPr lang="en-US" altLang="zh-CN" sz="3600">
              <a:latin typeface="Times New Roman" panose="02020603050405020304" charset="0"/>
              <a:cs typeface="Times New Roman" panose="02020603050405020304" charset="0"/>
            </a:endParaRPr>
          </a:p>
        </p:txBody>
      </p:sp>
      <p:sp>
        <p:nvSpPr>
          <p:cNvPr id="2" name="文本框 1"/>
          <p:cNvSpPr txBox="1"/>
          <p:nvPr/>
        </p:nvSpPr>
        <p:spPr>
          <a:xfrm>
            <a:off x="4104005" y="2622550"/>
            <a:ext cx="7024370" cy="2061210"/>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He is looking at the teacher, but no eye contact, no expression, with a blue tooth earphone in his ear. He is listening to his favourite music. He is distracted.</a:t>
            </a:r>
            <a:endParaRPr lang="en-US" altLang="zh-CN"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2" grpId="0" animBg="1"/>
      <p:bldP spid="2" grpId="1" animBg="1"/>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pic>
        <p:nvPicPr>
          <p:cNvPr id="8" name="图片 7"/>
          <p:cNvPicPr>
            <a:picLocks noChangeAspect="1"/>
          </p:cNvPicPr>
          <p:nvPr/>
        </p:nvPicPr>
        <p:blipFill>
          <a:blip r:embed="rId2"/>
          <a:stretch>
            <a:fillRect/>
          </a:stretch>
        </p:blipFill>
        <p:spPr>
          <a:xfrm>
            <a:off x="0" y="2115820"/>
            <a:ext cx="4100830" cy="3561080"/>
          </a:xfrm>
          <a:prstGeom prst="rect">
            <a:avLst/>
          </a:prstGeom>
        </p:spPr>
      </p:pic>
      <p:sp>
        <p:nvSpPr>
          <p:cNvPr id="11" name="椭圆 10"/>
          <p:cNvSpPr/>
          <p:nvPr/>
        </p:nvSpPr>
        <p:spPr>
          <a:xfrm>
            <a:off x="1226820" y="5771515"/>
            <a:ext cx="703580" cy="6153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latin typeface="Times New Roman" panose="02020603050405020304" charset="0"/>
                <a:cs typeface="Times New Roman" panose="02020603050405020304" charset="0"/>
              </a:rPr>
              <a:t>2</a:t>
            </a:r>
            <a:endParaRPr lang="en-US" altLang="zh-CN" sz="3600">
              <a:latin typeface="Times New Roman" panose="02020603050405020304" charset="0"/>
              <a:cs typeface="Times New Roman" panose="02020603050405020304" charset="0"/>
            </a:endParaRPr>
          </a:p>
        </p:txBody>
      </p:sp>
      <p:sp>
        <p:nvSpPr>
          <p:cNvPr id="2" name="文本框 1"/>
          <p:cNvSpPr txBox="1"/>
          <p:nvPr/>
        </p:nvSpPr>
        <p:spPr>
          <a:xfrm>
            <a:off x="4104005" y="2622550"/>
            <a:ext cx="7024370" cy="107632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He is  raising his fist. He is excited. He is cheering himself up. </a:t>
            </a:r>
            <a:endParaRPr lang="en-US" altLang="zh-CN"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2" grpId="0" animBg="1"/>
      <p:bldP spid="2" grpId="1" animBg="1"/>
    </p:bld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2"/>
          <a:stretch>
            <a:fillRect/>
          </a:stretch>
        </p:blipFill>
        <p:spPr>
          <a:xfrm>
            <a:off x="0" y="2153285"/>
            <a:ext cx="4381500" cy="3646170"/>
          </a:xfrm>
          <a:prstGeom prst="rect">
            <a:avLst/>
          </a:prstGeom>
        </p:spPr>
      </p:pic>
      <p:sp>
        <p:nvSpPr>
          <p:cNvPr id="2" name="文本框 1"/>
          <p:cNvSpPr txBox="1"/>
          <p:nvPr/>
        </p:nvSpPr>
        <p:spPr>
          <a:xfrm>
            <a:off x="4470400" y="2890520"/>
            <a:ext cx="7024370" cy="255333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The boy is  whispering and the girl is covering her mouth with her hands, trying to restrain her smile. They are sharing something else, not what the teacher is talking about.  </a:t>
            </a:r>
            <a:endParaRPr lang="en-US" altLang="zh-CN" sz="3200">
              <a:latin typeface="Times New Roman" panose="02020603050405020304" charset="0"/>
              <a:cs typeface="Times New Roman" panose="02020603050405020304" charset="0"/>
            </a:endParaRPr>
          </a:p>
        </p:txBody>
      </p:sp>
      <p:sp>
        <p:nvSpPr>
          <p:cNvPr id="11" name="椭圆 10"/>
          <p:cNvSpPr/>
          <p:nvPr/>
        </p:nvSpPr>
        <p:spPr>
          <a:xfrm>
            <a:off x="1838960" y="5799455"/>
            <a:ext cx="703580" cy="6153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latin typeface="Times New Roman" panose="02020603050405020304" charset="0"/>
                <a:cs typeface="Times New Roman" panose="02020603050405020304" charset="0"/>
              </a:rPr>
              <a:t>3</a:t>
            </a:r>
            <a:endParaRPr lang="en-US" altLang="zh-CN"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2" grpId="0" animBg="1"/>
      <p:bldP spid="2" grpId="1" animBg="1"/>
    </p:bldLs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sp>
        <p:nvSpPr>
          <p:cNvPr id="2" name="文本框 1"/>
          <p:cNvSpPr txBox="1"/>
          <p:nvPr/>
        </p:nvSpPr>
        <p:spPr>
          <a:xfrm>
            <a:off x="165100" y="1321435"/>
            <a:ext cx="11861800" cy="460375"/>
          </a:xfrm>
          <a:prstGeom prst="rect">
            <a:avLst/>
          </a:prstGeom>
          <a:solidFill>
            <a:srgbClr val="92D050"/>
          </a:solidFill>
        </p:spPr>
        <p:txBody>
          <a:bodyPr wrap="square" rtlCol="0">
            <a:spAutoFit/>
          </a:bodyPr>
          <a:lstStyle/>
          <a:p>
            <a:r>
              <a:rPr lang="en-US" altLang="zh-CN" sz="2400">
                <a:latin typeface="Times New Roman" panose="02020603050405020304" charset="0"/>
                <a:cs typeface="Times New Roman" panose="02020603050405020304" charset="0"/>
              </a:rPr>
              <a:t>Match the body language with the meanings. Write the letters A-J on the line.</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120650" y="1859915"/>
            <a:ext cx="11906250" cy="4892675"/>
          </a:xfrm>
          <a:prstGeom prst="rect">
            <a:avLst/>
          </a:prstGeom>
          <a:solidFill>
            <a:srgbClr val="C1DEF6"/>
          </a:solidFill>
        </p:spPr>
        <p:txBody>
          <a:bodyPr wrap="square" rtlCol="0">
            <a:spAutoFit/>
          </a:bodyPr>
          <a:lstStyle/>
          <a:p>
            <a:r>
              <a:rPr lang="en-US" altLang="zh-CN" sz="2400">
                <a:latin typeface="Times New Roman" panose="02020603050405020304" charset="0"/>
                <a:cs typeface="Times New Roman" panose="02020603050405020304" charset="0"/>
              </a:rPr>
              <a:t>______1. Looking up and making eye contact      			A very interested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______2. Leaning over to look at one's watch			B bored</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______3. Two friends leaning heads together			C interested</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______4. Leaning forward and looking at the teacher		D sad or worried</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______5. Looking up, but no eye contact, no expression		E distracted</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______6. Looking away						F writing notes</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______7. Chin on hand, looking at the window			G serious problems</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______8. Looking down, arms or legs crossed			H like they are asleep</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______9. Frowning							I daydreaming</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______10.Hair not brushed, red eyes					J anxious, afraid, or</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   									   experiencing anxiety</a:t>
            </a:r>
            <a:endParaRPr lang="en-US" altLang="zh-CN" sz="2400">
              <a:latin typeface="Times New Roman" panose="02020603050405020304" charset="0"/>
              <a:cs typeface="Times New Roman" panose="02020603050405020304" charset="0"/>
              <a:sym typeface="+mn-ea"/>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
        <p:nvSpPr>
          <p:cNvPr id="5" name="椭圆 4"/>
          <p:cNvSpPr/>
          <p:nvPr/>
        </p:nvSpPr>
        <p:spPr>
          <a:xfrm>
            <a:off x="417195" y="300482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A</a:t>
            </a:r>
            <a:endParaRPr lang="en-US" altLang="zh-CN" sz="2400" b="1">
              <a:solidFill>
                <a:srgbClr val="FF0000"/>
              </a:solidFill>
              <a:latin typeface="Times New Roman" panose="02020603050405020304" charset="0"/>
              <a:cs typeface="Times New Roman" panose="02020603050405020304" charset="0"/>
            </a:endParaRPr>
          </a:p>
        </p:txBody>
      </p:sp>
      <p:sp>
        <p:nvSpPr>
          <p:cNvPr id="8" name="椭圆 7"/>
          <p:cNvSpPr/>
          <p:nvPr/>
        </p:nvSpPr>
        <p:spPr>
          <a:xfrm>
            <a:off x="417195" y="226060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B</a:t>
            </a:r>
            <a:endParaRPr lang="en-US" altLang="zh-CN" sz="2400" b="1">
              <a:solidFill>
                <a:srgbClr val="FF0000"/>
              </a:solidFill>
              <a:latin typeface="Times New Roman" panose="02020603050405020304" charset="0"/>
              <a:cs typeface="Times New Roman" panose="02020603050405020304" charset="0"/>
            </a:endParaRPr>
          </a:p>
        </p:txBody>
      </p:sp>
      <p:sp>
        <p:nvSpPr>
          <p:cNvPr id="9" name="椭圆 8"/>
          <p:cNvSpPr/>
          <p:nvPr/>
        </p:nvSpPr>
        <p:spPr>
          <a:xfrm>
            <a:off x="417195" y="1859915"/>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C</a:t>
            </a:r>
            <a:endParaRPr lang="en-US" altLang="zh-CN" sz="2400" b="1">
              <a:solidFill>
                <a:srgbClr val="FF0000"/>
              </a:solidFill>
              <a:latin typeface="Times New Roman" panose="02020603050405020304" charset="0"/>
              <a:cs typeface="Times New Roman" panose="02020603050405020304" charset="0"/>
            </a:endParaRPr>
          </a:p>
        </p:txBody>
      </p:sp>
      <p:sp>
        <p:nvSpPr>
          <p:cNvPr id="10" name="椭圆 9"/>
          <p:cNvSpPr/>
          <p:nvPr/>
        </p:nvSpPr>
        <p:spPr>
          <a:xfrm>
            <a:off x="417195" y="4787265"/>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D</a:t>
            </a:r>
            <a:endParaRPr lang="en-US" altLang="zh-CN" sz="2400" b="1">
              <a:solidFill>
                <a:srgbClr val="FF0000"/>
              </a:solidFill>
              <a:latin typeface="Times New Roman" panose="02020603050405020304" charset="0"/>
              <a:cs typeface="Times New Roman" panose="02020603050405020304" charset="0"/>
            </a:endParaRPr>
          </a:p>
        </p:txBody>
      </p:sp>
      <p:sp>
        <p:nvSpPr>
          <p:cNvPr id="11" name="椭圆 10"/>
          <p:cNvSpPr/>
          <p:nvPr/>
        </p:nvSpPr>
        <p:spPr>
          <a:xfrm>
            <a:off x="417195" y="374904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E</a:t>
            </a:r>
            <a:endParaRPr lang="en-US" altLang="zh-CN" sz="2400" b="1">
              <a:solidFill>
                <a:srgbClr val="FF0000"/>
              </a:solidFill>
              <a:latin typeface="Times New Roman" panose="02020603050405020304" charset="0"/>
              <a:cs typeface="Times New Roman" panose="02020603050405020304" charset="0"/>
            </a:endParaRPr>
          </a:p>
        </p:txBody>
      </p:sp>
      <p:sp>
        <p:nvSpPr>
          <p:cNvPr id="12" name="椭圆 11"/>
          <p:cNvSpPr/>
          <p:nvPr/>
        </p:nvSpPr>
        <p:spPr>
          <a:xfrm>
            <a:off x="417195" y="263271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F</a:t>
            </a:r>
            <a:endParaRPr lang="en-US" altLang="zh-CN" sz="2400" b="1">
              <a:solidFill>
                <a:srgbClr val="FF0000"/>
              </a:solidFill>
              <a:latin typeface="Times New Roman" panose="02020603050405020304" charset="0"/>
              <a:cs typeface="Times New Roman" panose="02020603050405020304" charset="0"/>
            </a:endParaRPr>
          </a:p>
        </p:txBody>
      </p:sp>
      <p:sp>
        <p:nvSpPr>
          <p:cNvPr id="13" name="椭圆 12"/>
          <p:cNvSpPr/>
          <p:nvPr/>
        </p:nvSpPr>
        <p:spPr>
          <a:xfrm>
            <a:off x="417195" y="442214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G</a:t>
            </a:r>
            <a:endParaRPr lang="en-US" altLang="zh-CN" sz="2400" b="1">
              <a:solidFill>
                <a:srgbClr val="FF0000"/>
              </a:solidFill>
              <a:latin typeface="Times New Roman" panose="02020603050405020304" charset="0"/>
              <a:cs typeface="Times New Roman" panose="02020603050405020304" charset="0"/>
            </a:endParaRPr>
          </a:p>
        </p:txBody>
      </p:sp>
      <p:sp>
        <p:nvSpPr>
          <p:cNvPr id="14" name="椭圆 13"/>
          <p:cNvSpPr/>
          <p:nvPr/>
        </p:nvSpPr>
        <p:spPr>
          <a:xfrm>
            <a:off x="417195" y="337693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H</a:t>
            </a:r>
            <a:endParaRPr lang="en-US" altLang="zh-CN" sz="2400" b="1">
              <a:solidFill>
                <a:srgbClr val="FF0000"/>
              </a:solidFill>
              <a:latin typeface="Times New Roman" panose="02020603050405020304" charset="0"/>
              <a:cs typeface="Times New Roman" panose="02020603050405020304" charset="0"/>
            </a:endParaRPr>
          </a:p>
        </p:txBody>
      </p:sp>
      <p:sp>
        <p:nvSpPr>
          <p:cNvPr id="15" name="椭圆 14"/>
          <p:cNvSpPr/>
          <p:nvPr/>
        </p:nvSpPr>
        <p:spPr>
          <a:xfrm>
            <a:off x="417195" y="4121150"/>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I</a:t>
            </a:r>
            <a:endParaRPr lang="en-US" altLang="zh-CN" sz="2400" b="1">
              <a:solidFill>
                <a:srgbClr val="FF0000"/>
              </a:solidFill>
              <a:latin typeface="Times New Roman" panose="02020603050405020304" charset="0"/>
              <a:cs typeface="Times New Roman" panose="02020603050405020304" charset="0"/>
            </a:endParaRPr>
          </a:p>
        </p:txBody>
      </p:sp>
      <p:sp>
        <p:nvSpPr>
          <p:cNvPr id="16" name="椭圆 15"/>
          <p:cNvSpPr/>
          <p:nvPr/>
        </p:nvSpPr>
        <p:spPr>
          <a:xfrm>
            <a:off x="417195" y="5159375"/>
            <a:ext cx="594995" cy="372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J</a:t>
            </a:r>
            <a:endParaRPr lang="en-US" altLang="zh-CN" sz="2400" b="1">
              <a:solidFill>
                <a:srgbClr val="FF0000"/>
              </a:solidFill>
              <a:latin typeface="Times New Roman" panose="02020603050405020304" charset="0"/>
              <a:cs typeface="Times New Roman" panose="02020603050405020304" charset="0"/>
            </a:endParaRPr>
          </a:p>
        </p:txBody>
      </p:sp>
      <p:sp>
        <p:nvSpPr>
          <p:cNvPr id="17" name="爆炸形 2 16"/>
          <p:cNvSpPr/>
          <p:nvPr/>
        </p:nvSpPr>
        <p:spPr>
          <a:xfrm>
            <a:off x="2113280" y="5206365"/>
            <a:ext cx="6592570" cy="165163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FF0000"/>
                </a:solidFill>
                <a:latin typeface="Times New Roman" panose="02020603050405020304" charset="0"/>
                <a:cs typeface="Times New Roman" panose="02020603050405020304" charset="0"/>
              </a:rPr>
              <a:t>Identify meanings of students' body language</a:t>
            </a:r>
            <a:endParaRPr lang="en-US" altLang="zh-CN" sz="240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after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animBg="1"/>
      <p:bldP spid="2" grpId="1" animBg="1"/>
      <p:bldP spid="9" grpId="0" animBg="1"/>
      <p:bldP spid="9" grpId="1" animBg="1"/>
      <p:bldP spid="8" grpId="0" animBg="1"/>
      <p:bldP spid="8" grpId="1" animBg="1"/>
      <p:bldP spid="12" grpId="0" animBg="1"/>
      <p:bldP spid="12" grpId="1" animBg="1"/>
      <p:bldP spid="5" grpId="0" animBg="1"/>
      <p:bldP spid="5" grpId="1" animBg="1"/>
      <p:bldP spid="14" grpId="0" animBg="1"/>
      <p:bldP spid="14" grpId="1" animBg="1"/>
      <p:bldP spid="11" grpId="0" animBg="1"/>
      <p:bldP spid="11" grpId="1" animBg="1"/>
      <p:bldP spid="15" grpId="0" animBg="1"/>
      <p:bldP spid="15" grpId="1" animBg="1"/>
      <p:bldP spid="13" grpId="0" animBg="1"/>
      <p:bldP spid="13" grpId="1" animBg="1"/>
      <p:bldP spid="10" grpId="0" animBg="1"/>
      <p:bldP spid="10" grpId="1" animBg="1"/>
      <p:bldP spid="16" grpId="0" animBg="1"/>
      <p:bldP spid="17" grpId="0" animBg="1"/>
      <p:bldP spid="17" grpId="1" animBg="1"/>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2"/>
          <a:stretch>
            <a:fillRect/>
          </a:stretch>
        </p:blipFill>
        <p:spPr>
          <a:xfrm>
            <a:off x="440055" y="2686685"/>
            <a:ext cx="3941445" cy="3987800"/>
          </a:xfrm>
          <a:prstGeom prst="rect">
            <a:avLst/>
          </a:prstGeom>
        </p:spPr>
      </p:pic>
      <p:sp>
        <p:nvSpPr>
          <p:cNvPr id="3" name="椭圆 2"/>
          <p:cNvSpPr/>
          <p:nvPr/>
        </p:nvSpPr>
        <p:spPr>
          <a:xfrm>
            <a:off x="203835" y="1347470"/>
            <a:ext cx="4059555" cy="1685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The structure of the passage</a:t>
            </a:r>
            <a:endParaRPr lang="en-US" altLang="zh-CN"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4718685" y="1640205"/>
            <a:ext cx="6725920" cy="1568450"/>
          </a:xfrm>
          <a:prstGeom prst="rect">
            <a:avLst/>
          </a:prstGeom>
          <a:solidFill>
            <a:srgbClr val="C1DEF6"/>
          </a:solidFill>
        </p:spPr>
        <p:txBody>
          <a:bodyPr wrap="square" rtlCol="0">
            <a:spAutoFit/>
          </a:bodyPr>
          <a:lstStyle/>
          <a:p>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Part 1 consists of Paragrph 1&amp;2, putting forward a </a:t>
            </a:r>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question</a:t>
            </a:r>
            <a:r>
              <a:rPr lang="en-US" altLang="zh-CN" sz="3200">
                <a:ln w="12700" cmpd="sng">
                  <a:solidFill>
                    <a:schemeClr val="accent4"/>
                  </a:solidFill>
                  <a:prstDash val="solid"/>
                </a:ln>
                <a:gradFill>
                  <a:gsLst>
                    <a:gs pos="0">
                      <a:srgbClr val="012D86"/>
                    </a:gs>
                    <a:gs pos="100000">
                      <a:srgbClr val="0E2557"/>
                    </a:gs>
                  </a:gsLst>
                  <a:lin scaled="0"/>
                </a:gradFill>
                <a:effectLst/>
                <a:latin typeface="Times New Roman" panose="02020603050405020304" charset="0"/>
                <a:cs typeface="Times New Roman" panose="02020603050405020304" charset="0"/>
              </a:rPr>
              <a:t> </a:t>
            </a:r>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and giving the author's answer.</a:t>
            </a:r>
            <a:endPar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endParaRPr>
          </a:p>
        </p:txBody>
      </p:sp>
      <p:sp>
        <p:nvSpPr>
          <p:cNvPr id="7" name="椭圆 6"/>
          <p:cNvSpPr/>
          <p:nvPr/>
        </p:nvSpPr>
        <p:spPr>
          <a:xfrm>
            <a:off x="4718685" y="3340735"/>
            <a:ext cx="5935345" cy="14211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Question:</a:t>
            </a:r>
            <a:endParaRPr lang="en-US" altLang="zh-CN" sz="2400" b="1">
              <a:solidFill>
                <a:srgbClr val="FF0000"/>
              </a:solidFill>
              <a:latin typeface="Times New Roman" panose="02020603050405020304" charset="0"/>
              <a:cs typeface="Times New Roman" panose="02020603050405020304" charset="0"/>
            </a:endParaRPr>
          </a:p>
          <a:p>
            <a:pPr algn="ctr"/>
            <a:r>
              <a:rPr lang="en-US" altLang="zh-CN" sz="2400" b="1">
                <a:latin typeface="Times New Roman" panose="02020603050405020304" charset="0"/>
                <a:cs typeface="Times New Roman" panose="02020603050405020304" charset="0"/>
              </a:rPr>
              <a:t>How to know what 's going on in  students' minds? </a:t>
            </a:r>
            <a:endParaRPr lang="en-US" altLang="zh-CN" sz="2400" b="1">
              <a:latin typeface="Times New Roman" panose="02020603050405020304" charset="0"/>
              <a:cs typeface="Times New Roman" panose="02020603050405020304" charset="0"/>
            </a:endParaRPr>
          </a:p>
        </p:txBody>
      </p:sp>
      <p:sp>
        <p:nvSpPr>
          <p:cNvPr id="9" name="椭圆 8"/>
          <p:cNvSpPr/>
          <p:nvPr/>
        </p:nvSpPr>
        <p:spPr>
          <a:xfrm>
            <a:off x="4718685" y="4902200"/>
            <a:ext cx="5935345" cy="14211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Times New Roman" panose="02020603050405020304" charset="0"/>
                <a:cs typeface="Times New Roman" panose="02020603050405020304" charset="0"/>
              </a:rPr>
              <a:t>Answer:</a:t>
            </a:r>
            <a:endParaRPr lang="en-US" altLang="zh-CN" sz="2400" b="1">
              <a:solidFill>
                <a:srgbClr val="FF0000"/>
              </a:solidFill>
              <a:latin typeface="Times New Roman" panose="02020603050405020304" charset="0"/>
              <a:cs typeface="Times New Roman" panose="02020603050405020304" charset="0"/>
            </a:endParaRPr>
          </a:p>
          <a:p>
            <a:pPr algn="ctr"/>
            <a:r>
              <a:rPr lang="en-US" altLang="zh-CN" sz="2400" b="1">
                <a:latin typeface="Times New Roman" panose="02020603050405020304" charset="0"/>
                <a:cs typeface="Times New Roman" panose="02020603050405020304" charset="0"/>
              </a:rPr>
              <a:t>Looking at their body language </a:t>
            </a:r>
            <a:endParaRPr lang="en-US" altLang="zh-CN" sz="24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bldLvl="0" animBg="1"/>
      <p:bldP spid="7" grpId="1" animBg="1"/>
      <p:bldP spid="9" grpId="0" animBg="1"/>
      <p:bldP spid="9" grpId="1" animBg="1"/>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 name="文本框 5"/>
          <p:cNvSpPr txBox="1"/>
          <p:nvPr/>
        </p:nvSpPr>
        <p:spPr>
          <a:xfrm>
            <a:off x="0" y="586105"/>
            <a:ext cx="4263390" cy="645160"/>
          </a:xfrm>
          <a:prstGeom prst="rect">
            <a:avLst/>
          </a:prstGeom>
          <a:solidFill>
            <a:srgbClr val="FFC000"/>
          </a:solidFill>
        </p:spPr>
        <p:txBody>
          <a:bodyPr wrap="square" rtlCol="0">
            <a:spAutoFit/>
          </a:bodyPr>
          <a:lstStyle/>
          <a:p>
            <a:r>
              <a:rPr lang="en-US" altLang="zh-CN" sz="3600" b="1">
                <a:latin typeface="Times New Roman" panose="02020603050405020304" charset="0"/>
                <a:cs typeface="Times New Roman" panose="02020603050405020304" charset="0"/>
              </a:rPr>
              <a:t>Revision of Unit 4</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4381500" y="586105"/>
            <a:ext cx="6030595" cy="583565"/>
          </a:xfrm>
          <a:prstGeom prst="rect">
            <a:avLst/>
          </a:prstGeom>
          <a:solidFill>
            <a:srgbClr val="FFC000"/>
          </a:solidFill>
        </p:spPr>
        <p:txBody>
          <a:bodyPr wrap="square" rtlCol="0">
            <a:spAutoFit/>
          </a:bodyPr>
          <a:lstStyle/>
          <a:p>
            <a:r>
              <a:rPr lang="en-US" altLang="zh-CN" sz="3200">
                <a:latin typeface="Times New Roman" panose="02020603050405020304" charset="0"/>
                <a:cs typeface="Times New Roman" panose="02020603050405020304" charset="0"/>
              </a:rPr>
              <a:t>Step 1 How do I know my student?</a:t>
            </a:r>
            <a:endParaRPr lang="en-US" altLang="zh-CN" sz="3200">
              <a:latin typeface="Times New Roman" panose="02020603050405020304" charset="0"/>
              <a:cs typeface="Times New Roman" panose="02020603050405020304" charset="0"/>
            </a:endParaRPr>
          </a:p>
        </p:txBody>
      </p:sp>
      <p:sp>
        <p:nvSpPr>
          <p:cNvPr id="3" name="椭圆 2"/>
          <p:cNvSpPr/>
          <p:nvPr/>
        </p:nvSpPr>
        <p:spPr>
          <a:xfrm>
            <a:off x="203835" y="1347470"/>
            <a:ext cx="4059555" cy="1685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Times New Roman" panose="02020603050405020304" charset="0"/>
                <a:cs typeface="Times New Roman" panose="02020603050405020304" charset="0"/>
              </a:rPr>
              <a:t>The structure of the passage</a:t>
            </a:r>
            <a:endParaRPr lang="en-US" altLang="zh-CN"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4718685" y="1640205"/>
            <a:ext cx="6725920" cy="1076325"/>
          </a:xfrm>
          <a:prstGeom prst="rect">
            <a:avLst/>
          </a:prstGeom>
          <a:solidFill>
            <a:srgbClr val="C1DEF6"/>
          </a:solidFill>
        </p:spPr>
        <p:txBody>
          <a:bodyPr wrap="square" rtlCol="0">
            <a:spAutoFit/>
          </a:bodyPr>
          <a:lstStyle/>
          <a:p>
            <a:r>
              <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rPr>
              <a:t>Part 2 consists of Paragrph 3,4&amp;5, interpreting students' body language.</a:t>
            </a:r>
            <a:endParaRPr lang="en-US" altLang="zh-CN" sz="3200">
              <a:gradFill>
                <a:gsLst>
                  <a:gs pos="0">
                    <a:srgbClr val="012D86"/>
                  </a:gs>
                  <a:gs pos="100000">
                    <a:srgbClr val="0E2557"/>
                  </a:gs>
                </a:gsLst>
                <a:lin scaled="0"/>
              </a:gradFill>
              <a:effectLst>
                <a:innerShdw blurRad="177800">
                  <a:schemeClr val="accent3">
                    <a:lumMod val="50000"/>
                  </a:schemeClr>
                </a:innerShdw>
              </a:effectLst>
              <a:latin typeface="Times New Roman" panose="02020603050405020304" charset="0"/>
              <a:cs typeface="Times New Roman" panose="02020603050405020304" charset="0"/>
            </a:endParaRPr>
          </a:p>
        </p:txBody>
      </p:sp>
      <p:graphicFrame>
        <p:nvGraphicFramePr>
          <p:cNvPr id="2" name="表格 1"/>
          <p:cNvGraphicFramePr>
            <a:graphicFrameLocks noGrp="1"/>
          </p:cNvGraphicFramePr>
          <p:nvPr>
            <p:custDataLst>
              <p:tags r:id="rId2"/>
            </p:custDataLst>
          </p:nvPr>
        </p:nvGraphicFramePr>
        <p:xfrm>
          <a:off x="523875" y="3209290"/>
          <a:ext cx="11090275" cy="3354070"/>
        </p:xfrm>
        <a:graphic>
          <a:graphicData uri="http://schemas.openxmlformats.org/drawingml/2006/table">
            <a:tbl>
              <a:tblPr firstRow="1" bandRow="1">
                <a:tableStyleId>{5C22544A-7EE6-4342-B048-85BDC9FD1C3A}</a:tableStyleId>
              </a:tblPr>
              <a:tblGrid>
                <a:gridCol w="7402830"/>
                <a:gridCol w="3687445"/>
              </a:tblGrid>
              <a:tr h="558165">
                <a:tc gridSpan="2">
                  <a:txBody>
                    <a:bodyPr vert="horz" wrap="square"/>
                    <a:lstStyle/>
                    <a:p>
                      <a:pPr>
                        <a:buNone/>
                      </a:pPr>
                      <a:r>
                        <a:rPr lang="en-US" altLang="zh-CN" sz="2400">
                          <a:latin typeface="Times New Roman" panose="02020603050405020304" charset="0"/>
                          <a:cs typeface="Times New Roman" panose="02020603050405020304" charset="0"/>
                        </a:rPr>
                        <a:t>1. Whether the students are interested in a lesson or not</a:t>
                      </a:r>
                      <a:endParaRPr lang="en-US" altLang="zh-CN" sz="2400">
                        <a:latin typeface="Times New Roman" panose="02020603050405020304" charset="0"/>
                        <a:cs typeface="Times New Roman" panose="02020603050405020304" charset="0"/>
                      </a:endParaRPr>
                    </a:p>
                  </a:txBody>
                  <a:tcPr/>
                </a:tc>
                <a:tc hMerge="1">
                  <a:txBody>
                    <a:bodyPr vert="horz" wrap="square"/>
                    <a:lstStyle/>
                    <a:p/>
                  </a:txBody>
                  <a:tcPr/>
                </a:tc>
              </a:tr>
              <a:tr h="558165">
                <a:tc>
                  <a:txBody>
                    <a:bodyPr vert="horz" wrap="square"/>
                    <a:lstStyle/>
                    <a:p>
                      <a:pPr>
                        <a:buNone/>
                      </a:pPr>
                      <a:r>
                        <a:rPr lang="en-US" altLang="zh-CN" sz="2400" b="1">
                          <a:latin typeface="Times New Roman" panose="02020603050405020304" charset="0"/>
                          <a:cs typeface="Times New Roman" panose="02020603050405020304" charset="0"/>
                        </a:rPr>
                        <a:t>Students' body language</a:t>
                      </a:r>
                      <a:endParaRPr lang="en-US" altLang="zh-CN" sz="2400" b="1">
                        <a:latin typeface="Times New Roman" panose="02020603050405020304" charset="0"/>
                        <a:cs typeface="Times New Roman" panose="02020603050405020304" charset="0"/>
                      </a:endParaRPr>
                    </a:p>
                  </a:txBody>
                  <a:tcPr/>
                </a:tc>
                <a:tc>
                  <a:txBody>
                    <a:bodyPr vert="horz" wrap="square"/>
                    <a:lstStyle/>
                    <a:p>
                      <a:pPr>
                        <a:buNone/>
                      </a:pPr>
                      <a:r>
                        <a:rPr lang="en-US" altLang="zh-CN" sz="2400" b="1">
                          <a:latin typeface="Times New Roman" panose="02020603050405020304" charset="0"/>
                          <a:cs typeface="Times New Roman" panose="02020603050405020304" charset="0"/>
                        </a:rPr>
                        <a:t>Meaning</a:t>
                      </a:r>
                      <a:endParaRPr lang="en-US" altLang="zh-CN" sz="2400" b="1">
                        <a:latin typeface="Times New Roman" panose="02020603050405020304" charset="0"/>
                        <a:cs typeface="Times New Roman" panose="02020603050405020304" charset="0"/>
                      </a:endParaRPr>
                    </a:p>
                  </a:txBody>
                  <a:tcPr/>
                </a:tc>
              </a:tr>
              <a:tr h="558800">
                <a:tc>
                  <a:txBody>
                    <a:bodyPr vert="horz" wrap="square"/>
                    <a:lstStyle/>
                    <a:p>
                      <a:pPr>
                        <a:buNone/>
                      </a:pPr>
                      <a:r>
                        <a:rPr lang="en-US" altLang="zh-CN" sz="2400">
                          <a:latin typeface="Times New Roman" panose="02020603050405020304" charset="0"/>
                          <a:cs typeface="Times New Roman" panose="02020603050405020304" charset="0"/>
                        </a:rPr>
                        <a:t>looking up and making eye contact</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interested in a lesson</a:t>
                      </a:r>
                      <a:endParaRPr lang="en-US" altLang="zh-CN" sz="2400">
                        <a:latin typeface="Times New Roman" panose="02020603050405020304" charset="0"/>
                        <a:cs typeface="Times New Roman" panose="02020603050405020304" charset="0"/>
                      </a:endParaRPr>
                    </a:p>
                  </a:txBody>
                  <a:tcPr/>
                </a:tc>
              </a:tr>
              <a:tr h="554990">
                <a:tc>
                  <a:txBody>
                    <a:bodyPr vert="horz" wrap="square"/>
                    <a:lstStyle/>
                    <a:p>
                      <a:pPr>
                        <a:buNone/>
                      </a:pPr>
                      <a:r>
                        <a:rPr lang="en-US" altLang="zh-CN" sz="2400">
                          <a:latin typeface="Times New Roman" panose="02020603050405020304" charset="0"/>
                          <a:cs typeface="Times New Roman" panose="02020603050405020304" charset="0"/>
                        </a:rPr>
                        <a:t>lowering his head to look at his or her watch</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bored and counting down</a:t>
                      </a:r>
                      <a:endParaRPr lang="en-US" altLang="zh-CN" sz="2400">
                        <a:latin typeface="Times New Roman" panose="02020603050405020304" charset="0"/>
                        <a:cs typeface="Times New Roman" panose="02020603050405020304" charset="0"/>
                      </a:endParaRPr>
                    </a:p>
                  </a:txBody>
                  <a:tcPr/>
                </a:tc>
              </a:tr>
              <a:tr h="558165">
                <a:tc>
                  <a:txBody>
                    <a:bodyPr vert="horz" wrap="square"/>
                    <a:lstStyle/>
                    <a:p>
                      <a:pPr>
                        <a:buNone/>
                      </a:pPr>
                      <a:r>
                        <a:rPr lang="en-US" altLang="zh-CN" sz="2400">
                          <a:latin typeface="Times New Roman" panose="02020603050405020304" charset="0"/>
                          <a:cs typeface="Times New Roman" panose="02020603050405020304" charset="0"/>
                        </a:rPr>
                        <a:t>two friendsleaning heads together  </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writing notes to each other</a:t>
                      </a:r>
                      <a:endParaRPr lang="en-US" altLang="zh-CN" sz="2400">
                        <a:latin typeface="Times New Roman" panose="02020603050405020304" charset="0"/>
                        <a:cs typeface="Times New Roman" panose="02020603050405020304" charset="0"/>
                      </a:endParaRPr>
                    </a:p>
                  </a:txBody>
                  <a:tcPr/>
                </a:tc>
              </a:tr>
              <a:tr h="565785">
                <a:tc>
                  <a:txBody>
                    <a:bodyPr vert="horz" wrap="square"/>
                    <a:lstStyle/>
                    <a:p>
                      <a:pPr>
                        <a:buNone/>
                      </a:pPr>
                      <a:r>
                        <a:rPr lang="en-US" altLang="zh-CN" sz="2400">
                          <a:latin typeface="Times New Roman" panose="02020603050405020304" charset="0"/>
                          <a:cs typeface="Times New Roman" panose="02020603050405020304" charset="0"/>
                        </a:rPr>
                        <a:t>looking up without eye contact, their eyes barely moving</a:t>
                      </a:r>
                      <a:endParaRPr lang="en-US" altLang="zh-CN" sz="2400">
                        <a:latin typeface="Times New Roman" panose="02020603050405020304" charset="0"/>
                        <a:cs typeface="Times New Roman" panose="02020603050405020304" charset="0"/>
                      </a:endParaRPr>
                    </a:p>
                  </a:txBody>
                  <a:tcPr/>
                </a:tc>
                <a:tc>
                  <a:txBody>
                    <a:bodyPr vert="horz" wrap="square"/>
                    <a:lstStyle/>
                    <a:p>
                      <a:pPr>
                        <a:buNone/>
                      </a:pPr>
                      <a:r>
                        <a:rPr lang="en-US" altLang="zh-CN" sz="2400">
                          <a:latin typeface="Times New Roman" panose="02020603050405020304" charset="0"/>
                          <a:cs typeface="Times New Roman" panose="02020603050405020304" charset="0"/>
                        </a:rPr>
                        <a:t>daydreaming</a:t>
                      </a:r>
                      <a:endParaRPr lang="en-US" altLang="zh-CN" sz="2400">
                        <a:latin typeface="Times New Roman" panose="02020603050405020304" charset="0"/>
                        <a:cs typeface="Times New Roman" panose="02020603050405020304"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animBg="1"/>
      <p:bldP spid="5" grpId="1" animBg="1"/>
    </p:bldLst>
  </p:timing>
</p:sld>
</file>

<file path=ppt/tags/tag1.xml><?xml version="1.0" encoding="utf-8"?>
<p:tagLst xmlns:p="http://schemas.openxmlformats.org/presentationml/2006/main">
  <p:tag name="KSO_WM_UNIT_TABLE_BEAUTIFY" val="smartTable{d1be2855-5a28-4f77-93f2-54420fa6ac41}"/>
</p:tagLst>
</file>

<file path=ppt/tags/tag2.xml><?xml version="1.0" encoding="utf-8"?>
<p:tagLst xmlns:p="http://schemas.openxmlformats.org/presentationml/2006/main">
  <p:tag name="KSO_WM_UNIT_TABLE_BEAUTIFY" val="smartTable{d1be2855-5a28-4f77-93f2-54420fa6ac41}"/>
</p:tagLst>
</file>

<file path=ppt/tags/tag3.xml><?xml version="1.0" encoding="utf-8"?>
<p:tagLst xmlns:p="http://schemas.openxmlformats.org/presentationml/2006/main">
  <p:tag name="KSO_WM_UNIT_TABLE_BEAUTIFY" val="smartTable{d1be2855-5a28-4f77-93f2-54420fa6ac41}"/>
</p:tagLst>
</file>

<file path=ppt/tags/tag4.xml><?xml version="1.0" encoding="utf-8"?>
<p:tagLst xmlns:p="http://schemas.openxmlformats.org/presentationml/2006/main">
  <p:tag name="AS_NET" val="4.0.30319.42000"/>
  <p:tag name="AS_OS" val="Microsoft Windows NT 6.1.7601 Service Pack 1"/>
  <p:tag name="AS_RELEASE_DATE" val="2018.10.10"/>
  <p:tag name="AS_TITLE" val="Aspose.Slides for .NET 4.0 Client Profile"/>
  <p:tag name="AS_VERSION" val="18.10"/>
  <p:tag name="ISPRING_PRESENTATION_TITLE" val="毕业活动策划"/>
  <p:tag name="KSO_WM_DOC_GUID" val="{42bd8650-b790-4050-be52-eb8cba04ccd4}"/>
</p:tagLst>
</file>

<file path=ppt/theme/theme1.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349</Paragraphs>
  <Slides>31</Slides>
  <Notes>0</Notes>
  <TotalTime>0</TotalTime>
  <HiddenSlides>0</HiddenSlides>
  <MMClips>0</MMClips>
  <ScaleCrop>0</ScaleCrop>
  <HeadingPairs>
    <vt:vector baseType="variant" size="4">
      <vt:variant>
        <vt:lpstr>Theme</vt:lpstr>
      </vt:variant>
      <vt:variant>
        <vt:i4>1</vt:i4>
      </vt:variant>
      <vt:variant>
        <vt:lpstr>Slide Titles</vt:lpstr>
      </vt:variant>
      <vt:variant>
        <vt:i4>31</vt:i4>
      </vt:variant>
    </vt:vector>
  </HeadingPairs>
  <TitlesOfParts>
    <vt:vector baseType="lpstr" size="32">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0</LinksUpToDate>
  <SharedDoc>0</SharedDoc>
  <HyperlinksChanged>0</HyperlinksChanged>
  <Application>Aspose.Slides for .NET</Application>
  <AppVersion>18.1000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毕业活动策划</dc:title>
  <dc:creator>Administrator</dc:creator>
  <cp:lastModifiedBy>Hile</cp:lastModifiedBy>
  <cp:revision>70</cp:revision>
  <dcterms:created xsi:type="dcterms:W3CDTF">2019-01-12T04:39:00Z</dcterms:created>
  <dcterms:modified xsi:type="dcterms:W3CDTF">2020-06-15T03:59:55Z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