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Default Extension="wdp" ContentType="image/vnd.ms-photo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Java 20.1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3648" r:id="rId1"/>
    <p:sldMasterId id="2147483656" r:id="rId2"/>
  </p:sldMasterIdLst>
  <p:notesMasterIdLst>
    <p:notesMasterId r:id="rId3"/>
  </p:notesMasterIdLst>
  <p:sldIdLst>
    <p:sldId id="493" r:id="rId4"/>
    <p:sldId id="325" r:id="rId5"/>
    <p:sldId id="497" r:id="rId6"/>
    <p:sldId id="498" r:id="rId7"/>
    <p:sldId id="500" r:id="rId8"/>
    <p:sldId id="539" r:id="rId9"/>
    <p:sldId id="579" r:id="rId10"/>
    <p:sldId id="580" r:id="rId11"/>
    <p:sldId id="530" r:id="rId12"/>
    <p:sldId id="531" r:id="rId13"/>
    <p:sldId id="565" r:id="rId14"/>
    <p:sldId id="533" r:id="rId15"/>
    <p:sldId id="534" r:id="rId16"/>
    <p:sldId id="536" r:id="rId17"/>
    <p:sldId id="568" r:id="rId18"/>
    <p:sldId id="499" r:id="rId19"/>
    <p:sldId id="483" r:id="rId20"/>
    <p:sldId id="585" r:id="rId21"/>
    <p:sldId id="472" r:id="rId22"/>
    <p:sldId id="473" r:id="rId23"/>
    <p:sldId id="508" r:id="rId24"/>
    <p:sldId id="546" r:id="rId25"/>
    <p:sldId id="513" r:id="rId26"/>
    <p:sldId id="514" r:id="rId27"/>
    <p:sldId id="586" r:id="rId28"/>
    <p:sldId id="587" r:id="rId29"/>
    <p:sldId id="524" r:id="rId30"/>
    <p:sldId id="516" r:id="rId31"/>
    <p:sldId id="517" r:id="rId32"/>
    <p:sldId id="474" r:id="rId33"/>
    <p:sldId id="527" r:id="rId34"/>
    <p:sldId id="528" r:id="rId35"/>
    <p:sldId id="529" r:id="rId36"/>
    <p:sldId id="577" r:id="rId37"/>
    <p:sldId id="554" r:id="rId38"/>
    <p:sldId id="495" r:id="rId39"/>
  </p:sldIdLst>
  <p:sldSz cx="12188825" cy="6858000"/>
  <p:notesSz cx="6858000" cy="9144000"/>
  <p:custDataLst>
    <p:tags r:id="rId40"/>
  </p:custDataLst>
  <p:defaultTextStyle>
    <a:defPPr>
      <a:defRPr lang="zh-CN"/>
    </a:defPPr>
    <a:lvl1pPr marL="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0965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165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365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565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765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65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25" autoAdjust="0"/>
    <p:restoredTop sz="95622" autoAdjust="0"/>
  </p:normalViewPr>
  <p:slideViewPr>
    <p:cSldViewPr>
      <p:cViewPr varScale="1">
        <p:scale>
          <a:sx n="113" d="100"/>
          <a:sy n="113" d="100"/>
        </p:scale>
        <p:origin x="456" y="96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6" d="100"/>
        <a:sy n="186" d="100"/>
      </p:scale>
      <p:origin x="0" y="0"/>
    </p:cViewPr>
  </p:sorter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slide" Target="slides/slide9.xml" /><Relationship Id="rId13" Type="http://schemas.openxmlformats.org/officeDocument/2006/relationships/slide" Target="slides/slide10.xml" /><Relationship Id="rId14" Type="http://schemas.openxmlformats.org/officeDocument/2006/relationships/slide" Target="slides/slide11.xml" /><Relationship Id="rId15" Type="http://schemas.openxmlformats.org/officeDocument/2006/relationships/slide" Target="slides/slide12.xml" /><Relationship Id="rId16" Type="http://schemas.openxmlformats.org/officeDocument/2006/relationships/slide" Target="slides/slide13.xml" /><Relationship Id="rId17" Type="http://schemas.openxmlformats.org/officeDocument/2006/relationships/slide" Target="slides/slide14.xml" /><Relationship Id="rId18" Type="http://schemas.openxmlformats.org/officeDocument/2006/relationships/slide" Target="slides/slide15.xml" /><Relationship Id="rId19" Type="http://schemas.openxmlformats.org/officeDocument/2006/relationships/slide" Target="slides/slide16.xml" /><Relationship Id="rId2" Type="http://schemas.openxmlformats.org/officeDocument/2006/relationships/slideMaster" Target="slideMasters/slideMaster2.xml" /><Relationship Id="rId20" Type="http://schemas.openxmlformats.org/officeDocument/2006/relationships/slide" Target="slides/slide17.xml" /><Relationship Id="rId21" Type="http://schemas.openxmlformats.org/officeDocument/2006/relationships/slide" Target="slides/slide18.xml" /><Relationship Id="rId22" Type="http://schemas.openxmlformats.org/officeDocument/2006/relationships/slide" Target="slides/slide19.xml" /><Relationship Id="rId23" Type="http://schemas.openxmlformats.org/officeDocument/2006/relationships/slide" Target="slides/slide20.xml" /><Relationship Id="rId24" Type="http://schemas.openxmlformats.org/officeDocument/2006/relationships/slide" Target="slides/slide21.xml" /><Relationship Id="rId25" Type="http://schemas.openxmlformats.org/officeDocument/2006/relationships/slide" Target="slides/slide22.xml" /><Relationship Id="rId26" Type="http://schemas.openxmlformats.org/officeDocument/2006/relationships/slide" Target="slides/slide23.xml" /><Relationship Id="rId27" Type="http://schemas.openxmlformats.org/officeDocument/2006/relationships/slide" Target="slides/slide24.xml" /><Relationship Id="rId28" Type="http://schemas.openxmlformats.org/officeDocument/2006/relationships/slide" Target="slides/slide25.xml" /><Relationship Id="rId29" Type="http://schemas.openxmlformats.org/officeDocument/2006/relationships/slide" Target="slides/slide26.xml" /><Relationship Id="rId3" Type="http://schemas.openxmlformats.org/officeDocument/2006/relationships/notesMaster" Target="notesMasters/notesMaster1.xml" /><Relationship Id="rId30" Type="http://schemas.openxmlformats.org/officeDocument/2006/relationships/slide" Target="slides/slide27.xml" /><Relationship Id="rId31" Type="http://schemas.openxmlformats.org/officeDocument/2006/relationships/slide" Target="slides/slide28.xml" /><Relationship Id="rId32" Type="http://schemas.openxmlformats.org/officeDocument/2006/relationships/slide" Target="slides/slide29.xml" /><Relationship Id="rId33" Type="http://schemas.openxmlformats.org/officeDocument/2006/relationships/slide" Target="slides/slide30.xml" /><Relationship Id="rId34" Type="http://schemas.openxmlformats.org/officeDocument/2006/relationships/slide" Target="slides/slide31.xml" /><Relationship Id="rId35" Type="http://schemas.openxmlformats.org/officeDocument/2006/relationships/slide" Target="slides/slide32.xml" /><Relationship Id="rId36" Type="http://schemas.openxmlformats.org/officeDocument/2006/relationships/slide" Target="slides/slide33.xml" /><Relationship Id="rId37" Type="http://schemas.openxmlformats.org/officeDocument/2006/relationships/slide" Target="slides/slide34.xml" /><Relationship Id="rId38" Type="http://schemas.openxmlformats.org/officeDocument/2006/relationships/slide" Target="slides/slide35.xml" /><Relationship Id="rId39" Type="http://schemas.openxmlformats.org/officeDocument/2006/relationships/slide" Target="slides/slide36.xml" /><Relationship Id="rId4" Type="http://schemas.openxmlformats.org/officeDocument/2006/relationships/slide" Target="slides/slide1.xml" /><Relationship Id="rId40" Type="http://schemas.openxmlformats.org/officeDocument/2006/relationships/tags" Target="tags/tag3.xml" /><Relationship Id="rId41" Type="http://schemas.openxmlformats.org/officeDocument/2006/relationships/presProps" Target="presProps.xml" /><Relationship Id="rId42" Type="http://schemas.openxmlformats.org/officeDocument/2006/relationships/viewProps" Target="viewProps.xml" /><Relationship Id="rId43" Type="http://schemas.openxmlformats.org/officeDocument/2006/relationships/theme" Target="theme/theme1.xml" /><Relationship Id="rId44" Type="http://schemas.openxmlformats.org/officeDocument/2006/relationships/tableStyles" Target="tableStyles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6D7A72-1FD7-428B-B027-7B8D914F0561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3E0C4A-4684-4D33-8107-6FA733C6EC7A}" type="slidenum">
              <a:rPr lang="zh-CN" altLang="en-US" smtClean="0"/>
              <a:t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13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14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15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16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17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18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19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slideMaster" Target="../slideMasters/slideMaster1.xml" /></Relationships>
</file>

<file path=ppt/slideLayouts/_rels/slideLayout20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2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22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23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24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25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26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27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28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29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0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3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32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33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34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35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矩形 4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6" name="矩形 5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1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1099333"/>
            <a:ext cx="12188825" cy="5758667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矩形 4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 userDrawn="1"/>
        </p:nvSpPr>
        <p:spPr>
          <a:xfrm>
            <a:off x="0" y="1099333"/>
            <a:ext cx="12188825" cy="5758667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2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1459250"/>
            <a:ext cx="12188825" cy="539875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1629217"/>
            <a:ext cx="12188825" cy="5228783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1989173"/>
            <a:ext cx="12188825" cy="4868827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2349130"/>
            <a:ext cx="12188825" cy="450887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5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2539000"/>
            <a:ext cx="12188825" cy="431900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2709087"/>
            <a:ext cx="12188825" cy="4148913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2898917"/>
            <a:ext cx="12286293" cy="3959083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1">
            <a:clrChange>
              <a:clrFrom>
                <a:srgbClr val="F3EFEC"/>
              </a:clrFrom>
              <a:clrTo>
                <a:srgbClr val="F3EFEC">
                  <a:alpha val="0"/>
                </a:srgbClr>
              </a:clrTo>
            </a:clrChange>
          </a:blip>
          <a:srcRect t="-1"/>
          <a:stretch>
            <a:fillRect/>
          </a:stretch>
        </p:blipFill>
        <p:spPr>
          <a:xfrm rot="10800000">
            <a:off x="3772190" y="685798"/>
            <a:ext cx="8416635" cy="6172201"/>
          </a:xfrm>
          <a:prstGeom prst="rect">
            <a:avLst/>
          </a:prstGeom>
        </p:spPr>
      </p:pic>
    </p:spTree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3069043"/>
            <a:ext cx="12188825" cy="3788957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3258833"/>
            <a:ext cx="12188825" cy="3599167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3429000"/>
            <a:ext cx="12188825" cy="342900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2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6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3618750"/>
            <a:ext cx="12188825" cy="323925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2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3788957"/>
            <a:ext cx="12188825" cy="3069043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2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3978667"/>
            <a:ext cx="12188825" cy="2879333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2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4148913"/>
            <a:ext cx="12188825" cy="2709087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2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4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4338583"/>
            <a:ext cx="12188825" cy="2519417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2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4508870"/>
            <a:ext cx="12188825" cy="234913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2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4698500"/>
            <a:ext cx="12188825" cy="215950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Ovr>
    <a:masterClrMapping/>
  </p:clrMapOvr>
  <p:transition/>
  <p:timing/>
</p:sldLayout>
</file>

<file path=ppt/slideLayouts/slideLayout3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4868827"/>
            <a:ext cx="12188825" cy="1989173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3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3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5058417"/>
            <a:ext cx="12188825" cy="1799583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3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5228783"/>
            <a:ext cx="12188825" cy="1629217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3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5588740"/>
            <a:ext cx="12188825" cy="126926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3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5948697"/>
            <a:ext cx="12188825" cy="909303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3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6138167"/>
            <a:ext cx="12188825" cy="719833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rgbClr val="B5DDE9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_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 userDrawn="1"/>
        </p:nvSpPr>
        <p:spPr>
          <a:xfrm>
            <a:off x="1" y="2709087"/>
            <a:ext cx="12192000" cy="4148913"/>
          </a:xfrm>
          <a:prstGeom prst="rect">
            <a:avLst/>
          </a:prstGeom>
          <a:solidFill>
            <a:srgbClr val="B5DDE9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_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 userDrawn="1"/>
        </p:nvSpPr>
        <p:spPr>
          <a:xfrm>
            <a:off x="-3175" y="3068960"/>
            <a:ext cx="12192000" cy="3789040"/>
          </a:xfrm>
          <a:prstGeom prst="rect">
            <a:avLst/>
          </a:prstGeom>
          <a:solidFill>
            <a:srgbClr val="B5DDE9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3_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 userDrawn="1"/>
        </p:nvSpPr>
        <p:spPr>
          <a:xfrm>
            <a:off x="1" y="3429000"/>
            <a:ext cx="12192000" cy="3429000"/>
          </a:xfrm>
          <a:prstGeom prst="rect">
            <a:avLst/>
          </a:prstGeom>
          <a:solidFill>
            <a:srgbClr val="B5DDE9">
              <a:alpha val="3372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7_自定义版式">
    <p:bg>
      <p:bgPr>
        <a:solidFill>
          <a:srgbClr val="FBFB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theme" Target="../theme/theme1.xml" /></Relationships>
</file>

<file path=ppt/slideMasters/_rels/slideMaster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 /><Relationship Id="rId10" Type="http://schemas.openxmlformats.org/officeDocument/2006/relationships/slideLayout" Target="../slideLayouts/slideLayout17.xml" /><Relationship Id="rId11" Type="http://schemas.openxmlformats.org/officeDocument/2006/relationships/slideLayout" Target="../slideLayouts/slideLayout18.xml" /><Relationship Id="rId12" Type="http://schemas.openxmlformats.org/officeDocument/2006/relationships/slideLayout" Target="../slideLayouts/slideLayout19.xml" /><Relationship Id="rId13" Type="http://schemas.openxmlformats.org/officeDocument/2006/relationships/slideLayout" Target="../slideLayouts/slideLayout20.xml" /><Relationship Id="rId14" Type="http://schemas.openxmlformats.org/officeDocument/2006/relationships/slideLayout" Target="../slideLayouts/slideLayout21.xml" /><Relationship Id="rId15" Type="http://schemas.openxmlformats.org/officeDocument/2006/relationships/slideLayout" Target="../slideLayouts/slideLayout22.xml" /><Relationship Id="rId16" Type="http://schemas.openxmlformats.org/officeDocument/2006/relationships/slideLayout" Target="../slideLayouts/slideLayout23.xml" /><Relationship Id="rId17" Type="http://schemas.openxmlformats.org/officeDocument/2006/relationships/slideLayout" Target="../slideLayouts/slideLayout24.xml" /><Relationship Id="rId18" Type="http://schemas.openxmlformats.org/officeDocument/2006/relationships/slideLayout" Target="../slideLayouts/slideLayout25.xml" /><Relationship Id="rId19" Type="http://schemas.openxmlformats.org/officeDocument/2006/relationships/slideLayout" Target="../slideLayouts/slideLayout26.xml" /><Relationship Id="rId2" Type="http://schemas.openxmlformats.org/officeDocument/2006/relationships/slideLayout" Target="../slideLayouts/slideLayout9.xml" /><Relationship Id="rId20" Type="http://schemas.openxmlformats.org/officeDocument/2006/relationships/slideLayout" Target="../slideLayouts/slideLayout27.xml" /><Relationship Id="rId21" Type="http://schemas.openxmlformats.org/officeDocument/2006/relationships/slideLayout" Target="../slideLayouts/slideLayout28.xml" /><Relationship Id="rId22" Type="http://schemas.openxmlformats.org/officeDocument/2006/relationships/slideLayout" Target="../slideLayouts/slideLayout29.xml" /><Relationship Id="rId23" Type="http://schemas.openxmlformats.org/officeDocument/2006/relationships/slideLayout" Target="../slideLayouts/slideLayout30.xml" /><Relationship Id="rId24" Type="http://schemas.openxmlformats.org/officeDocument/2006/relationships/slideLayout" Target="../slideLayouts/slideLayout31.xml" /><Relationship Id="rId25" Type="http://schemas.openxmlformats.org/officeDocument/2006/relationships/slideLayout" Target="../slideLayouts/slideLayout32.xml" /><Relationship Id="rId26" Type="http://schemas.openxmlformats.org/officeDocument/2006/relationships/slideLayout" Target="../slideLayouts/slideLayout33.xml" /><Relationship Id="rId27" Type="http://schemas.openxmlformats.org/officeDocument/2006/relationships/slideLayout" Target="../slideLayouts/slideLayout34.xml" /><Relationship Id="rId28" Type="http://schemas.openxmlformats.org/officeDocument/2006/relationships/slideLayout" Target="../slideLayouts/slideLayout35.xml" /><Relationship Id="rId29" Type="http://schemas.openxmlformats.org/officeDocument/2006/relationships/theme" Target="../theme/theme2.xml" /><Relationship Id="rId3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12.xml" /><Relationship Id="rId6" Type="http://schemas.openxmlformats.org/officeDocument/2006/relationships/slideLayout" Target="../slideLayouts/slideLayout13.xml" /><Relationship Id="rId7" Type="http://schemas.openxmlformats.org/officeDocument/2006/relationships/slideLayout" Target="../slideLayouts/slideLayout14.xml" /><Relationship Id="rId8" Type="http://schemas.openxmlformats.org/officeDocument/2006/relationships/slideLayout" Target="../slideLayouts/slideLayout15.xml" /><Relationship Id="rId9" Type="http://schemas.openxmlformats.org/officeDocument/2006/relationships/slideLayout" Target="../slideLayouts/slideLayout16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 userDrawn="1"/>
        </p:nvSpPr>
        <p:spPr>
          <a:xfrm>
            <a:off x="0" y="0"/>
            <a:ext cx="12188824" cy="6856214"/>
          </a:xfrm>
          <a:prstGeom prst="rect">
            <a:avLst/>
          </a:prstGeom>
          <a:solidFill>
            <a:srgbClr val="F4F0ED">
              <a:alpha val="6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6565"/>
            <a:endParaRPr lang="zh-CN" altLang="en-US" sz="1800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ransition/>
  <p:timing/>
  <p:txStyles>
    <p:titleStyle>
      <a:lvl1pPr algn="l" defTabSz="913765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3765" rtl="0" eaLnBrk="1" latinLnBrk="0" hangingPunct="1">
        <a:lnSpc>
          <a:spcPct val="90000"/>
        </a:lnSpc>
        <a:spcBef>
          <a:spcPts val="1000"/>
        </a:spcBef>
        <a:buFont typeface="Arial" panose="020b060402020209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365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565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765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965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65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73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93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965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65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65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65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13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33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69" r:id="rId13"/>
    <p:sldLayoutId id="2147483670" r:id="rId14"/>
    <p:sldLayoutId id="2147483671" r:id="rId15"/>
    <p:sldLayoutId id="2147483672" r:id="rId16"/>
    <p:sldLayoutId id="2147483673" r:id="rId17"/>
    <p:sldLayoutId id="2147483674" r:id="rId18"/>
    <p:sldLayoutId id="2147483675" r:id="rId19"/>
    <p:sldLayoutId id="2147483676" r:id="rId20"/>
    <p:sldLayoutId id="2147483677" r:id="rId21"/>
    <p:sldLayoutId id="2147483678" r:id="rId22"/>
    <p:sldLayoutId id="2147483679" r:id="rId23"/>
    <p:sldLayoutId id="2147483680" r:id="rId24"/>
    <p:sldLayoutId id="2147483681" r:id="rId25"/>
    <p:sldLayoutId id="2147483682" r:id="rId26"/>
    <p:sldLayoutId id="2147483683" r:id="rId27"/>
    <p:sldLayoutId id="2147483684" r:id="rId28"/>
  </p:sldLayoutIdLst>
  <p:transition/>
  <p:timing/>
  <p:txStyles>
    <p:titleStyle>
      <a:lvl1pPr algn="ctr" defTabSz="1217930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217930" rtl="0" eaLnBrk="1" latinLnBrk="0" hangingPunct="1">
        <a:spcBef>
          <a:spcPct val="20000"/>
        </a:spcBef>
        <a:buFont typeface="Arial" panose="020b060402020209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l" defTabSz="1217930" rtl="0" eaLnBrk="1" latinLnBrk="0" hangingPunct="1">
        <a:spcBef>
          <a:spcPct val="20000"/>
        </a:spcBef>
        <a:buFont typeface="Arial" panose="020b060402020209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defTabSz="1217930" rtl="0" eaLnBrk="1" latinLnBrk="0" hangingPunct="1">
        <a:spcBef>
          <a:spcPct val="20000"/>
        </a:spcBef>
        <a:buFont typeface="Arial" panose="020b060402020209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965" indent="-304800" algn="l" defTabSz="1217930" rtl="0" eaLnBrk="1" latinLnBrk="0" hangingPunct="1">
        <a:spcBef>
          <a:spcPct val="20000"/>
        </a:spcBef>
        <a:buFont typeface="Arial" panose="020b0604020202090204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565" indent="-304800" algn="l" defTabSz="1217930" rtl="0" eaLnBrk="1" latinLnBrk="0" hangingPunct="1">
        <a:spcBef>
          <a:spcPct val="20000"/>
        </a:spcBef>
        <a:buFont typeface="Arial" panose="020b0604020202090204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165" indent="-304800" algn="l" defTabSz="1217930" rtl="0" eaLnBrk="1" latinLnBrk="0" hangingPunct="1">
        <a:spcBef>
          <a:spcPct val="20000"/>
        </a:spcBef>
        <a:buFont typeface="Arial" panose="020b060402020209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65" indent="-304800" algn="l" defTabSz="1217930" rtl="0" eaLnBrk="1" latinLnBrk="0" hangingPunct="1">
        <a:spcBef>
          <a:spcPct val="20000"/>
        </a:spcBef>
        <a:buFont typeface="Arial" panose="020b060402020209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365" indent="-304800" algn="l" defTabSz="1217930" rtl="0" eaLnBrk="1" latinLnBrk="0" hangingPunct="1">
        <a:spcBef>
          <a:spcPct val="20000"/>
        </a:spcBef>
        <a:buFont typeface="Arial" panose="020b060402020209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330" indent="-304800" algn="l" defTabSz="1217930" rtl="0" eaLnBrk="1" latinLnBrk="0" hangingPunct="1">
        <a:spcBef>
          <a:spcPct val="20000"/>
        </a:spcBef>
        <a:buFont typeface="Arial" panose="020b060402020209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793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793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793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165" algn="l" defTabSz="121793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765" algn="l" defTabSz="121793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365" algn="l" defTabSz="121793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5" algn="l" defTabSz="121793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565" algn="l" defTabSz="121793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530" algn="l" defTabSz="121793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 /><Relationship Id="rId2" Type="http://schemas.openxmlformats.org/officeDocument/2006/relationships/tags" Target="../tags/tag1.xml" /><Relationship Id="rId3" Type="http://schemas.openxmlformats.org/officeDocument/2006/relationships/tags" Target="../tags/tag2.xml" /><Relationship Id="rId4" Type="http://schemas.openxmlformats.org/officeDocument/2006/relationships/image" Target="../media/image3.jpe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.png" /><Relationship Id="rId3" Type="http://schemas.microsoft.com/office/2007/relationships/hdphoto" Target="../media/image5.wdp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.png" /><Relationship Id="rId3" Type="http://schemas.microsoft.com/office/2007/relationships/hdphoto" Target="../media/image5.wdp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" Target="slide2.xml" TargetMode="Internal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6.png" /><Relationship Id="rId3" Type="http://schemas.microsoft.com/office/2007/relationships/hdphoto" Target="../media/image5.wdp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slide" Target="slide9.xml" TargetMode="Internal" /><Relationship Id="rId3" Type="http://schemas.openxmlformats.org/officeDocument/2006/relationships/slide" Target="slide3.xml" TargetMode="Internal" /><Relationship Id="rId4" Type="http://schemas.openxmlformats.org/officeDocument/2006/relationships/slide" Target="slide16.xml" TargetMode="Internal" /><Relationship Id="rId5" Type="http://schemas.openxmlformats.org/officeDocument/2006/relationships/slide" Target="slide31.xml" TargetMode="Internal" /></Relationships>
</file>

<file path=ppt/slides/_rels/slide2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6.png" /><Relationship Id="rId3" Type="http://schemas.microsoft.com/office/2007/relationships/hdphoto" Target="../media/image5.wdp" /></Relationships>
</file>

<file path=ppt/slides/_rels/slide2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.png" /><Relationship Id="rId3" Type="http://schemas.microsoft.com/office/2007/relationships/hdphoto" Target="../media/image5.wdp" /></Relationships>
</file>

<file path=ppt/slides/_rels/slide3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" Target="slide2.xml" TargetMode="Internal" /></Relationships>
</file>

<file path=ppt/slides/_rels/slide3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Relationship Id="rId3" Type="http://schemas.microsoft.com/office/2007/relationships/hdphoto" Target="../media/image5.wdp" /></Relationships>
</file>

<file path=ppt/slides/_rels/slide3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" Target="slide2.xml" TargetMode="Internal" /></Relationships>
</file>

<file path=ppt/slides/_rels/slide3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 /><Relationship Id="rId2" Type="http://schemas.openxmlformats.org/officeDocument/2006/relationships/image" Target="../media/image8.png" /><Relationship Id="rId3" Type="http://schemas.openxmlformats.org/officeDocument/2006/relationships/image" Target="../media/image3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" Target="slide2.xml" TargetMode="Interna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.png" /><Relationship Id="rId3" Type="http://schemas.microsoft.com/office/2007/relationships/hdphoto" Target="../media/image5.wdp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blipFill dpi="0" rotWithShape="1">
          <a:blip r:embed="rId4">
            <a:alphaModFix amt="40000"/>
            <a:lum/>
          </a:blip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3" name="圆角淘宝网chenying0907出品 14"/>
          <p:cNvSpPr/>
          <p:nvPr/>
        </p:nvSpPr>
        <p:spPr>
          <a:xfrm>
            <a:off x="-18439" y="2072053"/>
            <a:ext cx="9451327" cy="2252145"/>
          </a:xfrm>
          <a:custGeom>
            <a:gdLst>
              <a:gd name="connsiteX0" fmla="*/ 0 w 11089232"/>
              <a:gd name="connsiteY0" fmla="*/ 448643 h 2691807"/>
              <a:gd name="connsiteX1" fmla="*/ 448643 w 11089232"/>
              <a:gd name="connsiteY1" fmla="*/ 0 h 2691807"/>
              <a:gd name="connsiteX2" fmla="*/ 10640589 w 11089232"/>
              <a:gd name="connsiteY2" fmla="*/ 0 h 2691807"/>
              <a:gd name="connsiteX3" fmla="*/ 11089232 w 11089232"/>
              <a:gd name="connsiteY3" fmla="*/ 448643 h 2691807"/>
              <a:gd name="connsiteX4" fmla="*/ 11089232 w 11089232"/>
              <a:gd name="connsiteY4" fmla="*/ 2243164 h 2691807"/>
              <a:gd name="connsiteX5" fmla="*/ 10640589 w 11089232"/>
              <a:gd name="connsiteY5" fmla="*/ 2691807 h 2691807"/>
              <a:gd name="connsiteX6" fmla="*/ 448643 w 11089232"/>
              <a:gd name="connsiteY6" fmla="*/ 2691807 h 2691807"/>
              <a:gd name="connsiteX7" fmla="*/ 0 w 11089232"/>
              <a:gd name="connsiteY7" fmla="*/ 2243164 h 2691807"/>
              <a:gd name="connsiteX8" fmla="*/ 0 w 11089232"/>
              <a:gd name="connsiteY8" fmla="*/ 448643 h 2691807"/>
              <a:gd name="connsiteX0-1" fmla="*/ 0 w 11089232"/>
              <a:gd name="connsiteY0-2" fmla="*/ 448643 h 2691807"/>
              <a:gd name="connsiteX1-3" fmla="*/ 1663832 w 11089232"/>
              <a:gd name="connsiteY1-4" fmla="*/ 0 h 2691807"/>
              <a:gd name="connsiteX2-5" fmla="*/ 10640589 w 11089232"/>
              <a:gd name="connsiteY2-6" fmla="*/ 0 h 2691807"/>
              <a:gd name="connsiteX3-7" fmla="*/ 11089232 w 11089232"/>
              <a:gd name="connsiteY3-8" fmla="*/ 448643 h 2691807"/>
              <a:gd name="connsiteX4-9" fmla="*/ 11089232 w 11089232"/>
              <a:gd name="connsiteY4-10" fmla="*/ 2243164 h 2691807"/>
              <a:gd name="connsiteX5-11" fmla="*/ 10640589 w 11089232"/>
              <a:gd name="connsiteY5-12" fmla="*/ 2691807 h 2691807"/>
              <a:gd name="connsiteX6-13" fmla="*/ 448643 w 11089232"/>
              <a:gd name="connsiteY6-14" fmla="*/ 2691807 h 2691807"/>
              <a:gd name="connsiteX7-15" fmla="*/ 0 w 11089232"/>
              <a:gd name="connsiteY7-16" fmla="*/ 2243164 h 2691807"/>
              <a:gd name="connsiteX8-17" fmla="*/ 0 w 11089232"/>
              <a:gd name="connsiteY8-18" fmla="*/ 448643 h 2691807"/>
              <a:gd name="connsiteX0-19" fmla="*/ 0 w 11089232"/>
              <a:gd name="connsiteY0-20" fmla="*/ 448643 h 2703839"/>
              <a:gd name="connsiteX1-21" fmla="*/ 1663832 w 11089232"/>
              <a:gd name="connsiteY1-22" fmla="*/ 0 h 2703839"/>
              <a:gd name="connsiteX2-23" fmla="*/ 10640589 w 11089232"/>
              <a:gd name="connsiteY2-24" fmla="*/ 0 h 2703839"/>
              <a:gd name="connsiteX3-25" fmla="*/ 11089232 w 11089232"/>
              <a:gd name="connsiteY3-26" fmla="*/ 448643 h 2703839"/>
              <a:gd name="connsiteX4-27" fmla="*/ 11089232 w 11089232"/>
              <a:gd name="connsiteY4-28" fmla="*/ 2243164 h 2703839"/>
              <a:gd name="connsiteX5-29" fmla="*/ 10640589 w 11089232"/>
              <a:gd name="connsiteY5-30" fmla="*/ 2691807 h 2703839"/>
              <a:gd name="connsiteX6-31" fmla="*/ 1687895 w 11089232"/>
              <a:gd name="connsiteY6-32" fmla="*/ 2703839 h 2703839"/>
              <a:gd name="connsiteX7-33" fmla="*/ 0 w 11089232"/>
              <a:gd name="connsiteY7-34" fmla="*/ 2243164 h 2703839"/>
              <a:gd name="connsiteX8-35" fmla="*/ 0 w 11089232"/>
              <a:gd name="connsiteY8-36" fmla="*/ 448643 h 2703839"/>
              <a:gd name="connsiteX0-37" fmla="*/ 0 w 11089232"/>
              <a:gd name="connsiteY0-38" fmla="*/ 2243164 h 2703839"/>
              <a:gd name="connsiteX1-39" fmla="*/ 1663832 w 11089232"/>
              <a:gd name="connsiteY1-40" fmla="*/ 0 h 2703839"/>
              <a:gd name="connsiteX2-41" fmla="*/ 10640589 w 11089232"/>
              <a:gd name="connsiteY2-42" fmla="*/ 0 h 2703839"/>
              <a:gd name="connsiteX3-43" fmla="*/ 11089232 w 11089232"/>
              <a:gd name="connsiteY3-44" fmla="*/ 448643 h 2703839"/>
              <a:gd name="connsiteX4-45" fmla="*/ 11089232 w 11089232"/>
              <a:gd name="connsiteY4-46" fmla="*/ 2243164 h 2703839"/>
              <a:gd name="connsiteX5-47" fmla="*/ 10640589 w 11089232"/>
              <a:gd name="connsiteY5-48" fmla="*/ 2691807 h 2703839"/>
              <a:gd name="connsiteX6-49" fmla="*/ 1687895 w 11089232"/>
              <a:gd name="connsiteY6-50" fmla="*/ 2703839 h 2703839"/>
              <a:gd name="connsiteX7-51" fmla="*/ 0 w 11089232"/>
              <a:gd name="connsiteY7-52" fmla="*/ 2243164 h 2703839"/>
              <a:gd name="connsiteX0-53" fmla="*/ 81842 w 9522747"/>
              <a:gd name="connsiteY0-54" fmla="*/ 2146911 h 2703839"/>
              <a:gd name="connsiteX1-55" fmla="*/ 97347 w 9522747"/>
              <a:gd name="connsiteY1-56" fmla="*/ 0 h 2703839"/>
              <a:gd name="connsiteX2-57" fmla="*/ 9074104 w 9522747"/>
              <a:gd name="connsiteY2-58" fmla="*/ 0 h 2703839"/>
              <a:gd name="connsiteX3-59" fmla="*/ 9522747 w 9522747"/>
              <a:gd name="connsiteY3-60" fmla="*/ 448643 h 2703839"/>
              <a:gd name="connsiteX4-61" fmla="*/ 9522747 w 9522747"/>
              <a:gd name="connsiteY4-62" fmla="*/ 2243164 h 2703839"/>
              <a:gd name="connsiteX5-63" fmla="*/ 9074104 w 9522747"/>
              <a:gd name="connsiteY5-64" fmla="*/ 2691807 h 2703839"/>
              <a:gd name="connsiteX6-65" fmla="*/ 121410 w 9522747"/>
              <a:gd name="connsiteY6-66" fmla="*/ 2703839 h 2703839"/>
              <a:gd name="connsiteX7-67" fmla="*/ 81842 w 9522747"/>
              <a:gd name="connsiteY7-68" fmla="*/ 2146911 h 2703839"/>
              <a:gd name="connsiteX0-69" fmla="*/ 81842 w 9522747"/>
              <a:gd name="connsiteY0-70" fmla="*/ 2146911 h 2703839"/>
              <a:gd name="connsiteX1-71" fmla="*/ 97347 w 9522747"/>
              <a:gd name="connsiteY1-72" fmla="*/ 0 h 2703839"/>
              <a:gd name="connsiteX2-73" fmla="*/ 9074104 w 9522747"/>
              <a:gd name="connsiteY2-74" fmla="*/ 0 h 2703839"/>
              <a:gd name="connsiteX3-75" fmla="*/ 9522747 w 9522747"/>
              <a:gd name="connsiteY3-76" fmla="*/ 448643 h 2703839"/>
              <a:gd name="connsiteX4-77" fmla="*/ 9522747 w 9522747"/>
              <a:gd name="connsiteY4-78" fmla="*/ 2243164 h 2703839"/>
              <a:gd name="connsiteX5-79" fmla="*/ 9074104 w 9522747"/>
              <a:gd name="connsiteY5-80" fmla="*/ 2691807 h 2703839"/>
              <a:gd name="connsiteX6-81" fmla="*/ 121410 w 9522747"/>
              <a:gd name="connsiteY6-82" fmla="*/ 2703839 h 2703839"/>
              <a:gd name="connsiteX7-83" fmla="*/ 81842 w 9522747"/>
              <a:gd name="connsiteY7-84" fmla="*/ 2146911 h 2703839"/>
              <a:gd name="connsiteX0-85" fmla="*/ 81842 w 9522747"/>
              <a:gd name="connsiteY0-86" fmla="*/ 2146911 h 2703839"/>
              <a:gd name="connsiteX1-87" fmla="*/ 97347 w 9522747"/>
              <a:gd name="connsiteY1-88" fmla="*/ 0 h 2703839"/>
              <a:gd name="connsiteX2-89" fmla="*/ 9074104 w 9522747"/>
              <a:gd name="connsiteY2-90" fmla="*/ 0 h 2703839"/>
              <a:gd name="connsiteX3-91" fmla="*/ 9522747 w 9522747"/>
              <a:gd name="connsiteY3-92" fmla="*/ 448643 h 2703839"/>
              <a:gd name="connsiteX4-93" fmla="*/ 9522747 w 9522747"/>
              <a:gd name="connsiteY4-94" fmla="*/ 2243164 h 2703839"/>
              <a:gd name="connsiteX5-95" fmla="*/ 9074104 w 9522747"/>
              <a:gd name="connsiteY5-96" fmla="*/ 2691807 h 2703839"/>
              <a:gd name="connsiteX6-97" fmla="*/ 121410 w 9522747"/>
              <a:gd name="connsiteY6-98" fmla="*/ 2703839 h 2703839"/>
              <a:gd name="connsiteX7-99" fmla="*/ 81842 w 9522747"/>
              <a:gd name="connsiteY7-100" fmla="*/ 2146911 h 2703839"/>
              <a:gd name="connsiteX0-101" fmla="*/ 0 w 9440905"/>
              <a:gd name="connsiteY0-102" fmla="*/ 2146911 h 2704560"/>
              <a:gd name="connsiteX1-103" fmla="*/ 15505 w 9440905"/>
              <a:gd name="connsiteY1-104" fmla="*/ 0 h 2704560"/>
              <a:gd name="connsiteX2-105" fmla="*/ 8992262 w 9440905"/>
              <a:gd name="connsiteY2-106" fmla="*/ 0 h 2704560"/>
              <a:gd name="connsiteX3-107" fmla="*/ 9440905 w 9440905"/>
              <a:gd name="connsiteY3-108" fmla="*/ 448643 h 2704560"/>
              <a:gd name="connsiteX4-109" fmla="*/ 9440905 w 9440905"/>
              <a:gd name="connsiteY4-110" fmla="*/ 2243164 h 2704560"/>
              <a:gd name="connsiteX5-111" fmla="*/ 8992262 w 9440905"/>
              <a:gd name="connsiteY5-112" fmla="*/ 2691807 h 2704560"/>
              <a:gd name="connsiteX6-113" fmla="*/ 39568 w 9440905"/>
              <a:gd name="connsiteY6-114" fmla="*/ 2703839 h 2704560"/>
              <a:gd name="connsiteX7-115" fmla="*/ 0 w 9440905"/>
              <a:gd name="connsiteY7-116" fmla="*/ 2146911 h 2704560"/>
              <a:gd name="connsiteX0-117" fmla="*/ 10422 w 9451327"/>
              <a:gd name="connsiteY0-118" fmla="*/ 2146911 h 2704560"/>
              <a:gd name="connsiteX1-119" fmla="*/ 25927 w 9451327"/>
              <a:gd name="connsiteY1-120" fmla="*/ 0 h 2704560"/>
              <a:gd name="connsiteX2-121" fmla="*/ 9002684 w 9451327"/>
              <a:gd name="connsiteY2-122" fmla="*/ 0 h 2704560"/>
              <a:gd name="connsiteX3-123" fmla="*/ 9451327 w 9451327"/>
              <a:gd name="connsiteY3-124" fmla="*/ 448643 h 2704560"/>
              <a:gd name="connsiteX4-125" fmla="*/ 9451327 w 9451327"/>
              <a:gd name="connsiteY4-126" fmla="*/ 2243164 h 2704560"/>
              <a:gd name="connsiteX5-127" fmla="*/ 9002684 w 9451327"/>
              <a:gd name="connsiteY5-128" fmla="*/ 2691807 h 2704560"/>
              <a:gd name="connsiteX6-129" fmla="*/ 1864 w 9451327"/>
              <a:gd name="connsiteY6-130" fmla="*/ 2703839 h 2704560"/>
              <a:gd name="connsiteX7-131" fmla="*/ 10422 w 9451327"/>
              <a:gd name="connsiteY7-132" fmla="*/ 2146911 h 2704560"/>
            </a:gdLst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</a:cxnLst>
            <a:rect l="l" t="t" r="r" b="b"/>
            <a:pathLst>
              <a:path w="9451327" h="2704560">
                <a:moveTo>
                  <a:pt x="10422" y="2146911"/>
                </a:moveTo>
                <a:lnTo>
                  <a:pt x="25927" y="0"/>
                </a:lnTo>
                <a:lnTo>
                  <a:pt x="9002684" y="0"/>
                </a:lnTo>
                <a:cubicBezTo>
                  <a:pt x="9250463" y="0"/>
                  <a:pt x="9451327" y="200864"/>
                  <a:pt x="9451327" y="448643"/>
                </a:cubicBezTo>
                <a:lnTo>
                  <a:pt x="9451327" y="2243164"/>
                </a:lnTo>
                <a:cubicBezTo>
                  <a:pt x="9451327" y="2490943"/>
                  <a:pt x="9250463" y="2691807"/>
                  <a:pt x="9002684" y="2691807"/>
                </a:cubicBezTo>
                <a:lnTo>
                  <a:pt x="1864" y="2703839"/>
                </a:lnTo>
                <a:cubicBezTo>
                  <a:pt x="-5284" y="2727902"/>
                  <a:pt x="10422" y="2142027"/>
                  <a:pt x="10422" y="2146911"/>
                </a:cubicBezTo>
                <a:close/>
              </a:path>
            </a:pathLst>
          </a:custGeom>
          <a:solidFill>
            <a:schemeClr val="bg1">
              <a:alpha val="64000"/>
            </a:schemeClr>
          </a:solidFill>
          <a:ln>
            <a:solidFill>
              <a:srgbClr val="DED3CF"/>
            </a:solidFill>
          </a:ln>
          <a:effectLst>
            <a:outerShdw blurRad="495300" dist="127000" dir="5400000" algn="ctr" rotWithShape="0">
              <a:srgbClr val="000000">
                <a:alpha val="2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000"/>
          </a:p>
        </p:txBody>
      </p:sp>
      <p:sp>
        <p:nvSpPr>
          <p:cNvPr id="12" name="淘宝网chenying0907出品 132"/>
          <p:cNvSpPr/>
          <p:nvPr>
            <p:custDataLst>
              <p:tags r:id="rId2"/>
            </p:custDataLst>
          </p:nvPr>
        </p:nvSpPr>
        <p:spPr>
          <a:xfrm flipV="1">
            <a:off x="3574132" y="2427969"/>
            <a:ext cx="2306027" cy="146603"/>
          </a:xfrm>
          <a:custGeom>
            <a:gdLst>
              <a:gd name="connsiteX0" fmla="*/ 0 w 3120453"/>
              <a:gd name="connsiteY0" fmla="*/ 0 h 143576"/>
              <a:gd name="connsiteX1" fmla="*/ 3120453 w 3120453"/>
              <a:gd name="connsiteY1" fmla="*/ 0 h 143576"/>
              <a:gd name="connsiteX2" fmla="*/ 3076102 w 3120453"/>
              <a:gd name="connsiteY2" fmla="*/ 65782 h 143576"/>
              <a:gd name="connsiteX3" fmla="*/ 2888290 w 3120453"/>
              <a:gd name="connsiteY3" fmla="*/ 143576 h 143576"/>
              <a:gd name="connsiteX4" fmla="*/ 232163 w 3120453"/>
              <a:gd name="connsiteY4" fmla="*/ 143576 h 143576"/>
              <a:gd name="connsiteX5" fmla="*/ 44352 w 3120453"/>
              <a:gd name="connsiteY5" fmla="*/ 65782 h 143576"/>
              <a:gd name="connsiteX0-1" fmla="*/ 0 w 3120453"/>
              <a:gd name="connsiteY0-2" fmla="*/ 0 h 143576"/>
              <a:gd name="connsiteX1-3" fmla="*/ 3120453 w 3120453"/>
              <a:gd name="connsiteY1-4" fmla="*/ 0 h 143576"/>
              <a:gd name="connsiteX2-5" fmla="*/ 3076102 w 3120453"/>
              <a:gd name="connsiteY2-6" fmla="*/ 65782 h 143576"/>
              <a:gd name="connsiteX3-7" fmla="*/ 2888290 w 3120453"/>
              <a:gd name="connsiteY3-8" fmla="*/ 143576 h 143576"/>
              <a:gd name="connsiteX4-9" fmla="*/ 232163 w 3120453"/>
              <a:gd name="connsiteY4-10" fmla="*/ 143576 h 143576"/>
              <a:gd name="connsiteX5-11" fmla="*/ 44352 w 3120453"/>
              <a:gd name="connsiteY5-12" fmla="*/ 65782 h 143576"/>
              <a:gd name="connsiteX6" fmla="*/ 91440 w 3120453"/>
              <a:gd name="connsiteY6" fmla="*/ 91440 h 143576"/>
              <a:gd name="connsiteX0-13" fmla="*/ 0 w 3120453"/>
              <a:gd name="connsiteY0-14" fmla="*/ 0 h 143576"/>
              <a:gd name="connsiteX1-15" fmla="*/ 3120453 w 3120453"/>
              <a:gd name="connsiteY1-16" fmla="*/ 0 h 143576"/>
              <a:gd name="connsiteX2-17" fmla="*/ 3076102 w 3120453"/>
              <a:gd name="connsiteY2-18" fmla="*/ 65782 h 143576"/>
              <a:gd name="connsiteX3-19" fmla="*/ 2888290 w 3120453"/>
              <a:gd name="connsiteY3-20" fmla="*/ 143576 h 143576"/>
              <a:gd name="connsiteX4-21" fmla="*/ 232163 w 3120453"/>
              <a:gd name="connsiteY4-22" fmla="*/ 143576 h 143576"/>
              <a:gd name="connsiteX5-23" fmla="*/ 44352 w 3120453"/>
              <a:gd name="connsiteY5-24" fmla="*/ 65782 h 143576"/>
              <a:gd name="connsiteX6-25" fmla="*/ 91440 w 3120453"/>
              <a:gd name="connsiteY6-26" fmla="*/ 91440 h 143576"/>
              <a:gd name="connsiteX7" fmla="*/ 0 w 3120453"/>
              <a:gd name="connsiteY7" fmla="*/ 0 h 143576"/>
              <a:gd name="connsiteX0-27" fmla="*/ 3078384 w 3078384"/>
              <a:gd name="connsiteY0-28" fmla="*/ 0 h 143576"/>
              <a:gd name="connsiteX1-29" fmla="*/ 3034033 w 3078384"/>
              <a:gd name="connsiteY1-30" fmla="*/ 65782 h 143576"/>
              <a:gd name="connsiteX2-31" fmla="*/ 2846221 w 3078384"/>
              <a:gd name="connsiteY2-32" fmla="*/ 143576 h 143576"/>
              <a:gd name="connsiteX3-33" fmla="*/ 190094 w 3078384"/>
              <a:gd name="connsiteY3-34" fmla="*/ 143576 h 143576"/>
              <a:gd name="connsiteX4-35" fmla="*/ 2283 w 3078384"/>
              <a:gd name="connsiteY4-36" fmla="*/ 65782 h 143576"/>
              <a:gd name="connsiteX5-37" fmla="*/ 49371 w 3078384"/>
              <a:gd name="connsiteY5-38" fmla="*/ 91440 h 143576"/>
              <a:gd name="connsiteX6-39" fmla="*/ 49371 w 3078384"/>
              <a:gd name="connsiteY6-40" fmla="*/ 91440 h 143576"/>
            </a:gdLst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25" y="connsiteY6-26"/>
              </a:cxn>
            </a:cxnLst>
            <a:rect l="l" t="t" r="r" b="b"/>
            <a:pathLst>
              <a:path w="3078384" h="143576">
                <a:moveTo>
                  <a:pt x="3078384" y="0"/>
                </a:moveTo>
                <a:lnTo>
                  <a:pt x="3034033" y="65782"/>
                </a:lnTo>
                <a:cubicBezTo>
                  <a:pt x="2985968" y="113847"/>
                  <a:pt x="2919566" y="143576"/>
                  <a:pt x="2846221" y="143576"/>
                </a:cubicBezTo>
                <a:lnTo>
                  <a:pt x="190094" y="143576"/>
                </a:lnTo>
                <a:cubicBezTo>
                  <a:pt x="116749" y="143576"/>
                  <a:pt x="50348" y="113847"/>
                  <a:pt x="2283" y="65782"/>
                </a:cubicBezTo>
                <a:cubicBezTo>
                  <a:pt x="-12501" y="43855"/>
                  <a:pt x="49371" y="91440"/>
                  <a:pt x="49371" y="91440"/>
                </a:cubicBezTo>
                <a:lnTo>
                  <a:pt x="49371" y="91440"/>
                </a:lnTo>
              </a:path>
            </a:pathLst>
          </a:cu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0" cap="none" spc="0" normalizeH="0" baseline="0" noProof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Calibri"/>
              <a:ea typeface="华文楷体" panose="02010600040101010101" charset="-122"/>
            </a:endParaRPr>
          </a:p>
        </p:txBody>
      </p:sp>
      <p:sp>
        <p:nvSpPr>
          <p:cNvPr id="18" name="淘宝网chenying0907出品 133"/>
          <p:cNvSpPr/>
          <p:nvPr>
            <p:custDataLst>
              <p:tags r:id="rId3"/>
            </p:custDataLst>
          </p:nvPr>
        </p:nvSpPr>
        <p:spPr>
          <a:xfrm>
            <a:off x="3574132" y="2853112"/>
            <a:ext cx="2306027" cy="146603"/>
          </a:xfrm>
          <a:custGeom>
            <a:gdLst>
              <a:gd name="connsiteX0" fmla="*/ 0 w 3120453"/>
              <a:gd name="connsiteY0" fmla="*/ 0 h 143576"/>
              <a:gd name="connsiteX1" fmla="*/ 3120453 w 3120453"/>
              <a:gd name="connsiteY1" fmla="*/ 0 h 143576"/>
              <a:gd name="connsiteX2" fmla="*/ 3076102 w 3120453"/>
              <a:gd name="connsiteY2" fmla="*/ 65782 h 143576"/>
              <a:gd name="connsiteX3" fmla="*/ 2888290 w 3120453"/>
              <a:gd name="connsiteY3" fmla="*/ 143576 h 143576"/>
              <a:gd name="connsiteX4" fmla="*/ 232163 w 3120453"/>
              <a:gd name="connsiteY4" fmla="*/ 143576 h 143576"/>
              <a:gd name="connsiteX5" fmla="*/ 44352 w 3120453"/>
              <a:gd name="connsiteY5" fmla="*/ 65782 h 143576"/>
              <a:gd name="connsiteX0-1" fmla="*/ 0 w 3120453"/>
              <a:gd name="connsiteY0-2" fmla="*/ 0 h 143576"/>
              <a:gd name="connsiteX1-3" fmla="*/ 3120453 w 3120453"/>
              <a:gd name="connsiteY1-4" fmla="*/ 0 h 143576"/>
              <a:gd name="connsiteX2-5" fmla="*/ 3076102 w 3120453"/>
              <a:gd name="connsiteY2-6" fmla="*/ 65782 h 143576"/>
              <a:gd name="connsiteX3-7" fmla="*/ 2888290 w 3120453"/>
              <a:gd name="connsiteY3-8" fmla="*/ 143576 h 143576"/>
              <a:gd name="connsiteX4-9" fmla="*/ 232163 w 3120453"/>
              <a:gd name="connsiteY4-10" fmla="*/ 143576 h 143576"/>
              <a:gd name="connsiteX5-11" fmla="*/ 44352 w 3120453"/>
              <a:gd name="connsiteY5-12" fmla="*/ 65782 h 143576"/>
              <a:gd name="connsiteX6" fmla="*/ 91440 w 3120453"/>
              <a:gd name="connsiteY6" fmla="*/ 91440 h 143576"/>
              <a:gd name="connsiteX0-13" fmla="*/ 0 w 3120453"/>
              <a:gd name="connsiteY0-14" fmla="*/ 0 h 143576"/>
              <a:gd name="connsiteX1-15" fmla="*/ 3120453 w 3120453"/>
              <a:gd name="connsiteY1-16" fmla="*/ 0 h 143576"/>
              <a:gd name="connsiteX2-17" fmla="*/ 3076102 w 3120453"/>
              <a:gd name="connsiteY2-18" fmla="*/ 65782 h 143576"/>
              <a:gd name="connsiteX3-19" fmla="*/ 2888290 w 3120453"/>
              <a:gd name="connsiteY3-20" fmla="*/ 143576 h 143576"/>
              <a:gd name="connsiteX4-21" fmla="*/ 232163 w 3120453"/>
              <a:gd name="connsiteY4-22" fmla="*/ 143576 h 143576"/>
              <a:gd name="connsiteX5-23" fmla="*/ 44352 w 3120453"/>
              <a:gd name="connsiteY5-24" fmla="*/ 65782 h 143576"/>
              <a:gd name="connsiteX6-25" fmla="*/ 91440 w 3120453"/>
              <a:gd name="connsiteY6-26" fmla="*/ 91440 h 143576"/>
              <a:gd name="connsiteX7" fmla="*/ 0 w 3120453"/>
              <a:gd name="connsiteY7" fmla="*/ 0 h 143576"/>
              <a:gd name="connsiteX0-27" fmla="*/ 3078384 w 3078384"/>
              <a:gd name="connsiteY0-28" fmla="*/ 0 h 143576"/>
              <a:gd name="connsiteX1-29" fmla="*/ 3034033 w 3078384"/>
              <a:gd name="connsiteY1-30" fmla="*/ 65782 h 143576"/>
              <a:gd name="connsiteX2-31" fmla="*/ 2846221 w 3078384"/>
              <a:gd name="connsiteY2-32" fmla="*/ 143576 h 143576"/>
              <a:gd name="connsiteX3-33" fmla="*/ 190094 w 3078384"/>
              <a:gd name="connsiteY3-34" fmla="*/ 143576 h 143576"/>
              <a:gd name="connsiteX4-35" fmla="*/ 2283 w 3078384"/>
              <a:gd name="connsiteY4-36" fmla="*/ 65782 h 143576"/>
              <a:gd name="connsiteX5-37" fmla="*/ 49371 w 3078384"/>
              <a:gd name="connsiteY5-38" fmla="*/ 91440 h 143576"/>
              <a:gd name="connsiteX6-39" fmla="*/ 49371 w 3078384"/>
              <a:gd name="connsiteY6-40" fmla="*/ 91440 h 143576"/>
            </a:gdLst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25" y="connsiteY6-26"/>
              </a:cxn>
            </a:cxnLst>
            <a:rect l="l" t="t" r="r" b="b"/>
            <a:pathLst>
              <a:path w="3078384" h="143576">
                <a:moveTo>
                  <a:pt x="3078384" y="0"/>
                </a:moveTo>
                <a:lnTo>
                  <a:pt x="3034033" y="65782"/>
                </a:lnTo>
                <a:cubicBezTo>
                  <a:pt x="2985968" y="113847"/>
                  <a:pt x="2919566" y="143576"/>
                  <a:pt x="2846221" y="143576"/>
                </a:cubicBezTo>
                <a:lnTo>
                  <a:pt x="190094" y="143576"/>
                </a:lnTo>
                <a:cubicBezTo>
                  <a:pt x="116749" y="143576"/>
                  <a:pt x="50348" y="113847"/>
                  <a:pt x="2283" y="65782"/>
                </a:cubicBezTo>
                <a:cubicBezTo>
                  <a:pt x="-12501" y="43855"/>
                  <a:pt x="49371" y="91440"/>
                  <a:pt x="49371" y="91440"/>
                </a:cubicBezTo>
                <a:lnTo>
                  <a:pt x="49371" y="91440"/>
                </a:lnTo>
              </a:path>
            </a:pathLst>
          </a:cu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0" cap="none" spc="0" normalizeH="0" baseline="0" noProof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Calibri"/>
              <a:ea typeface="华文楷体" panose="02010600040101010101" charset="-122"/>
            </a:endParaRPr>
          </a:p>
        </p:txBody>
      </p:sp>
      <p:sp>
        <p:nvSpPr>
          <p:cNvPr id="19" name="淘宝网chenying0907出品 129"/>
          <p:cNvSpPr/>
          <p:nvPr/>
        </p:nvSpPr>
        <p:spPr>
          <a:xfrm flipH="1">
            <a:off x="4192465" y="2473732"/>
            <a:ext cx="1533669" cy="55399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 defTabSz="913765"/>
            <a:r>
              <a:rPr lang="en-US" altLang="zh-CN" sz="3000">
                <a:solidFill>
                  <a:schemeClr val="accent3">
                    <a:lumMod val="75000"/>
                  </a:schemeClr>
                </a:solidFill>
                <a:latin typeface="Arial" panose="020b0604020202090204" pitchFamily="34" charset="0"/>
                <a:cs typeface="Times New Roman" panose="02020603050405020304" pitchFamily="18" charset="0"/>
              </a:rPr>
              <a:t>Unit </a:t>
            </a:r>
            <a:r>
              <a:rPr lang="en-US" altLang="zh-CN" sz="3000" smtClean="0">
                <a:solidFill>
                  <a:schemeClr val="accent3">
                    <a:lumMod val="75000"/>
                  </a:schemeClr>
                </a:solidFill>
                <a:latin typeface="Arial" panose="020b0604020202090204" pitchFamily="34" charset="0"/>
                <a:cs typeface="Times New Roman" panose="02020603050405020304" pitchFamily="18" charset="0"/>
              </a:rPr>
              <a:t>5</a:t>
            </a:r>
            <a:r>
              <a:rPr lang="zh-CN" altLang="en-US" sz="3000" b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3000" b="1">
              <a:solidFill>
                <a:schemeClr val="accent3">
                  <a:lumMod val="75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14" name="淘宝网chenying0907出品 129"/>
          <p:cNvSpPr/>
          <p:nvPr/>
        </p:nvSpPr>
        <p:spPr>
          <a:xfrm flipH="1">
            <a:off x="981421" y="3284984"/>
            <a:ext cx="7552622" cy="83099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4800" b="1">
                <a:solidFill>
                  <a:prstClr val="black">
                    <a:lumMod val="75000"/>
                    <a:lumOff val="25000"/>
                  </a:prstClr>
                </a:solidFill>
                <a:cs typeface="Times New Roman" panose="02020603050405020304" pitchFamily="18" charset="0"/>
              </a:rPr>
              <a:t>Into the unknown</a:t>
            </a:r>
            <a:endParaRPr lang="en-US" altLang="zh-CN" sz="4800" b="1">
              <a:solidFill>
                <a:prstClr val="black">
                  <a:lumMod val="75000"/>
                  <a:lumOff val="25000"/>
                </a:prstClr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" name="矩形 10"/>
          <p:cNvSpPr/>
          <p:nvPr/>
        </p:nvSpPr>
        <p:spPr>
          <a:xfrm>
            <a:off x="399666" y="668749"/>
            <a:ext cx="11392669" cy="4924401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10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		</a:t>
            </a:r>
            <a:r>
              <a:rPr lang="en-US" altLang="zh-CN" sz="2600" b="1" i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ad</a:t>
            </a:r>
            <a:r>
              <a:rPr lang="en-US" altLang="zh-CN" sz="2600" b="1" i="1" kern="100" smtClean="0">
                <a:latin typeface="Book Antiqua" panose="0204060205030503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向上，朝上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11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		</a:t>
            </a:r>
            <a:r>
              <a:rPr lang="en-US" altLang="zh-CN" sz="2600" b="1" i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n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海沟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12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		</a:t>
            </a:r>
            <a:r>
              <a:rPr lang="en-US" altLang="zh-CN" sz="2600" b="1" i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adj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等同的；等值的；相当的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13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		</a:t>
            </a:r>
            <a:r>
              <a:rPr lang="en-US" altLang="zh-CN" sz="2600" b="1" i="1" kern="100" smtClean="0">
                <a:latin typeface="Book Antiqua" panose="0204060205030503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.(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使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)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整齐地堆起；摞起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14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		</a:t>
            </a:r>
            <a:r>
              <a:rPr lang="en-US" altLang="zh-CN" sz="2600" b="1" i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ad</a:t>
            </a:r>
            <a:r>
              <a:rPr lang="en-US" altLang="zh-CN" sz="2600" b="1" i="1" kern="100" smtClean="0">
                <a:latin typeface="Book Antiqua" panose="0204060205030503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此外；而且；不仅如此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15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		</a:t>
            </a:r>
            <a:r>
              <a:rPr lang="en-US" altLang="zh-CN" sz="2600" b="1" i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adj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显要的；显著的；值得注意的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16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		</a:t>
            </a:r>
            <a:r>
              <a:rPr lang="en-US" altLang="zh-CN" sz="2600" b="1" i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n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物质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17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		</a:t>
            </a:r>
            <a:r>
              <a:rPr lang="en-US" altLang="zh-CN" sz="2600" b="1" i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n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船；舰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856878" y="745654"/>
            <a:ext cx="142699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upwards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856878" y="1384201"/>
            <a:ext cx="110357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trench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856878" y="1926357"/>
            <a:ext cx="166744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equivalent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856878" y="2564904"/>
            <a:ext cx="92525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stack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856878" y="3162106"/>
            <a:ext cx="195316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furthermore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856878" y="3769990"/>
            <a:ext cx="124104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notable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856878" y="4357667"/>
            <a:ext cx="157447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substance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856878" y="4967768"/>
            <a:ext cx="99899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vessel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5" name="矩形 14"/>
          <p:cNvSpPr/>
          <p:nvPr/>
        </p:nvSpPr>
        <p:spPr>
          <a:xfrm>
            <a:off x="399666" y="1196752"/>
            <a:ext cx="11392669" cy="2523744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18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		</a:t>
            </a:r>
            <a:r>
              <a:rPr lang="en-US" altLang="zh-CN" sz="2600" b="1" i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n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调查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indent="392430"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 smtClean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→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		</a:t>
            </a:r>
            <a:r>
              <a:rPr lang="en-US" altLang="zh-CN" sz="2600" b="1" i="1" kern="100" smtClean="0">
                <a:latin typeface="Book Antiqua" panose="0204060205030503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调查；研究；审查</a:t>
            </a:r>
            <a:r>
              <a:rPr lang="en-US" altLang="zh-CN" sz="2600" b="1" kern="100" baseline="300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①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19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		</a:t>
            </a:r>
            <a:r>
              <a:rPr lang="en-US" altLang="zh-CN" sz="2600" b="1" i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n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钻探；勘探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indent="392430"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 smtClean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→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		</a:t>
            </a:r>
            <a:r>
              <a:rPr lang="en-US" altLang="zh-CN" sz="2600" b="1" i="1" kern="100" smtClean="0">
                <a:latin typeface="Book Antiqua" panose="0204060205030503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钻孔；打眼；操练</a:t>
            </a:r>
            <a:r>
              <a:rPr lang="en-US" altLang="zh-CN" sz="2600" b="1" kern="100" baseline="300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②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900311" y="1289898"/>
            <a:ext cx="200086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investigation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213825" y="1863874"/>
            <a:ext cx="170271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investigate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900311" y="2466409"/>
            <a:ext cx="124264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drilling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213825" y="3097535"/>
            <a:ext cx="79701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drill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/>
        </p:nvSpPr>
        <p:spPr>
          <a:xfrm>
            <a:off x="399666" y="764704"/>
            <a:ext cx="10852697" cy="6157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掌握规律　巧记</a:t>
            </a:r>
            <a:r>
              <a:rPr lang="zh-CN" altLang="zh-CN" sz="2600" b="1" kern="100" smtClean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单词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99666" y="1509038"/>
            <a:ext cx="11392669" cy="3648154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 defTabSz="913765">
              <a:lnSpc>
                <a:spcPct val="150000"/>
              </a:lnSpc>
            </a:pPr>
            <a:r>
              <a:rPr lang="en-US" altLang="zh-CN" sz="2600" b="1" kern="100">
                <a:solidFill>
                  <a:prstClr val="black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①</a:t>
            </a:r>
            <a:r>
              <a:rPr lang="en-US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investigate </a:t>
            </a:r>
            <a:r>
              <a:rPr lang="en-US" altLang="zh-CN" sz="2600" b="1" i="1" kern="100">
                <a:solidFill>
                  <a:prstClr val="black"/>
                </a:solidFill>
                <a:latin typeface="Book Antiqua" panose="0204060205030503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调查；研究；审查＋</a:t>
            </a:r>
            <a:r>
              <a:rPr lang="en-US" altLang="zh-CN" sz="2600" b="1" kern="100" err="1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tion</a:t>
            </a:r>
            <a:r>
              <a:rPr lang="en-US" altLang="zh-CN" sz="2600" b="1" kern="100" err="1">
                <a:solidFill>
                  <a:prstClr val="black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→</a:t>
            </a:r>
            <a:r>
              <a:rPr lang="en-US" altLang="zh-CN" sz="2600" b="1" kern="100" err="1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investigation </a:t>
            </a:r>
            <a:r>
              <a:rPr lang="en-US" altLang="zh-CN" sz="2600" b="1" i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n</a:t>
            </a:r>
            <a:r>
              <a:rPr lang="en-US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调查</a:t>
            </a:r>
            <a:endParaRPr lang="zh-CN" altLang="zh-CN" sz="1050" kern="100">
              <a:solidFill>
                <a:prstClr val="black"/>
              </a:solidFill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lvl="0" algn="just" defTabSz="913765">
              <a:lnSpc>
                <a:spcPct val="150000"/>
              </a:lnSpc>
            </a:pPr>
            <a:r>
              <a:rPr lang="zh-CN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例如：</a:t>
            </a:r>
            <a:r>
              <a:rPr lang="en-US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prediction </a:t>
            </a:r>
            <a:r>
              <a:rPr lang="en-US" altLang="zh-CN" sz="2600" b="1" i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n</a:t>
            </a:r>
            <a:r>
              <a:rPr lang="en-US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预言；预测　</a:t>
            </a:r>
            <a:r>
              <a:rPr lang="en-US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correction </a:t>
            </a:r>
            <a:r>
              <a:rPr lang="en-US" altLang="zh-CN" sz="2600" b="1" i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n</a:t>
            </a:r>
            <a:r>
              <a:rPr lang="en-US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更正　</a:t>
            </a:r>
            <a:r>
              <a:rPr lang="en-US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devotion </a:t>
            </a:r>
            <a:r>
              <a:rPr lang="en-US" altLang="zh-CN" sz="2600" b="1" i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n</a:t>
            </a:r>
            <a:r>
              <a:rPr lang="en-US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奉献　</a:t>
            </a:r>
            <a:r>
              <a:rPr lang="en-US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operation </a:t>
            </a:r>
            <a:r>
              <a:rPr lang="en-US" altLang="zh-CN" sz="2600" b="1" i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n</a:t>
            </a:r>
            <a:r>
              <a:rPr lang="en-US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操作；手术</a:t>
            </a:r>
            <a:endParaRPr lang="zh-CN" altLang="zh-CN" sz="1050" kern="100">
              <a:solidFill>
                <a:prstClr val="black"/>
              </a:solidFill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lvl="0" algn="just" defTabSz="913765">
              <a:lnSpc>
                <a:spcPct val="150000"/>
              </a:lnSpc>
            </a:pPr>
            <a:r>
              <a:rPr lang="en-US" altLang="zh-CN" sz="2600" b="1" kern="100">
                <a:solidFill>
                  <a:prstClr val="black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②</a:t>
            </a:r>
            <a:r>
              <a:rPr lang="en-US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drill </a:t>
            </a:r>
            <a:r>
              <a:rPr lang="en-US" altLang="zh-CN" sz="2600" b="1" i="1" kern="100">
                <a:solidFill>
                  <a:prstClr val="black"/>
                </a:solidFill>
                <a:latin typeface="Book Antiqua" panose="0204060205030503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钻孔；打眼；操练＋</a:t>
            </a:r>
            <a:r>
              <a:rPr lang="en-US" altLang="zh-CN" sz="2600" b="1" kern="100" err="1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ing</a:t>
            </a:r>
            <a:r>
              <a:rPr lang="en-US" altLang="zh-CN" sz="2600" b="1" kern="100" err="1">
                <a:solidFill>
                  <a:prstClr val="black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→</a:t>
            </a:r>
            <a:r>
              <a:rPr lang="en-US" altLang="zh-CN" sz="2600" b="1" kern="100" err="1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drilling </a:t>
            </a:r>
            <a:r>
              <a:rPr lang="en-US" altLang="zh-CN" sz="2600" b="1" i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n</a:t>
            </a:r>
            <a:r>
              <a:rPr lang="en-US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钻探；勘探</a:t>
            </a:r>
            <a:endParaRPr lang="zh-CN" altLang="zh-CN" sz="1050" kern="100">
              <a:solidFill>
                <a:prstClr val="black"/>
              </a:solidFill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lvl="0" algn="just" defTabSz="913765">
              <a:lnSpc>
                <a:spcPct val="150000"/>
              </a:lnSpc>
            </a:pPr>
            <a:r>
              <a:rPr lang="zh-CN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例如：</a:t>
            </a:r>
            <a:r>
              <a:rPr lang="en-US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shopping </a:t>
            </a:r>
            <a:r>
              <a:rPr lang="en-US" altLang="zh-CN" sz="2600" b="1" i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n</a:t>
            </a:r>
            <a:r>
              <a:rPr lang="en-US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购物　</a:t>
            </a:r>
            <a:r>
              <a:rPr lang="en-US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engineering </a:t>
            </a:r>
            <a:r>
              <a:rPr lang="en-US" altLang="zh-CN" sz="2600" b="1" i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n</a:t>
            </a:r>
            <a:r>
              <a:rPr lang="en-US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工程学</a:t>
            </a:r>
            <a:endParaRPr lang="zh-CN" altLang="zh-CN" sz="1050" kern="100">
              <a:solidFill>
                <a:prstClr val="black"/>
              </a:solidFill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lvl="0" algn="just" defTabSz="913765">
              <a:lnSpc>
                <a:spcPct val="150000"/>
              </a:lnSpc>
            </a:pPr>
            <a:r>
              <a:rPr lang="en-US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ending </a:t>
            </a:r>
            <a:r>
              <a:rPr lang="en-US" altLang="zh-CN" sz="2600" b="1" i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n</a:t>
            </a:r>
            <a:r>
              <a:rPr lang="en-US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结局　</a:t>
            </a:r>
            <a:r>
              <a:rPr lang="en-US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beginning </a:t>
            </a:r>
            <a:r>
              <a:rPr lang="en-US" altLang="zh-CN" sz="2600" b="1" i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n</a:t>
            </a:r>
            <a:r>
              <a:rPr lang="en-US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开端；开始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/>
</p:sld>
</file>

<file path=ppt/slides/slide1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" y="-53185"/>
            <a:ext cx="12188825" cy="961905"/>
          </a:xfrm>
          <a:prstGeom prst="rect">
            <a:avLst/>
          </a:prstGeom>
        </p:spPr>
      </p:pic>
      <p:sp>
        <p:nvSpPr>
          <p:cNvPr id="16" name="矩形 15"/>
          <p:cNvSpPr/>
          <p:nvPr/>
        </p:nvSpPr>
        <p:spPr>
          <a:xfrm>
            <a:off x="10414892" y="188640"/>
            <a:ext cx="1773932" cy="59323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10486900" y="240184"/>
            <a:ext cx="16209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zh-CN" altLang="zh-CN" sz="2800" b="1" kern="10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核心短语</a:t>
            </a:r>
            <a:endParaRPr lang="zh-CN" altLang="en-US" sz="2800">
              <a:solidFill>
                <a:schemeClr val="bg1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399666" y="846237"/>
            <a:ext cx="11392669" cy="6124729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逃跑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，逃走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2.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逃命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3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	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调查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，检查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4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	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试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水，试探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5.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	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避开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；从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处脱身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6.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	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动身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踏上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漫长的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)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旅途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7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积极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投入到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中去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8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	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再三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考虑，慎重考虑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9.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	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避免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做，不愿做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10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	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调查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问题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)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765820" y="918245"/>
            <a:ext cx="246093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make a getaway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765820" y="1524972"/>
            <a:ext cx="278191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run for one</a:t>
            </a:r>
            <a:r>
              <a:rPr lang="en-US" altLang="zh-CN" sz="2600" b="1" kern="100">
                <a:solidFill>
                  <a:srgbClr val="C00000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 life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65820" y="2161431"/>
            <a:ext cx="154561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check out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65820" y="2739583"/>
            <a:ext cx="223651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test the waters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65820" y="3330505"/>
            <a:ext cx="200163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steer clear of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756951" y="3935144"/>
            <a:ext cx="111921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set out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756951" y="4520733"/>
            <a:ext cx="281718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 smtClean="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throw </a:t>
            </a:r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oneself into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756951" y="5134897"/>
            <a:ext cx="176843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think twice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56951" y="5716294"/>
            <a:ext cx="189224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shrink from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909629" y="6320933"/>
            <a:ext cx="143661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look into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" y="-53185"/>
            <a:ext cx="12188825" cy="961905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0414892" y="188640"/>
            <a:ext cx="1773932" cy="59323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10486900" y="240184"/>
            <a:ext cx="16209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zh-CN" altLang="zh-CN" sz="2800" b="1" kern="10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经典句式</a:t>
            </a:r>
            <a:endParaRPr lang="zh-CN" altLang="en-US" sz="2800">
              <a:solidFill>
                <a:schemeClr val="bg1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99666" y="1196752"/>
            <a:ext cx="11392669" cy="4924401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分词位于句首的完全倒装句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                                 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an estimated three million shipwrecks.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据估计，全世界的海底有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300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万艘沉船。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2.if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省略结构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Today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some 500 years after the </a:t>
            </a:r>
            <a:r>
              <a:rPr lang="en-US" altLang="zh-CN" sz="2600" b="1" i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Esmeralda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set sail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there is little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—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—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land on our planet left unexplored.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今天，在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埃斯梅拉达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号起航约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500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年后，我们的星球上几乎没有未被探索过的陆地。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58738" y="1844824"/>
            <a:ext cx="583243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Lying under waters across the globe are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0325452" y="3642953"/>
            <a:ext cx="99097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if any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矩形 5"/>
          <p:cNvSpPr/>
          <p:nvPr/>
        </p:nvSpPr>
        <p:spPr>
          <a:xfrm>
            <a:off x="399666" y="405358"/>
            <a:ext cx="11392669" cy="6124729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3.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过去分词短语作定语；现在分词短语作结果状语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The research 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    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is giving scientists a greater understanding of how the sea bed was formed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as well as helping identify areas for deep-sea drilling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                                                 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这些船只进行的研究使科学家们对海床的形成有了更深入的了解，并帮助确定了深海钻探的区域，使深海勘探进入了一个全新的时代。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4.as...as...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和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一样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...and the world beneath the waves may one day be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almost </a:t>
            </a:r>
            <a:r>
              <a:rPr lang="en-US" altLang="zh-CN" sz="2600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_________________</a:t>
            </a:r>
            <a:endParaRPr lang="en-US" altLang="zh-CN" sz="2600" kern="100" smtClean="0"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the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land we walk upon today.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也许有一天，我们对海底世界会像对今天所走的陆地一样熟悉。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826027" y="1045299"/>
            <a:ext cx="391645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conducted by these vessels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487408" y="2257822"/>
            <a:ext cx="712086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taking deep-sea exploration into a whole new era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718724" y="4664749"/>
            <a:ext cx="284603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as familiar to us as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7" name="返回">
            <a:hlinkClick r:id="rId2" action="ppaction://hlinksldjump"/>
          </p:cNvPr>
          <p:cNvSpPr/>
          <p:nvPr/>
        </p:nvSpPr>
        <p:spPr bwMode="auto">
          <a:xfrm>
            <a:off x="11211213" y="6398788"/>
            <a:ext cx="979200" cy="460800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/>
                <a:ea typeface="微软雅黑"/>
                <a:cs typeface="Times New Roman" panose="02020603050405020304"/>
              </a:rPr>
              <a:t>返 回</a:t>
            </a:r>
            <a:endParaRPr kumimoji="0" lang="zh-CN" altLang="en-US" sz="2000" b="0" i="0" u="none" strike="noStrike" kern="100" cap="none" spc="0" normalizeH="0" baseline="0" noProof="0" smtClean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/>
              <a:ea typeface="微软雅黑"/>
              <a:cs typeface="Times New Roman" panose="02020603050405020304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3" name="矩形 12"/>
          <p:cNvSpPr/>
          <p:nvPr/>
        </p:nvSpPr>
        <p:spPr>
          <a:xfrm>
            <a:off x="821199" y="1459383"/>
            <a:ext cx="11369213" cy="2520000"/>
          </a:xfrm>
          <a:prstGeom prst="rect">
            <a:avLst/>
          </a:prstGeom>
          <a:solidFill>
            <a:srgbClr val="F79646">
              <a:lumMod val="20000"/>
              <a:lumOff val="8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8565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黑体" panose="02010609060101010101" pitchFamily="49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1" y="1448992"/>
            <a:ext cx="541796" cy="2520000"/>
          </a:xfrm>
          <a:prstGeom prst="rect">
            <a:avLst/>
          </a:prstGeom>
          <a:solidFill>
            <a:srgbClr val="00B0F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8565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黑体" panose="02010609060101010101" pitchFamily="49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08360" y="1448992"/>
            <a:ext cx="133200" cy="2520000"/>
          </a:xfrm>
          <a:prstGeom prst="rect">
            <a:avLst/>
          </a:prstGeom>
          <a:solidFill>
            <a:srgbClr val="F5C131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8565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黑体" panose="02010609060101010101" pitchFamily="49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889741" y="1457960"/>
            <a:ext cx="11141033" cy="24221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8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So while you may be tempted to </a:t>
            </a:r>
            <a:r>
              <a:rPr lang="en-US" altLang="zh-CN" sz="2800" b="1" u="wavy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check out</a:t>
            </a:r>
            <a:r>
              <a:rPr lang="en-US" altLang="zh-CN" sz="28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a strange object or to test the waters of a new situation</a:t>
            </a:r>
            <a:r>
              <a:rPr lang="zh-CN" altLang="zh-CN" sz="28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8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it can be safer to steer clear of the unfamiliar.</a:t>
            </a:r>
            <a:r>
              <a:rPr lang="zh-CN" altLang="zh-CN" sz="24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所以，虽然你可能会被一个陌生的物体所诱惑，或者尝试一个新环境的水域，但避开不熟悉的东西会更安全。</a:t>
            </a:r>
            <a:endParaRPr lang="zh-CN" altLang="zh-CN" sz="240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24" name="TextBox 5"/>
          <p:cNvSpPr txBox="1"/>
          <p:nvPr/>
        </p:nvSpPr>
        <p:spPr>
          <a:xfrm>
            <a:off x="56637" y="2447382"/>
            <a:ext cx="7099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8565"/>
            <a:r>
              <a:rPr lang="en-US" altLang="zh-CN" sz="2800" b="1" smtClean="0">
                <a:solidFill>
                  <a:prstClr val="white"/>
                </a:solidFill>
                <a:latin typeface="Arial"/>
                <a:ea typeface="黑体" panose="02010609060101010101" pitchFamily="49" charset="-122"/>
              </a:rPr>
              <a:t>1</a:t>
            </a:r>
            <a:endParaRPr lang="zh-CN" altLang="en-US" sz="2800" b="1">
              <a:solidFill>
                <a:prstClr val="white"/>
              </a:solidFill>
              <a:latin typeface="Arial"/>
              <a:ea typeface="黑体" panose="02010609060101010101" pitchFamily="49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889741" y="4082660"/>
            <a:ext cx="11141033" cy="642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solidFill>
                  <a:srgbClr val="0000FF"/>
                </a:solidFill>
                <a:ea typeface="GBK_S"/>
                <a:cs typeface="Times New Roman" panose="02020603050405020304"/>
              </a:rPr>
              <a:t>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check out</a:t>
            </a:r>
            <a:r>
              <a:rPr lang="zh-CN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调查；检查；结账离开；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</a:t>
            </a:r>
            <a:r>
              <a:rPr lang="zh-CN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把钱等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)</a:t>
            </a:r>
            <a:r>
              <a:rPr lang="zh-CN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取出</a:t>
            </a:r>
            <a:endParaRPr lang="zh-CN" altLang="zh-CN" sz="1050" kern="100">
              <a:solidFill>
                <a:srgbClr val="0000FF"/>
              </a:solidFill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" y="-53185"/>
            <a:ext cx="12188825" cy="961905"/>
          </a:xfrm>
          <a:prstGeom prst="rect">
            <a:avLst/>
          </a:prstGeom>
        </p:spPr>
      </p:pic>
      <p:sp>
        <p:nvSpPr>
          <p:cNvPr id="18" name="点击文字添加标题"/>
          <p:cNvSpPr txBox="1"/>
          <p:nvPr/>
        </p:nvSpPr>
        <p:spPr>
          <a:xfrm>
            <a:off x="2290967" y="116632"/>
            <a:ext cx="36896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dist">
              <a:defRPr sz="7200" b="1">
                <a:gradFill>
                  <a:gsLst>
                    <a:gs pos="56000">
                      <a:srgbClr val="FEFC96"/>
                    </a:gs>
                    <a:gs pos="71000">
                      <a:srgbClr val="FAAF5B"/>
                    </a:gs>
                    <a:gs pos="100000">
                      <a:srgbClr val="88765E"/>
                    </a:gs>
                    <a:gs pos="20000">
                      <a:srgbClr val="758A80"/>
                    </a:gs>
                    <a:gs pos="0">
                      <a:srgbClr val="75FEFF"/>
                    </a:gs>
                    <a:gs pos="35000">
                      <a:srgbClr val="FDFFFD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600">
                <a:solidFill>
                  <a:srgbClr val="8E6D48"/>
                </a:solidFill>
                <a:effectLst/>
                <a:latin typeface="Arial"/>
                <a:ea typeface="微软雅黑"/>
              </a:rPr>
              <a:t>互 动 探 究</a:t>
            </a:r>
            <a:endParaRPr lang="en-US" altLang="zh-CN" sz="3600">
              <a:solidFill>
                <a:srgbClr val="8E6D48"/>
              </a:solidFill>
              <a:effectLst/>
              <a:latin typeface="Arial"/>
              <a:ea typeface="微软雅黑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5459319" y="332656"/>
            <a:ext cx="2723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8565"/>
            <a:r>
              <a:rPr lang="zh-CN" altLang="en-US" kern="100">
                <a:solidFill>
                  <a:prstClr val="black">
                    <a:lumMod val="50000"/>
                    <a:lumOff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ourier New" panose="02070609020205090404"/>
              </a:rPr>
              <a:t>探究重点  互动撞击思维</a:t>
            </a:r>
            <a:endParaRPr lang="en-US" altLang="zh-CN" kern="100">
              <a:solidFill>
                <a:prstClr val="black">
                  <a:lumMod val="50000"/>
                  <a:lumOff val="50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ourier New" panose="02070609020205090404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10414892" y="621297"/>
            <a:ext cx="1773932" cy="59323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10486900" y="672841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zh-CN" altLang="zh-CN" sz="2800" b="1" kern="100">
                <a:solidFill>
                  <a:schemeClr val="accent5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重点词汇</a:t>
            </a:r>
            <a:endParaRPr lang="zh-CN" altLang="en-US" sz="2800">
              <a:solidFill>
                <a:schemeClr val="accent5"/>
              </a:solidFill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/>
</p:sld>
</file>

<file path=ppt/slides/slide1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矩形 5"/>
          <p:cNvSpPr/>
          <p:nvPr/>
        </p:nvSpPr>
        <p:spPr>
          <a:xfrm>
            <a:off x="399666" y="1268760"/>
            <a:ext cx="11392669" cy="3123908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solidFill>
                  <a:srgbClr val="0000FF"/>
                </a:solidFill>
                <a:latin typeface="IPAPANNEW" panose="02000500070000020004" pitchFamily="2" charset="0"/>
                <a:ea typeface="华文细黑" panose="02010600040101010101" pitchFamily="2" charset="-122"/>
                <a:cs typeface="Times New Roman" panose="02020603050405020304" pitchFamily="18" charset="0"/>
              </a:rPr>
              <a:t>[</a:t>
            </a:r>
            <a:r>
              <a:rPr lang="zh-CN" altLang="zh-CN" sz="2600" b="1" kern="100">
                <a:solidFill>
                  <a:srgbClr val="0000FF"/>
                </a:solidFill>
                <a:latin typeface="IPAPANNEW" panose="02000500070000020004" pitchFamily="2" charset="0"/>
                <a:ea typeface="华文细黑" panose="02010600040101010101" pitchFamily="2" charset="-122"/>
                <a:cs typeface="Times New Roman" panose="02020603050405020304" pitchFamily="18" charset="0"/>
              </a:rPr>
              <a:t>写出下列句子中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check out</a:t>
            </a:r>
            <a:r>
              <a:rPr lang="zh-CN" altLang="zh-CN" sz="2600" b="1" kern="100">
                <a:solidFill>
                  <a:srgbClr val="0000FF"/>
                </a:solidFill>
                <a:latin typeface="IPAPANNEW" panose="02000500070000020004" pitchFamily="2" charset="0"/>
                <a:ea typeface="华文细黑" panose="02010600040101010101" pitchFamily="2" charset="-122"/>
                <a:cs typeface="Times New Roman" panose="02020603050405020304" pitchFamily="18" charset="0"/>
              </a:rPr>
              <a:t>的汉语意思</a:t>
            </a:r>
            <a:r>
              <a:rPr lang="en-US" altLang="zh-CN" sz="2600" b="1" kern="100">
                <a:solidFill>
                  <a:srgbClr val="0000FF"/>
                </a:solidFill>
                <a:latin typeface="IPAPANNEW" panose="02000500070000020004" pitchFamily="2" charset="0"/>
                <a:ea typeface="华文细黑" panose="02010600040101010101" pitchFamily="2" charset="-122"/>
                <a:cs typeface="Times New Roman" panose="02020603050405020304" pitchFamily="18" charset="0"/>
              </a:rPr>
              <a:t>]</a:t>
            </a:r>
            <a:endParaRPr lang="zh-CN" altLang="zh-CN" sz="1050" kern="100">
              <a:solidFill>
                <a:srgbClr val="0000FF"/>
              </a:solidFill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(1)She 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checked out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3,000 </a:t>
            </a:r>
            <a:r>
              <a:rPr lang="en-US" altLang="zh-CN" sz="2600" b="1" i="1" kern="10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yuan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from the bank yesterday to buy a TV set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endParaRPr lang="en-US" altLang="zh-CN" sz="2600" b="1" kern="100" smtClean="0"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  <a:p>
            <a:pPr algn="r">
              <a:lnSpc>
                <a:spcPct val="150000"/>
              </a:lnSpc>
              <a:spcAft>
                <a:spcPct val="0"/>
              </a:spcAft>
            </a:pPr>
            <a:r>
              <a:rPr lang="en-US" altLang="zh-CN" sz="2600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____________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(2)The accountant 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checked out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the bills and found them OK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         </a:t>
            </a:r>
            <a:r>
              <a:rPr lang="en-US" altLang="zh-CN" sz="2600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___________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(3)We loaded the car while Dad 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checked out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at the desk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		      </a:t>
            </a:r>
            <a:r>
              <a:rPr lang="en-US" altLang="zh-CN" sz="2600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_____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9594229" y="2574967"/>
            <a:ext cx="207300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</a:t>
            </a:r>
            <a:r>
              <a:rPr lang="zh-CN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把钱等</a:t>
            </a:r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)</a:t>
            </a:r>
            <a:r>
              <a:rPr lang="zh-CN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取出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9815443" y="3140968"/>
            <a:ext cx="185178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检查，核对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0815717" y="3728645"/>
            <a:ext cx="85151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结账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/>
        </p:nvSpPr>
        <p:spPr>
          <a:xfrm>
            <a:off x="399666" y="2492896"/>
            <a:ext cx="11392669" cy="4324236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(4)Brain needed to meet a friend named Tony before he 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for his flight.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布莱恩在办理登机手续前需要见一个叫托尼的朋友。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(5)I will just 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         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to see if the letter has arrived yet.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我要快速地查一下，看看那封信是否已经到了。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(6)I haven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 any cash on me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；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can I pay 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? 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我身上没带现金，可以用支票付款吗？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99666" y="44624"/>
            <a:ext cx="11392669" cy="2447825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※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check in(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在旅馆、机场等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)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登记，报到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check up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核对；检验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※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pay by check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用支票付款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make/have a check (of)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核对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8686700" y="2564904"/>
            <a:ext cx="169469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checked in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277988" y="4346054"/>
            <a:ext cx="375134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make/have a quick check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281861" y="5545807"/>
            <a:ext cx="143500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by check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/>
        </p:nvSpPr>
        <p:spPr>
          <a:xfrm>
            <a:off x="821199" y="487221"/>
            <a:ext cx="11369213" cy="2520000"/>
          </a:xfrm>
          <a:prstGeom prst="rect">
            <a:avLst/>
          </a:prstGeom>
          <a:solidFill>
            <a:srgbClr val="F79646">
              <a:lumMod val="20000"/>
              <a:lumOff val="8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8565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黑体" panose="02010609060101010101" pitchFamily="49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" y="487221"/>
            <a:ext cx="541796" cy="2520000"/>
          </a:xfrm>
          <a:prstGeom prst="rect">
            <a:avLst/>
          </a:prstGeom>
          <a:solidFill>
            <a:srgbClr val="00B0F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8565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黑体" panose="02010609060101010101" pitchFamily="49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08360" y="487221"/>
            <a:ext cx="133200" cy="2520000"/>
          </a:xfrm>
          <a:prstGeom prst="rect">
            <a:avLst/>
          </a:prstGeom>
          <a:solidFill>
            <a:srgbClr val="F5C131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8565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黑体" panose="02010609060101010101" pitchFamily="49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889741" y="409888"/>
            <a:ext cx="11141033" cy="25144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8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In more recent times</a:t>
            </a:r>
            <a:r>
              <a:rPr lang="zh-CN" altLang="zh-CN" sz="28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8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Norwegian explorer</a:t>
            </a:r>
            <a:r>
              <a:rPr lang="zh-CN" altLang="zh-CN" sz="28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8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Roald Amundsen endured one of the most hostile environments on Earth when he </a:t>
            </a:r>
            <a:r>
              <a:rPr lang="en-US" altLang="zh-CN" sz="2800" b="1" u="wavy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set out</a:t>
            </a:r>
            <a:r>
              <a:rPr lang="en-US" altLang="zh-CN" sz="28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into uncharted territory to reach the South Pole.</a:t>
            </a:r>
            <a:r>
              <a:rPr lang="zh-CN" altLang="zh-CN" sz="24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在近代，挪威探险家罗尔德</a:t>
            </a:r>
            <a:r>
              <a:rPr lang="en-US" altLang="zh-CN" sz="24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·</a:t>
            </a:r>
            <a:r>
              <a:rPr lang="zh-CN" altLang="zh-CN" sz="24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阿蒙森为了到达南极，进入了一片未知的领域，忍受了地球上最恶劣的环境之一。</a:t>
            </a:r>
            <a:endParaRPr lang="zh-CN" altLang="zh-CN" sz="240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0" name="TextBox 5"/>
          <p:cNvSpPr txBox="1"/>
          <p:nvPr/>
        </p:nvSpPr>
        <p:spPr>
          <a:xfrm>
            <a:off x="56637" y="1485611"/>
            <a:ext cx="7099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8565"/>
            <a:r>
              <a:rPr lang="en-US" altLang="zh-CN" sz="2800" b="1" smtClean="0">
                <a:solidFill>
                  <a:prstClr val="white"/>
                </a:solidFill>
                <a:latin typeface="Arial"/>
                <a:ea typeface="黑体" panose="02010609060101010101" pitchFamily="49" charset="-122"/>
              </a:rPr>
              <a:t>2</a:t>
            </a:r>
            <a:endParaRPr lang="zh-CN" altLang="en-US" sz="2800" b="1">
              <a:solidFill>
                <a:prstClr val="white"/>
              </a:solidFill>
              <a:latin typeface="Arial"/>
              <a:ea typeface="黑体" panose="02010609060101010101" pitchFamily="49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889741" y="3025727"/>
            <a:ext cx="11141033" cy="642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solidFill>
                  <a:srgbClr val="0000FF"/>
                </a:solidFill>
                <a:latin typeface="GBK_S" panose="03000509000000000000" pitchFamily="65" charset="-122"/>
                <a:ea typeface="GBK_S" panose="03000509000000000000" pitchFamily="65" charset="-122"/>
                <a:cs typeface="Times New Roman" panose="02020603050405020304" pitchFamily="18" charset="0"/>
              </a:rPr>
              <a:t>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set out</a:t>
            </a:r>
            <a:r>
              <a:rPr lang="zh-CN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出发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(for)</a:t>
            </a:r>
            <a:r>
              <a:rPr lang="zh-CN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；着手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(to do)</a:t>
            </a:r>
            <a:r>
              <a:rPr lang="zh-CN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；安排</a:t>
            </a:r>
            <a:endParaRPr lang="zh-CN" altLang="zh-CN" sz="1050" kern="100">
              <a:solidFill>
                <a:srgbClr val="0000FF"/>
              </a:solidFill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889741" y="3645024"/>
            <a:ext cx="11141033" cy="30172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set about </a:t>
            </a:r>
            <a:r>
              <a:rPr lang="en-US" altLang="zh-CN" sz="2600" b="1" kern="100">
                <a:latin typeface="Symbol" panose="05050102010706020507" pitchFamily="18" charset="2"/>
                <a:ea typeface="华文细黑" panose="02010600040101010101" pitchFamily="2" charset="-122"/>
                <a:cs typeface="Times New Roman" panose="02020603050405020304" pitchFamily="18" charset="0"/>
              </a:rPr>
              <a:t>(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doing sth. </a:t>
            </a:r>
            <a:r>
              <a:rPr lang="en-US" altLang="zh-CN" sz="2600" b="1" kern="100">
                <a:latin typeface="Symbol" panose="05050102010706020507" pitchFamily="18" charset="2"/>
                <a:ea typeface="华文细黑" panose="0201060004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开始；着手</a:t>
            </a:r>
            <a:r>
              <a:rPr lang="en-US" altLang="zh-CN" sz="2600" b="1" kern="100">
                <a:latin typeface="Symbol" panose="05050102010706020507" pitchFamily="18" charset="2"/>
                <a:ea typeface="华文细黑" panose="0201060004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做某事</a:t>
            </a:r>
            <a:r>
              <a:rPr lang="en-US" altLang="zh-CN" sz="2600" b="1" kern="100">
                <a:latin typeface="Symbol" panose="05050102010706020507" pitchFamily="18" charset="2"/>
                <a:ea typeface="华文细黑" panose="02010600040101010101" pitchFamily="2" charset="-122"/>
                <a:cs typeface="Times New Roman" panose="02020603050405020304" pitchFamily="18" charset="0"/>
              </a:rPr>
              <a:t>)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set aside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将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放在一边；省出或留出</a:t>
            </a:r>
            <a:r>
              <a:rPr lang="en-US" altLang="zh-CN" sz="2600" b="1" kern="100">
                <a:latin typeface="Symbol" panose="05050102010706020507" pitchFamily="18" charset="2"/>
                <a:ea typeface="华文细黑" panose="0201060004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钱或时间</a:t>
            </a:r>
            <a:r>
              <a:rPr lang="en-US" altLang="zh-CN" sz="2600" b="1" kern="100">
                <a:latin typeface="Symbol" panose="05050102010706020507" pitchFamily="18" charset="2"/>
                <a:ea typeface="华文细黑" panose="02010600040101010101" pitchFamily="2" charset="-122"/>
                <a:cs typeface="Times New Roman" panose="02020603050405020304" pitchFamily="18" charset="0"/>
              </a:rPr>
              <a:t>)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set up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创建；建立；开办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set down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写下，记下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</a:rPr>
              <a:t>set off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点燃；使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爆炸；出发，动身；引起</a:t>
            </a:r>
            <a:endParaRPr lang="en-US" altLang="zh-CN" sz="2600" b="1" kern="100" smtClean="0">
              <a:solidFill>
                <a:srgbClr val="0000FF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矩形 4"/>
          <p:cNvSpPr/>
          <p:nvPr/>
        </p:nvSpPr>
        <p:spPr>
          <a:xfrm>
            <a:off x="2114860" y="1556792"/>
            <a:ext cx="7959103" cy="6610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800" b="1" kern="1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Period Three</a:t>
            </a:r>
            <a:r>
              <a:rPr lang="zh-CN" altLang="zh-CN" sz="2800" b="1" kern="1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　</a:t>
            </a:r>
            <a:r>
              <a:rPr lang="en-US" altLang="zh-CN" sz="2800" b="1" kern="1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Using language &amp; Developing ideas</a:t>
            </a:r>
            <a:endParaRPr lang="zh-CN" altLang="zh-CN" sz="2800" b="1" kern="10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华文细黑" panose="02010600040101010101" pitchFamily="2" charset="-122"/>
            </a:endParaRPr>
          </a:p>
        </p:txBody>
      </p:sp>
      <p:sp>
        <p:nvSpPr>
          <p:cNvPr id="21" name="文本框 20">
            <a:hlinkClick r:id="rId2" action="ppaction://hlinksldjump"/>
          </p:cNvPr>
          <p:cNvSpPr txBox="1"/>
          <p:nvPr/>
        </p:nvSpPr>
        <p:spPr>
          <a:xfrm>
            <a:off x="3934172" y="4005064"/>
            <a:ext cx="495489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914400"/>
            <a:r>
              <a:rPr lang="zh-CN" altLang="en-US" sz="3200" b="1" smtClean="0">
                <a:solidFill>
                  <a:srgbClr val="8E6D48"/>
                </a:solidFill>
                <a:latin typeface="Arial"/>
                <a:ea typeface="微软雅黑"/>
              </a:rPr>
              <a:t>基础自测    </a:t>
            </a:r>
            <a:r>
              <a:rPr lang="zh-CN" altLang="en-US" smtClean="0">
                <a:solidFill>
                  <a:srgbClr val="8E6D48"/>
                </a:solidFill>
                <a:latin typeface="Arial"/>
                <a:ea typeface="微软雅黑"/>
              </a:rPr>
              <a:t>自主学习  落实基础知识</a:t>
            </a:r>
            <a:endParaRPr lang="en-US" altLang="zh-CN">
              <a:solidFill>
                <a:srgbClr val="8E6D48"/>
              </a:solidFill>
              <a:latin typeface="Arial"/>
              <a:ea typeface="微软雅黑"/>
            </a:endParaRPr>
          </a:p>
        </p:txBody>
      </p:sp>
      <p:sp>
        <p:nvSpPr>
          <p:cNvPr id="20" name="文本框 19">
            <a:hlinkClick r:id="rId3" action="ppaction://hlinksldjump"/>
          </p:cNvPr>
          <p:cNvSpPr txBox="1"/>
          <p:nvPr/>
        </p:nvSpPr>
        <p:spPr>
          <a:xfrm>
            <a:off x="3934172" y="3140968"/>
            <a:ext cx="495489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914400"/>
            <a:r>
              <a:rPr lang="zh-CN" altLang="en-US" sz="3200" b="1" smtClean="0">
                <a:solidFill>
                  <a:srgbClr val="8E6D48"/>
                </a:solidFill>
                <a:latin typeface="Arial"/>
                <a:ea typeface="微软雅黑"/>
              </a:rPr>
              <a:t>语篇理解    </a:t>
            </a:r>
            <a:r>
              <a:rPr lang="zh-CN" altLang="en-US" smtClean="0">
                <a:solidFill>
                  <a:srgbClr val="8E6D48"/>
                </a:solidFill>
                <a:latin typeface="Arial"/>
                <a:ea typeface="微软雅黑"/>
              </a:rPr>
              <a:t>精读演练  萃取文本精华</a:t>
            </a:r>
            <a:endParaRPr lang="en-US" altLang="zh-CN">
              <a:solidFill>
                <a:srgbClr val="8E6D48"/>
              </a:solidFill>
              <a:latin typeface="+mj-ea"/>
              <a:ea typeface="+mj-ea"/>
            </a:endParaRPr>
          </a:p>
        </p:txBody>
      </p:sp>
      <p:sp>
        <p:nvSpPr>
          <p:cNvPr id="7" name="文本框 6">
            <a:hlinkClick r:id="rId4" action="ppaction://hlinksldjump"/>
          </p:cNvPr>
          <p:cNvSpPr txBox="1"/>
          <p:nvPr/>
        </p:nvSpPr>
        <p:spPr>
          <a:xfrm>
            <a:off x="3934172" y="4869160"/>
            <a:ext cx="495489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lvl="0" defTabSz="914400"/>
            <a:r>
              <a:rPr lang="zh-CN" altLang="en-US" sz="3200" b="1" smtClean="0">
                <a:solidFill>
                  <a:srgbClr val="8E6D48"/>
                </a:solidFill>
                <a:latin typeface="Arial"/>
                <a:ea typeface="微软雅黑"/>
              </a:rPr>
              <a:t>互动探究    </a:t>
            </a:r>
            <a:r>
              <a:rPr lang="zh-CN" altLang="en-US">
                <a:solidFill>
                  <a:srgbClr val="8E6D48"/>
                </a:solidFill>
                <a:latin typeface="Arial"/>
                <a:ea typeface="微软雅黑"/>
              </a:rPr>
              <a:t>探究重点  互动撞击思维</a:t>
            </a:r>
            <a:endParaRPr lang="en-US" altLang="zh-CN">
              <a:solidFill>
                <a:srgbClr val="8E6D48"/>
              </a:solidFill>
              <a:latin typeface="Arial"/>
              <a:ea typeface="微软雅黑"/>
            </a:endParaRPr>
          </a:p>
        </p:txBody>
      </p:sp>
      <p:sp>
        <p:nvSpPr>
          <p:cNvPr id="24" name="文本框 23">
            <a:hlinkClick r:id="rId5" action="ppaction://hlinksldjump"/>
          </p:cNvPr>
          <p:cNvSpPr txBox="1"/>
          <p:nvPr/>
        </p:nvSpPr>
        <p:spPr>
          <a:xfrm>
            <a:off x="3934172" y="5724545"/>
            <a:ext cx="495489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914400"/>
            <a:r>
              <a:rPr lang="zh-CN" altLang="en-US" sz="3200" b="1" smtClean="0">
                <a:solidFill>
                  <a:srgbClr val="8E6D48"/>
                </a:solidFill>
                <a:latin typeface="Arial"/>
                <a:ea typeface="微软雅黑"/>
              </a:rPr>
              <a:t>达标检测    </a:t>
            </a:r>
            <a:r>
              <a:rPr lang="zh-CN" altLang="en-US" smtClean="0">
                <a:solidFill>
                  <a:srgbClr val="8E6D48"/>
                </a:solidFill>
                <a:latin typeface="Arial"/>
                <a:ea typeface="微软雅黑"/>
              </a:rPr>
              <a:t>当堂检测  基础达标演练</a:t>
            </a:r>
            <a:endParaRPr lang="en-US" altLang="zh-CN">
              <a:solidFill>
                <a:srgbClr val="8E6D48"/>
              </a:solidFill>
              <a:latin typeface="Arial"/>
              <a:ea typeface="微软雅黑"/>
            </a:endParaRPr>
          </a:p>
        </p:txBody>
      </p:sp>
      <p:grpSp>
        <p:nvGrpSpPr>
          <p:cNvPr id="25" name="组合 24"/>
          <p:cNvGrpSpPr/>
          <p:nvPr/>
        </p:nvGrpSpPr>
        <p:grpSpPr>
          <a:xfrm rot="10800000">
            <a:off x="212824" y="254442"/>
            <a:ext cx="1849140" cy="582270"/>
            <a:chOff x="1198662" y="3429794"/>
            <a:chExt cx="3600400" cy="792088"/>
          </a:xfrm>
        </p:grpSpPr>
        <p:grpSp>
          <p:nvGrpSpPr>
            <p:cNvPr id="26" name="组合 25"/>
            <p:cNvGrpSpPr/>
            <p:nvPr/>
          </p:nvGrpSpPr>
          <p:grpSpPr>
            <a:xfrm>
              <a:off x="1198662" y="3429794"/>
              <a:ext cx="3600400" cy="288000"/>
              <a:chOff x="1198662" y="3429794"/>
              <a:chExt cx="3600400" cy="288000"/>
            </a:xfrm>
          </p:grpSpPr>
          <p:cxnSp>
            <p:nvCxnSpPr>
              <p:cNvPr id="31" name="直接连接符 30"/>
              <p:cNvCxnSpPr/>
              <p:nvPr/>
            </p:nvCxnSpPr>
            <p:spPr>
              <a:xfrm>
                <a:off x="1198662" y="3429794"/>
                <a:ext cx="3600400" cy="0"/>
              </a:xfrm>
              <a:prstGeom prst="line">
                <a:avLst/>
              </a:prstGeom>
              <a:ln w="95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接连接符 31"/>
              <p:cNvCxnSpPr/>
              <p:nvPr/>
            </p:nvCxnSpPr>
            <p:spPr>
              <a:xfrm flipH="1">
                <a:off x="1198662" y="3429794"/>
                <a:ext cx="0" cy="288000"/>
              </a:xfrm>
              <a:prstGeom prst="line">
                <a:avLst/>
              </a:prstGeom>
              <a:ln w="95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接连接符 32"/>
              <p:cNvCxnSpPr/>
              <p:nvPr/>
            </p:nvCxnSpPr>
            <p:spPr>
              <a:xfrm flipH="1">
                <a:off x="4799062" y="3429794"/>
                <a:ext cx="0" cy="288000"/>
              </a:xfrm>
              <a:prstGeom prst="line">
                <a:avLst/>
              </a:prstGeom>
              <a:ln w="95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组合 26"/>
            <p:cNvGrpSpPr/>
            <p:nvPr/>
          </p:nvGrpSpPr>
          <p:grpSpPr>
            <a:xfrm>
              <a:off x="1198662" y="3933882"/>
              <a:ext cx="3600400" cy="288000"/>
              <a:chOff x="1198662" y="3933882"/>
              <a:chExt cx="3600400" cy="288000"/>
            </a:xfrm>
          </p:grpSpPr>
          <p:cxnSp>
            <p:nvCxnSpPr>
              <p:cNvPr id="28" name="直接连接符 27"/>
              <p:cNvCxnSpPr/>
              <p:nvPr/>
            </p:nvCxnSpPr>
            <p:spPr>
              <a:xfrm>
                <a:off x="1198662" y="4221882"/>
                <a:ext cx="3600400" cy="0"/>
              </a:xfrm>
              <a:prstGeom prst="line">
                <a:avLst/>
              </a:prstGeom>
              <a:ln w="95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接连接符 28"/>
              <p:cNvCxnSpPr/>
              <p:nvPr/>
            </p:nvCxnSpPr>
            <p:spPr>
              <a:xfrm flipH="1">
                <a:off x="1200984" y="3933882"/>
                <a:ext cx="0" cy="288000"/>
              </a:xfrm>
              <a:prstGeom prst="line">
                <a:avLst/>
              </a:prstGeom>
              <a:ln w="95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接连接符 29"/>
              <p:cNvCxnSpPr/>
              <p:nvPr/>
            </p:nvCxnSpPr>
            <p:spPr>
              <a:xfrm flipH="1">
                <a:off x="4799062" y="3933882"/>
                <a:ext cx="0" cy="288000"/>
              </a:xfrm>
              <a:prstGeom prst="line">
                <a:avLst/>
              </a:prstGeom>
              <a:ln w="95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4" name="矩形 33"/>
          <p:cNvSpPr/>
          <p:nvPr/>
        </p:nvSpPr>
        <p:spPr>
          <a:xfrm rot="5400000">
            <a:off x="944158" y="-236295"/>
            <a:ext cx="365212" cy="158598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281945" y="286775"/>
            <a:ext cx="23634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smtClean="0">
                <a:solidFill>
                  <a:schemeClr val="accent4">
                    <a:lumMod val="50000"/>
                  </a:schemeClr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rPr>
              <a:t>内容索引</a:t>
            </a:r>
            <a:endParaRPr lang="zh-CN" altLang="en-US" sz="2800" b="1">
              <a:solidFill>
                <a:schemeClr val="accent4">
                  <a:lumMod val="50000"/>
                </a:schemeClr>
              </a:solidFill>
              <a:latin typeface="Adobe 黑体 Std R" panose="020b0400000000000000" pitchFamily="34" charset="-122"/>
              <a:ea typeface="Adobe 黑体 Std R" panose="020b0400000000000000" pitchFamily="34" charset="-122"/>
            </a:endParaRPr>
          </a:p>
        </p:txBody>
      </p:sp>
      <p:cxnSp>
        <p:nvCxnSpPr>
          <p:cNvPr id="36" name="直接连接符 35"/>
          <p:cNvCxnSpPr/>
          <p:nvPr/>
        </p:nvCxnSpPr>
        <p:spPr>
          <a:xfrm flipV="1">
            <a:off x="2052304" y="519444"/>
            <a:ext cx="9362233" cy="20319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/>
</p:sld>
</file>

<file path=ppt/slides/slide2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矩形 4"/>
          <p:cNvSpPr/>
          <p:nvPr/>
        </p:nvSpPr>
        <p:spPr>
          <a:xfrm>
            <a:off x="399666" y="135682"/>
            <a:ext cx="11392669" cy="6648142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(1)Success is the result of devoting your time and energy to what you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ve 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set out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to do.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成功是把你的时间和精力投入到你已经开始做的事情上的结果。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(2)After the earthquake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people set about 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rebuild) their homes.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地震过后，人们开始重建家园。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(3)She 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her work and began to read the new novel.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她把工作放在一边，开始看这本新小说。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(4)The young man distinguished himself by 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his own company.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这个年轻人通过创建自己的公司而出名。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(5)A letter from his hometown 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his homesickness the other day.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不久前的一天，来自家乡的一封信引发了他的乡愁。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651426" y="1998365"/>
            <a:ext cx="166301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rebuilding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476375" y="3223056"/>
            <a:ext cx="137890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set aside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651426" y="4377105"/>
            <a:ext cx="158408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setting up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951809" y="5581803"/>
            <a:ext cx="104387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set off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/>
        </p:nvSpPr>
        <p:spPr>
          <a:xfrm>
            <a:off x="821199" y="242622"/>
            <a:ext cx="11369213" cy="2520000"/>
          </a:xfrm>
          <a:prstGeom prst="rect">
            <a:avLst/>
          </a:prstGeom>
          <a:solidFill>
            <a:srgbClr val="F79646">
              <a:lumMod val="20000"/>
              <a:lumOff val="8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8565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黑体" panose="02010609060101010101" pitchFamily="49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" y="242622"/>
            <a:ext cx="541796" cy="2520000"/>
          </a:xfrm>
          <a:prstGeom prst="rect">
            <a:avLst/>
          </a:prstGeom>
          <a:solidFill>
            <a:srgbClr val="00B0F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8565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黑体" panose="02010609060101010101" pitchFamily="49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08360" y="242622"/>
            <a:ext cx="133200" cy="2520000"/>
          </a:xfrm>
          <a:prstGeom prst="rect">
            <a:avLst/>
          </a:prstGeom>
          <a:solidFill>
            <a:srgbClr val="F5C131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8565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黑体" panose="02010609060101010101" pitchFamily="49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889741" y="137840"/>
            <a:ext cx="11141033" cy="25950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8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Of course</a:t>
            </a:r>
            <a:r>
              <a:rPr lang="zh-CN" altLang="zh-CN" sz="28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8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exploration doesn</a:t>
            </a:r>
            <a:r>
              <a:rPr lang="en-US" altLang="zh-CN" sz="28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8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 have to mean blindly </a:t>
            </a:r>
            <a:r>
              <a:rPr lang="en-US" altLang="zh-CN" sz="2800" b="1" u="wavy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throwing ourselves into</a:t>
            </a:r>
            <a:r>
              <a:rPr lang="en-US" altLang="zh-CN" sz="28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the unknown</a:t>
            </a:r>
            <a:r>
              <a:rPr lang="zh-CN" altLang="zh-CN" sz="28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8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and it</a:t>
            </a:r>
            <a:r>
              <a:rPr lang="en-US" altLang="zh-CN" sz="28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8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 never wrong to think twice before taking action.</a:t>
            </a:r>
            <a:r>
              <a:rPr lang="zh-CN" altLang="zh-CN" sz="24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当然，探索并不意味着盲目地投入到未知的世界，在采取行动之前三思是没有错的。</a:t>
            </a:r>
            <a:endParaRPr lang="zh-CN" altLang="zh-CN" sz="240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0" name="TextBox 5"/>
          <p:cNvSpPr txBox="1"/>
          <p:nvPr/>
        </p:nvSpPr>
        <p:spPr>
          <a:xfrm>
            <a:off x="56637" y="1241012"/>
            <a:ext cx="7099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8565"/>
            <a:r>
              <a:rPr lang="en-US" altLang="zh-CN" sz="2800" b="1" smtClean="0">
                <a:solidFill>
                  <a:prstClr val="white"/>
                </a:solidFill>
                <a:latin typeface="Arial"/>
                <a:ea typeface="黑体" panose="02010609060101010101" pitchFamily="49" charset="-122"/>
              </a:rPr>
              <a:t>3</a:t>
            </a:r>
            <a:endParaRPr lang="zh-CN" altLang="en-US" sz="2800" b="1">
              <a:solidFill>
                <a:prstClr val="white"/>
              </a:solidFill>
              <a:latin typeface="Arial"/>
              <a:ea typeface="黑体" panose="02010609060101010101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89740" y="2852936"/>
            <a:ext cx="11141033" cy="612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40000"/>
              </a:lnSpc>
            </a:pPr>
            <a:r>
              <a:rPr lang="zh-CN" altLang="zh-CN" sz="2600" b="1" kern="100">
                <a:solidFill>
                  <a:srgbClr val="0000FF"/>
                </a:solidFill>
                <a:latin typeface="GBK_S" panose="03000509000000000000" pitchFamily="65" charset="-122"/>
                <a:ea typeface="GBK_S" panose="03000509000000000000" pitchFamily="65" charset="-122"/>
                <a:cs typeface="Times New Roman" panose="02020603050405020304" pitchFamily="18" charset="0"/>
              </a:rPr>
              <a:t>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throw oneself into</a:t>
            </a:r>
            <a:r>
              <a:rPr lang="zh-CN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积极投入到</a:t>
            </a:r>
            <a:r>
              <a:rPr lang="en-US" altLang="zh-CN" sz="2600" b="1" kern="100">
                <a:solidFill>
                  <a:srgbClr val="0000FF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中去</a:t>
            </a:r>
            <a:endParaRPr lang="en-US" altLang="zh-CN" sz="2600" b="1" kern="100" smtClean="0">
              <a:solidFill>
                <a:srgbClr val="0000FF"/>
              </a:solidFill>
              <a:latin typeface="Times New Roman" panose="02020603050405020304"/>
              <a:ea typeface="华文细黑"/>
              <a:cs typeface="Times New Roman" panose="02020603050405020304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889740" y="3429000"/>
            <a:ext cx="11141033" cy="30172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throw away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抛弃；扔掉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throw off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脱去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throw up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举起；呕吐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throw out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抛出；扔出去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</a:rPr>
              <a:t>throw oneself on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扑倒在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上；完全依赖</a:t>
            </a:r>
            <a:endParaRPr lang="zh-CN" altLang="zh-CN" sz="2600" kern="100" smtClean="0">
              <a:latin typeface="宋体"/>
              <a:cs typeface="Courier New" panose="02070609020205090404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/>
</p:sld>
</file>

<file path=ppt/slides/slide2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/>
        </p:nvSpPr>
        <p:spPr>
          <a:xfrm>
            <a:off x="399666" y="160065"/>
            <a:ext cx="11392669" cy="6724894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(1)So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 lot of young people 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throw themselves into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the voluntary work in hospitals actively.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因此，很多年轻人积极投身于医院的志愿工作。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(2)People are recycling many things which they would have 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in the past.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人们正在回收利用许多他们在过去会扔掉的东西。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(3)Protect the water environment consciously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；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and don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 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peels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paper scraps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etc.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自觉保护水环境；不要乱扔果皮、纸屑等。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(4)So many times I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ve had to run off to the bathroom and 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很多次我不得不跑到厕所去呕吐。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8869697" y="2032273"/>
            <a:ext cx="203972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thrown away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8991976" y="3841998"/>
            <a:ext cx="157645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throw out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8850647" y="5579715"/>
            <a:ext cx="148508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throw up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/>
        </p:nvSpPr>
        <p:spPr>
          <a:xfrm>
            <a:off x="821199" y="377114"/>
            <a:ext cx="11369213" cy="1908000"/>
          </a:xfrm>
          <a:prstGeom prst="rect">
            <a:avLst/>
          </a:prstGeom>
          <a:solidFill>
            <a:srgbClr val="F79646">
              <a:lumMod val="20000"/>
              <a:lumOff val="8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8565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黑体" panose="02010609060101010101" pitchFamily="49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" y="377114"/>
            <a:ext cx="541796" cy="1908000"/>
          </a:xfrm>
          <a:prstGeom prst="rect">
            <a:avLst/>
          </a:prstGeom>
          <a:solidFill>
            <a:srgbClr val="00B0F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8565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黑体" panose="02010609060101010101" pitchFamily="49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08360" y="377114"/>
            <a:ext cx="133200" cy="1908000"/>
          </a:xfrm>
          <a:prstGeom prst="rect">
            <a:avLst/>
          </a:prstGeom>
          <a:solidFill>
            <a:srgbClr val="F5C131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8565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黑体" panose="02010609060101010101" pitchFamily="49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889741" y="296084"/>
            <a:ext cx="11141033" cy="1868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8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While there is no need for us to </a:t>
            </a:r>
            <a:r>
              <a:rPr lang="en-US" altLang="zh-CN" sz="2800" b="1" u="wavy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shrink</a:t>
            </a:r>
            <a:r>
              <a:rPr lang="en-US" altLang="zh-CN" sz="28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from new situations</a:t>
            </a:r>
            <a:r>
              <a:rPr lang="zh-CN" altLang="zh-CN" sz="28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8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we should always </a:t>
            </a:r>
            <a:r>
              <a:rPr lang="en-US" altLang="zh-CN" sz="2800" b="1" u="wavy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look into</a:t>
            </a:r>
            <a:r>
              <a:rPr lang="en-US" altLang="zh-CN" sz="28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things first and consider our options.</a:t>
            </a:r>
            <a:r>
              <a:rPr lang="zh-CN" altLang="zh-CN" sz="24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虽然我们没有必要在新情况下退缩，但我们应该总是先把事情调查清楚，然后再考虑我们的选择。</a:t>
            </a:r>
            <a:endParaRPr lang="zh-CN" altLang="zh-CN" sz="240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0" name="TextBox 5"/>
          <p:cNvSpPr txBox="1"/>
          <p:nvPr/>
        </p:nvSpPr>
        <p:spPr>
          <a:xfrm>
            <a:off x="56637" y="1069504"/>
            <a:ext cx="7099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8565"/>
            <a:r>
              <a:rPr lang="en-US" altLang="zh-CN" sz="2800" b="1" smtClean="0">
                <a:solidFill>
                  <a:prstClr val="white"/>
                </a:solidFill>
                <a:latin typeface="Arial"/>
                <a:ea typeface="黑体" panose="02010609060101010101" pitchFamily="49" charset="-122"/>
              </a:rPr>
              <a:t>4</a:t>
            </a:r>
            <a:endParaRPr lang="zh-CN" altLang="en-US" sz="2800" b="1">
              <a:solidFill>
                <a:prstClr val="white"/>
              </a:solidFill>
              <a:latin typeface="Arial"/>
              <a:ea typeface="黑体" panose="02010609060101010101" pitchFamily="49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889741" y="2360494"/>
            <a:ext cx="11141033" cy="122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solidFill>
                  <a:srgbClr val="0000FF"/>
                </a:solidFill>
                <a:ea typeface="GBK_S"/>
                <a:cs typeface="Times New Roman" panose="02020603050405020304"/>
              </a:rPr>
              <a:t>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shrink </a:t>
            </a:r>
            <a:r>
              <a:rPr lang="en-US" altLang="zh-CN" sz="2600" b="1" i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v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退缩，畏缩</a:t>
            </a:r>
            <a:r>
              <a:rPr lang="zh-CN" altLang="zh-CN" sz="2600" b="1" kern="100">
                <a:solidFill>
                  <a:srgbClr val="0000FF"/>
                </a:solidFill>
                <a:latin typeface="宋体" panose="02010600030101010101" pitchFamily="2" charset="-122"/>
                <a:ea typeface="Times New Roman" panose="02020603050405020304" pitchFamily="18" charset="0"/>
                <a:cs typeface="Courier New" panose="02070609020205090404" pitchFamily="49" charset="0"/>
              </a:rPr>
              <a:t> 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(shrank/shrunk</a:t>
            </a:r>
            <a:r>
              <a:rPr lang="zh-CN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；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shrunk/shrunken)</a:t>
            </a:r>
            <a:endParaRPr lang="zh-CN" altLang="zh-CN" sz="1050" kern="100">
              <a:solidFill>
                <a:srgbClr val="0000FF"/>
              </a:solidFill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600" b="1" i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n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.</a:t>
            </a:r>
            <a:r>
              <a:rPr lang="zh-CN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收缩，皱缩，缩水，萎缩</a:t>
            </a:r>
            <a:endParaRPr lang="en-US" altLang="zh-CN" sz="2600" b="1" kern="100" smtClean="0">
              <a:solidFill>
                <a:srgbClr val="0000FF"/>
              </a:solidFill>
              <a:latin typeface="Times New Roman" panose="02020603050405020304"/>
              <a:ea typeface="华文细黑"/>
              <a:cs typeface="Times New Roman" panose="02020603050405020304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889741" y="3637991"/>
            <a:ext cx="11141033" cy="1303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8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shrink from</a:t>
            </a:r>
            <a:r>
              <a:rPr lang="zh-CN" altLang="zh-CN" sz="28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因害怕而避开</a:t>
            </a:r>
            <a:endParaRPr lang="zh-CN" altLang="zh-CN" sz="11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kern="100">
                <a:latin typeface="Times New Roman" panose="02020603050405020304" pitchFamily="18" charset="0"/>
                <a:ea typeface="华文细黑" panose="02010600040101010101" pitchFamily="2" charset="-122"/>
              </a:rPr>
              <a:t>shrink with</a:t>
            </a:r>
            <a:r>
              <a:rPr lang="zh-CN" altLang="zh-CN" sz="28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因</a:t>
            </a:r>
            <a:r>
              <a:rPr lang="en-US" altLang="zh-CN" sz="28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8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收缩</a:t>
            </a:r>
            <a:endParaRPr lang="en-US" altLang="zh-CN" sz="2600" b="1" kern="100">
              <a:solidFill>
                <a:srgbClr val="0000FF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/>
</p:sld>
</file>

<file path=ppt/slides/slide2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矩形 5"/>
          <p:cNvSpPr/>
          <p:nvPr/>
        </p:nvSpPr>
        <p:spPr>
          <a:xfrm>
            <a:off x="399666" y="764704"/>
            <a:ext cx="11392669" cy="4847649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(1)Can you tell me whether this woolen sweater will 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shrink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when washed?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你能告诉我这件羊毛衫洗后会缩水吗？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(2)In a sense the Internet 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the world where we are living.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从某种意义上说，互联网已经缩小了我们生活的世界。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(3)A brave fighter never 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danger in doing a difficult task.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一个英勇的战士在执行困难任务时决不害怕危险。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(4)The girl selling matches in the street 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街上太冷了，卖火柴的女孩把身子蜷缩起来。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078188" y="2060848"/>
            <a:ext cx="177163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has shrunk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000312" y="3262689"/>
            <a:ext cx="202209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shrinks from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029572" y="4435036"/>
            <a:ext cx="257634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shrank with cold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矩形 5"/>
          <p:cNvSpPr/>
          <p:nvPr/>
        </p:nvSpPr>
        <p:spPr>
          <a:xfrm>
            <a:off x="399666" y="980728"/>
            <a:ext cx="11392669" cy="673237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solidFill>
                  <a:srgbClr val="0000FF"/>
                </a:solidFill>
                <a:latin typeface="GBK_S" panose="03000509000000000000" pitchFamily="65" charset="-122"/>
                <a:ea typeface="GBK_S" panose="03000509000000000000" pitchFamily="65" charset="-122"/>
                <a:cs typeface="Times New Roman" panose="02020603050405020304" pitchFamily="18" charset="0"/>
              </a:rPr>
              <a:t>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look into</a:t>
            </a:r>
            <a:r>
              <a:rPr lang="zh-CN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调查；审查；研究</a:t>
            </a:r>
            <a:endParaRPr lang="zh-CN" altLang="zh-CN" sz="1050" kern="100">
              <a:solidFill>
                <a:srgbClr val="0000FF"/>
              </a:solidFill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99666" y="1556792"/>
            <a:ext cx="11392669" cy="4248318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look ahead </a:t>
            </a:r>
            <a:r>
              <a:rPr lang="en-US" altLang="zh-CN" sz="2600" b="1" kern="100">
                <a:latin typeface="Symbol" panose="05050102010706020507" pitchFamily="18" charset="2"/>
                <a:ea typeface="华文细黑" panose="02010600040101010101" pitchFamily="2" charset="-122"/>
                <a:cs typeface="Times New Roman" panose="02020603050405020304" pitchFamily="18" charset="0"/>
              </a:rPr>
              <a:t>(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to sth. </a:t>
            </a:r>
            <a:r>
              <a:rPr lang="en-US" altLang="zh-CN" sz="2600" b="1" kern="100">
                <a:latin typeface="Symbol" panose="05050102010706020507" pitchFamily="18" charset="2"/>
                <a:ea typeface="华文细黑" panose="02010600040101010101" pitchFamily="2" charset="-122"/>
                <a:cs typeface="Times New Roman" panose="02020603050405020304" pitchFamily="18" charset="0"/>
              </a:rPr>
              <a:t>)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向前看</a:t>
            </a:r>
            <a:r>
              <a:rPr lang="en-US" altLang="zh-CN" sz="2600" b="1" kern="100">
                <a:latin typeface="Symbol" panose="05050102010706020507" pitchFamily="18" charset="2"/>
                <a:ea typeface="华文细黑" panose="0201060004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某物</a:t>
            </a:r>
            <a:r>
              <a:rPr lang="en-US" altLang="zh-CN" sz="2600" b="1" kern="100">
                <a:latin typeface="Symbol" panose="05050102010706020507" pitchFamily="18" charset="2"/>
                <a:ea typeface="华文细黑" panose="0201060004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；为将来打算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look down upon/on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看不起，轻视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look forward to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盼望；期望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look out </a:t>
            </a:r>
            <a:r>
              <a:rPr lang="en-US" altLang="zh-CN" sz="2600" b="1" kern="100">
                <a:latin typeface="Symbol" panose="05050102010706020507" pitchFamily="18" charset="2"/>
                <a:ea typeface="华文细黑" panose="02010600040101010101" pitchFamily="2" charset="-122"/>
                <a:cs typeface="Times New Roman" panose="02020603050405020304" pitchFamily="18" charset="0"/>
              </a:rPr>
              <a:t>(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for</a:t>
            </a:r>
            <a:r>
              <a:rPr lang="en-US" altLang="zh-CN" sz="2600" b="1" kern="100">
                <a:latin typeface="Symbol" panose="05050102010706020507" pitchFamily="18" charset="2"/>
                <a:ea typeface="华文细黑" panose="0201060004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当心，注意，提防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look through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快速查看；浏览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look up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往上看；查阅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</a:rPr>
              <a:t>look up to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尊敬，敬仰</a:t>
            </a:r>
            <a:endParaRPr lang="zh-CN" altLang="zh-CN" sz="1050" kern="100">
              <a:solidFill>
                <a:srgbClr val="0000FF"/>
              </a:solidFill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/>
</p:sld>
</file>

<file path=ppt/slides/slide2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/>
        </p:nvSpPr>
        <p:spPr>
          <a:xfrm>
            <a:off x="399666" y="477366"/>
            <a:ext cx="11392669" cy="6047978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(5)The police have received the complaint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and now they are 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looking into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it.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警察已接到了举报，现在正在调查这件事。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(6)I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m looking forward to 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hear) the good news.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我盼望着听到好消息。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(7)The time has come when we should 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the future.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我们是时候来设想一下未来了。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(8)Her mother tells her not to 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the poor.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她妈妈告诉她不要看不起穷人。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(9)That we each should 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the old is our Chinese traditional virtue.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我们每个人都要尊重老人，这是中国的传统美德。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393975" y="1740996"/>
            <a:ext cx="127791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hearing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978693" y="2973863"/>
            <a:ext cx="209384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look ahead to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716735" y="4141643"/>
            <a:ext cx="291297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look down upon/on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919789" y="5310733"/>
            <a:ext cx="161294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look up to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5" name="矩形 14"/>
          <p:cNvSpPr/>
          <p:nvPr/>
        </p:nvSpPr>
        <p:spPr>
          <a:xfrm>
            <a:off x="821199" y="1015814"/>
            <a:ext cx="11369213" cy="1260000"/>
          </a:xfrm>
          <a:prstGeom prst="rect">
            <a:avLst/>
          </a:prstGeom>
          <a:solidFill>
            <a:srgbClr val="F79646">
              <a:lumMod val="20000"/>
              <a:lumOff val="8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8565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黑体" panose="02010609060101010101" pitchFamily="49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" y="1015814"/>
            <a:ext cx="541796" cy="1260000"/>
          </a:xfrm>
          <a:prstGeom prst="rect">
            <a:avLst/>
          </a:prstGeom>
          <a:solidFill>
            <a:srgbClr val="00B0F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8565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黑体" panose="02010609060101010101" pitchFamily="49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08360" y="1015814"/>
            <a:ext cx="133200" cy="1260000"/>
          </a:xfrm>
          <a:prstGeom prst="rect">
            <a:avLst/>
          </a:prstGeom>
          <a:solidFill>
            <a:srgbClr val="F5C131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8565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黑体" panose="02010609060101010101" pitchFamily="49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889741" y="898560"/>
            <a:ext cx="11141033" cy="1307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800" b="1" u="wavy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Lying under waters across the globe are</a:t>
            </a:r>
            <a:r>
              <a:rPr lang="en-US" altLang="zh-CN" sz="28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an estimated three million shipwrecks</a:t>
            </a:r>
            <a:r>
              <a:rPr lang="en-US" altLang="zh-CN" sz="28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4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据</a:t>
            </a:r>
            <a:r>
              <a:rPr lang="zh-CN" altLang="zh-CN" sz="24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估计，全世界的海底有</a:t>
            </a:r>
            <a:r>
              <a:rPr lang="en-US" altLang="zh-CN" sz="2400" b="1" kern="100">
                <a:latin typeface="Times New Roman" panose="02020603050405020304" pitchFamily="18" charset="0"/>
                <a:ea typeface="华文细黑" panose="02010600040101010101" pitchFamily="2" charset="-122"/>
              </a:rPr>
              <a:t>300</a:t>
            </a:r>
            <a:r>
              <a:rPr lang="zh-CN" altLang="zh-CN" sz="24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万艘沉船。</a:t>
            </a:r>
            <a:endParaRPr lang="zh-CN" altLang="zh-CN" sz="2400" kern="100">
              <a:latin typeface="宋体"/>
              <a:cs typeface="Courier New" panose="02070609020205090404"/>
            </a:endParaRPr>
          </a:p>
        </p:txBody>
      </p:sp>
      <p:sp>
        <p:nvSpPr>
          <p:cNvPr id="11" name="TextBox 5"/>
          <p:cNvSpPr txBox="1"/>
          <p:nvPr/>
        </p:nvSpPr>
        <p:spPr>
          <a:xfrm>
            <a:off x="56637" y="1384204"/>
            <a:ext cx="7099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8565"/>
            <a:r>
              <a:rPr lang="en-US" altLang="zh-CN" sz="2800" b="1" smtClean="0">
                <a:solidFill>
                  <a:prstClr val="white"/>
                </a:solidFill>
                <a:latin typeface="Arial"/>
                <a:ea typeface="黑体" panose="02010609060101010101" pitchFamily="49" charset="-122"/>
              </a:rPr>
              <a:t>1</a:t>
            </a:r>
            <a:endParaRPr lang="zh-CN" altLang="en-US" sz="2800" b="1">
              <a:solidFill>
                <a:prstClr val="white"/>
              </a:solidFill>
              <a:latin typeface="Arial"/>
              <a:ea typeface="黑体" panose="02010609060101010101" pitchFamily="49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889741" y="2420888"/>
            <a:ext cx="11141033" cy="2420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本句是一个完全倒装句，正常语序应该是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</a:rPr>
              <a:t>An estimated three million shipwrecks are lying under waters across the globe.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构成进行时态的现在分词、作表语的过去分词、形容词或副词，有时可以移到句首，对动作或状态加以强调。</a:t>
            </a:r>
            <a:endParaRPr lang="en-US" altLang="zh-CN" sz="2600" b="1" kern="100" smtClean="0"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" y="-53185"/>
            <a:ext cx="12188825" cy="961905"/>
          </a:xfrm>
          <a:prstGeom prst="rect">
            <a:avLst/>
          </a:prstGeom>
        </p:spPr>
      </p:pic>
      <p:sp>
        <p:nvSpPr>
          <p:cNvPr id="14" name="矩形 13"/>
          <p:cNvSpPr/>
          <p:nvPr/>
        </p:nvSpPr>
        <p:spPr>
          <a:xfrm>
            <a:off x="10414892" y="199930"/>
            <a:ext cx="1773932" cy="59323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10486900" y="251474"/>
            <a:ext cx="16209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800" b="1" kern="100">
                <a:solidFill>
                  <a:schemeClr val="accent5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经典句式</a:t>
            </a:r>
            <a:endParaRPr lang="zh-CN" altLang="en-US" sz="2800" b="1" kern="100">
              <a:solidFill>
                <a:schemeClr val="accent5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/>
</p:sld>
</file>

<file path=ppt/slides/slide2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矩形 5"/>
          <p:cNvSpPr/>
          <p:nvPr/>
        </p:nvSpPr>
        <p:spPr>
          <a:xfrm>
            <a:off x="399666" y="1124744"/>
            <a:ext cx="11392669" cy="4324236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(1)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Lying on the floor was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a wounded peasant boy.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躺在地板上的是一个受伤的农家男孩。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(2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)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                              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was a famous scientist from Australia.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站在报告厅前面的是一位来自澳大利亚的著名科学家。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(3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)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was a king who died more than 2,000 years ago.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埋葬在这座坟墓里的是一位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2 000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多年前死去的一个国王。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021879" y="2370018"/>
            <a:ext cx="572060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Standing in the front of the lecture hall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837828" y="4202038"/>
            <a:ext cx="288091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Buried in the tomb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" name="矩形 8"/>
          <p:cNvSpPr/>
          <p:nvPr/>
        </p:nvSpPr>
        <p:spPr>
          <a:xfrm>
            <a:off x="821199" y="415214"/>
            <a:ext cx="11369213" cy="1908000"/>
          </a:xfrm>
          <a:prstGeom prst="rect">
            <a:avLst/>
          </a:prstGeom>
          <a:solidFill>
            <a:srgbClr val="F79646">
              <a:lumMod val="20000"/>
              <a:lumOff val="8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8565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黑体" panose="02010609060101010101" pitchFamily="49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" y="415214"/>
            <a:ext cx="541796" cy="1908000"/>
          </a:xfrm>
          <a:prstGeom prst="rect">
            <a:avLst/>
          </a:prstGeom>
          <a:solidFill>
            <a:srgbClr val="00B0F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8565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黑体" panose="02010609060101010101" pitchFamily="49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08360" y="415214"/>
            <a:ext cx="133200" cy="1908000"/>
          </a:xfrm>
          <a:prstGeom prst="rect">
            <a:avLst/>
          </a:prstGeom>
          <a:solidFill>
            <a:srgbClr val="F5C131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8565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黑体" panose="02010609060101010101" pitchFamily="49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889741" y="340911"/>
            <a:ext cx="11141033" cy="1868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800" b="1" kern="100">
                <a:latin typeface="Times New Roman" panose="02020603050405020304" pitchFamily="18" charset="0"/>
                <a:ea typeface="华文细黑" panose="02010600040101010101" pitchFamily="2" charset="-122"/>
              </a:rPr>
              <a:t>Today</a:t>
            </a:r>
            <a:r>
              <a:rPr lang="zh-CN" altLang="zh-CN" sz="28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800" b="1" kern="100">
                <a:latin typeface="Times New Roman" panose="02020603050405020304" pitchFamily="18" charset="0"/>
                <a:ea typeface="华文细黑" panose="02010600040101010101" pitchFamily="2" charset="-122"/>
              </a:rPr>
              <a:t>some 500 years after the Esmeralda set sail</a:t>
            </a:r>
            <a:r>
              <a:rPr lang="zh-CN" altLang="zh-CN" sz="28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800" b="1" kern="100">
                <a:latin typeface="Times New Roman" panose="02020603050405020304" pitchFamily="18" charset="0"/>
                <a:ea typeface="华文细黑" panose="02010600040101010101" pitchFamily="2" charset="-122"/>
              </a:rPr>
              <a:t>there is little—</a:t>
            </a:r>
            <a:r>
              <a:rPr lang="en-US" altLang="zh-CN" sz="2800" b="1" u="wavy" kern="100">
                <a:latin typeface="Times New Roman" panose="02020603050405020304" pitchFamily="18" charset="0"/>
                <a:ea typeface="华文细黑" panose="02010600040101010101" pitchFamily="2" charset="-122"/>
              </a:rPr>
              <a:t>if any</a:t>
            </a:r>
            <a:r>
              <a:rPr lang="en-US" altLang="zh-CN" sz="2800" b="1" kern="100">
                <a:latin typeface="Times New Roman" panose="02020603050405020304" pitchFamily="18" charset="0"/>
                <a:ea typeface="华文细黑" panose="02010600040101010101" pitchFamily="2" charset="-122"/>
              </a:rPr>
              <a:t>—land on our planet left unexplored.</a:t>
            </a:r>
            <a:r>
              <a:rPr lang="zh-CN" altLang="zh-CN" sz="24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今天，在</a:t>
            </a:r>
            <a:r>
              <a:rPr lang="en-US" altLang="zh-CN" sz="24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zh-CN" sz="24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埃斯梅拉达</a:t>
            </a:r>
            <a:r>
              <a:rPr lang="en-US" altLang="zh-CN" sz="24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zh-CN" sz="24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号起航约</a:t>
            </a:r>
            <a:r>
              <a:rPr lang="en-US" altLang="zh-CN" sz="2400" b="1" kern="100">
                <a:latin typeface="Times New Roman" panose="02020603050405020304" pitchFamily="18" charset="0"/>
                <a:ea typeface="华文细黑" panose="02010600040101010101" pitchFamily="2" charset="-122"/>
              </a:rPr>
              <a:t>500</a:t>
            </a:r>
            <a:r>
              <a:rPr lang="zh-CN" altLang="zh-CN" sz="24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年后，我们的星球上几乎没有未被探索过的陆地。</a:t>
            </a:r>
            <a:endParaRPr lang="zh-CN" altLang="zh-CN" sz="2400" kern="100">
              <a:latin typeface="宋体"/>
              <a:cs typeface="Courier New" panose="02070609020205090404"/>
            </a:endParaRPr>
          </a:p>
        </p:txBody>
      </p:sp>
      <p:sp>
        <p:nvSpPr>
          <p:cNvPr id="14" name="TextBox 5"/>
          <p:cNvSpPr txBox="1"/>
          <p:nvPr/>
        </p:nvSpPr>
        <p:spPr>
          <a:xfrm>
            <a:off x="56637" y="1107604"/>
            <a:ext cx="7099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8565"/>
            <a:r>
              <a:rPr lang="en-US" altLang="zh-CN" sz="2800" b="1" smtClean="0">
                <a:solidFill>
                  <a:prstClr val="white"/>
                </a:solidFill>
                <a:latin typeface="Arial"/>
                <a:ea typeface="黑体" panose="02010609060101010101" pitchFamily="49" charset="-122"/>
              </a:rPr>
              <a:t>2</a:t>
            </a:r>
            <a:endParaRPr lang="zh-CN" altLang="en-US" sz="2800" b="1">
              <a:solidFill>
                <a:prstClr val="white"/>
              </a:solidFill>
              <a:latin typeface="Arial"/>
              <a:ea typeface="黑体" panose="02010609060101010101" pitchFamily="49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889741" y="2326000"/>
            <a:ext cx="11141033" cy="4221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本句中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if any 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为一种省略形式，补充完整是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if there is any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表示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如果有的话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。常见的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if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条件状语从句的省略结构有：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if so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如果是这样的话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if not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如果没有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if ever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如果有过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/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发生过的话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if possible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如果可能的话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</a:rPr>
              <a:t>if necessary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如果有必要的话</a:t>
            </a:r>
            <a:endParaRPr lang="en-US" altLang="zh-CN" sz="2600" b="1" kern="100" smtClean="0"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/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" y="-53185"/>
            <a:ext cx="12188825" cy="961905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325305" y="1124744"/>
            <a:ext cx="10745245" cy="656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800" b="1" kern="100" err="1">
                <a:solidFill>
                  <a:srgbClr val="7030A0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Ⅰ</a:t>
            </a:r>
            <a:r>
              <a:rPr lang="en-US" altLang="zh-CN" sz="2800" b="1" kern="100" err="1">
                <a:solidFill>
                  <a:srgbClr val="7030A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.Read the passage quickly and get the general idea of the passage.</a:t>
            </a:r>
            <a:endParaRPr lang="zh-CN" altLang="zh-CN" sz="110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9" name="点击文字添加标题"/>
          <p:cNvSpPr txBox="1"/>
          <p:nvPr/>
        </p:nvSpPr>
        <p:spPr>
          <a:xfrm>
            <a:off x="2795023" y="116632"/>
            <a:ext cx="36896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dist">
              <a:defRPr sz="7200" b="1">
                <a:gradFill>
                  <a:gsLst>
                    <a:gs pos="56000">
                      <a:srgbClr val="FEFC96"/>
                    </a:gs>
                    <a:gs pos="71000">
                      <a:srgbClr val="FAAF5B"/>
                    </a:gs>
                    <a:gs pos="100000">
                      <a:srgbClr val="88765E"/>
                    </a:gs>
                    <a:gs pos="20000">
                      <a:srgbClr val="758A80"/>
                    </a:gs>
                    <a:gs pos="0">
                      <a:srgbClr val="75FEFF"/>
                    </a:gs>
                    <a:gs pos="35000">
                      <a:srgbClr val="FDFFFD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600">
                <a:solidFill>
                  <a:srgbClr val="8E6D48"/>
                </a:solidFill>
                <a:effectLst/>
                <a:latin typeface="Arial"/>
                <a:ea typeface="微软雅黑"/>
              </a:rPr>
              <a:t>语 篇 理 解</a:t>
            </a:r>
            <a:endParaRPr lang="en-US" altLang="zh-CN" sz="3600">
              <a:solidFill>
                <a:srgbClr val="8E6D48"/>
              </a:solidFill>
              <a:effectLst/>
              <a:latin typeface="Arial"/>
              <a:ea typeface="微软雅黑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5963375" y="332656"/>
            <a:ext cx="2723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8565"/>
            <a:r>
              <a:rPr lang="zh-CN" altLang="en-US" kern="100" smtClean="0">
                <a:solidFill>
                  <a:prstClr val="black">
                    <a:lumMod val="50000"/>
                    <a:lumOff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ourier New" panose="02070609020205090404"/>
              </a:rPr>
              <a:t>精读演练  </a:t>
            </a:r>
            <a:r>
              <a:rPr lang="zh-CN" altLang="en-US" kern="100">
                <a:solidFill>
                  <a:prstClr val="black">
                    <a:lumMod val="50000"/>
                    <a:lumOff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ourier New" panose="02070609020205090404"/>
              </a:rPr>
              <a:t>萃取文本精华</a:t>
            </a:r>
            <a:endParaRPr lang="en-US" altLang="zh-CN" kern="100">
              <a:solidFill>
                <a:prstClr val="black">
                  <a:lumMod val="50000"/>
                  <a:lumOff val="50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ourier New" panose="02070609020205090404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99666" y="1821170"/>
            <a:ext cx="11392669" cy="3047990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1.What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 the main idea of the passage?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A.There are millions of shipwrecks lying under waters.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B.Human</a:t>
            </a:r>
            <a:r>
              <a:rPr lang="en-US" altLang="zh-CN" sz="2600" b="1" kern="100" err="1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600" b="1" kern="10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 exploration deep into the sea.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C.The tough environment of the sea bed.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D.Some new discoveries made by the scientists in the deep sea.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5" name="TextBox 20"/>
          <p:cNvSpPr txBox="1"/>
          <p:nvPr/>
        </p:nvSpPr>
        <p:spPr>
          <a:xfrm>
            <a:off x="261764" y="2997032"/>
            <a:ext cx="720000" cy="72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500" b="1" smtClean="0">
                <a:solidFill>
                  <a:srgbClr val="C00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√</a:t>
            </a:r>
            <a:endParaRPr lang="zh-CN" altLang="en-US" sz="4500" b="1">
              <a:solidFill>
                <a:srgbClr val="C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矩形 5"/>
          <p:cNvSpPr/>
          <p:nvPr/>
        </p:nvSpPr>
        <p:spPr>
          <a:xfrm>
            <a:off x="399666" y="1124744"/>
            <a:ext cx="11392669" cy="4247485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(1)Please help me to correct the spelling mistakes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if any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if there are any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), in my composition.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请帮我改正我作文中的拼写错误，如果有的话。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(2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)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you must go back and get it.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如果是这样的话，你必须回去把它取来。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(3)Find a neighbor or someone else to help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如果可能的话，找个邻居或者其他人帮助。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981844" y="3016002"/>
            <a:ext cx="88838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If  so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804967" y="4149080"/>
            <a:ext cx="160332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if possible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5" name="返回">
            <a:hlinkClick r:id="rId2" action="ppaction://hlinksldjump"/>
          </p:cNvPr>
          <p:cNvSpPr/>
          <p:nvPr/>
        </p:nvSpPr>
        <p:spPr bwMode="auto">
          <a:xfrm>
            <a:off x="11211213" y="6398788"/>
            <a:ext cx="979200" cy="460800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/>
                <a:ea typeface="微软雅黑"/>
                <a:cs typeface="Times New Roman" panose="02020603050405020304"/>
              </a:rPr>
              <a:t>返 回</a:t>
            </a:r>
            <a:endParaRPr kumimoji="0" lang="zh-CN" altLang="en-US" sz="2000" b="0" i="0" u="none" strike="noStrike" kern="100" cap="none" spc="0" normalizeH="0" baseline="0" noProof="0" smtClean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/>
              <a:ea typeface="微软雅黑"/>
              <a:cs typeface="Times New Roman" panose="02020603050405020304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900"/>
                    </a14:imgEffect>
                    <a14:imgEffect>
                      <a14:saturation sat="66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" y="-53185"/>
            <a:ext cx="12188825" cy="961905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308371" y="980728"/>
            <a:ext cx="11089232" cy="656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800" b="1" kern="100">
                <a:solidFill>
                  <a:srgbClr val="7030A0"/>
                </a:solidFill>
                <a:latin typeface="Times New Roman" panose="02020603050405020304"/>
                <a:ea typeface="华文细黑"/>
                <a:cs typeface="Times New Roman" panose="02020603050405020304"/>
              </a:rPr>
              <a:t>Ⅰ.</a:t>
            </a:r>
            <a:r>
              <a:rPr lang="zh-CN" altLang="zh-CN" sz="2800" b="1" kern="100">
                <a:solidFill>
                  <a:srgbClr val="7030A0"/>
                </a:solidFill>
                <a:latin typeface="Times New Roman" panose="02020603050405020304"/>
                <a:ea typeface="华文细黑"/>
                <a:cs typeface="Times New Roman" panose="02020603050405020304"/>
              </a:rPr>
              <a:t>单句语法填空</a:t>
            </a:r>
            <a:endParaRPr lang="zh-CN" altLang="en-US" sz="2800" b="1" kern="100">
              <a:solidFill>
                <a:srgbClr val="7030A0"/>
              </a:solidFill>
              <a:latin typeface="Times New Roman" panose="02020603050405020304"/>
              <a:ea typeface="华文细黑"/>
              <a:cs typeface="Times New Roman" panose="02020603050405020304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2795023" y="116632"/>
            <a:ext cx="5891677" cy="646331"/>
            <a:chOff x="2795023" y="116632"/>
            <a:chExt cx="5891677" cy="646331"/>
          </a:xfrm>
        </p:grpSpPr>
        <p:sp>
          <p:nvSpPr>
            <p:cNvPr id="17" name="点击文字添加标题"/>
            <p:cNvSpPr txBox="1"/>
            <p:nvPr/>
          </p:nvSpPr>
          <p:spPr>
            <a:xfrm>
              <a:off x="2795023" y="116632"/>
              <a:ext cx="368966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7200" b="1">
                  <a:gradFill>
                    <a:gsLst>
                      <a:gs pos="56000">
                        <a:srgbClr val="FEFC96"/>
                      </a:gs>
                      <a:gs pos="71000">
                        <a:srgbClr val="FAAF5B"/>
                      </a:gs>
                      <a:gs pos="100000">
                        <a:srgbClr val="88765E"/>
                      </a:gs>
                      <a:gs pos="20000">
                        <a:srgbClr val="758A80"/>
                      </a:gs>
                      <a:gs pos="0">
                        <a:srgbClr val="75FEFF"/>
                      </a:gs>
                      <a:gs pos="35000">
                        <a:srgbClr val="FDFFFD"/>
                      </a:gs>
                    </a:gsLst>
                    <a:lin ang="0" scaled="1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3600" smtClean="0">
                  <a:solidFill>
                    <a:srgbClr val="8E6D48"/>
                  </a:solidFill>
                  <a:effectLst/>
                  <a:latin typeface="Arial"/>
                  <a:ea typeface="微软雅黑"/>
                </a:rPr>
                <a:t>达 标 检 测</a:t>
              </a:r>
              <a:endParaRPr lang="en-US" altLang="zh-CN" sz="3600">
                <a:solidFill>
                  <a:srgbClr val="8E6D48"/>
                </a:solidFill>
                <a:effectLst/>
                <a:latin typeface="Arial"/>
                <a:ea typeface="微软雅黑"/>
              </a:endParaRP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5963375" y="316180"/>
              <a:ext cx="27233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218565"/>
              <a:r>
                <a:rPr lang="zh-CN" altLang="en-US" kern="100" smtClean="0">
                  <a:solidFill>
                    <a:prstClr val="black">
                      <a:lumMod val="50000"/>
                      <a:lumOff val="50000"/>
                    </a:prst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Courier New" panose="02070609020205090404"/>
                </a:rPr>
                <a:t>当堂检测  基础达标演练</a:t>
              </a:r>
              <a:endParaRPr lang="en-US" altLang="zh-CN" kern="100">
                <a:solidFill>
                  <a:prstClr val="black">
                    <a:lumMod val="50000"/>
                    <a:lumOff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ourier New" panose="02070609020205090404"/>
              </a:endParaRPr>
            </a:p>
          </p:txBody>
        </p:sp>
      </p:grpSp>
      <p:sp>
        <p:nvSpPr>
          <p:cNvPr id="19" name="矩形 18"/>
          <p:cNvSpPr/>
          <p:nvPr/>
        </p:nvSpPr>
        <p:spPr>
          <a:xfrm>
            <a:off x="399666" y="1700962"/>
            <a:ext cx="11392669" cy="4324236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1.Women have grown tired of being looked down 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by employers.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2.Set 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some time each day to write something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even if it is only five minutes.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3.I threw myself heartily 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my work for the rest of the school year.There is little time left.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4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seat) at the back of the classroom are some teachers from Hongxing Middle School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7481614" y="1772816"/>
            <a:ext cx="138852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on/upon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413892" y="2420888"/>
            <a:ext cx="90762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aside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078188" y="3601591"/>
            <a:ext cx="74090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into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738867" y="4797152"/>
            <a:ext cx="112883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Seated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矩形 4"/>
          <p:cNvSpPr/>
          <p:nvPr/>
        </p:nvSpPr>
        <p:spPr>
          <a:xfrm>
            <a:off x="399666" y="1340768"/>
            <a:ext cx="11392669" cy="2523744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 defTabSz="913765">
              <a:lnSpc>
                <a:spcPct val="150000"/>
              </a:lnSpc>
            </a:pPr>
            <a:r>
              <a:rPr lang="en-US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5.How many delegates(</a:t>
            </a:r>
            <a:r>
              <a:rPr lang="zh-CN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代表团</a:t>
            </a:r>
            <a:r>
              <a:rPr lang="en-US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) have checked </a:t>
            </a:r>
            <a:r>
              <a:rPr lang="en-US" altLang="zh-CN" sz="2600" b="1" u="sng" kern="100" smtClean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</a:t>
            </a:r>
            <a:r>
              <a:rPr lang="en-US" altLang="zh-CN" sz="2600" b="1" kern="100" smtClean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for the conference so far? I want the exact number.</a:t>
            </a:r>
            <a:endParaRPr lang="zh-CN" altLang="zh-CN" sz="1050" kern="100">
              <a:solidFill>
                <a:prstClr val="black"/>
              </a:solidFill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lvl="0" algn="just" defTabSz="913765">
              <a:lnSpc>
                <a:spcPct val="150000"/>
              </a:lnSpc>
            </a:pPr>
            <a:r>
              <a:rPr lang="en-US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6.To the disappointment of the people of the nation</a:t>
            </a:r>
            <a:r>
              <a:rPr lang="zh-CN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the economy </a:t>
            </a:r>
            <a:r>
              <a:rPr lang="en-US" altLang="zh-CN" sz="2600" b="1" kern="100" smtClean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is </a:t>
            </a:r>
            <a:r>
              <a:rPr lang="en-US" altLang="zh-CN" sz="2600" kern="100" smtClean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_________</a:t>
            </a:r>
            <a:endParaRPr lang="en-US" altLang="zh-CN" sz="2600" u="sng" kern="100" smtClean="0">
              <a:solidFill>
                <a:prstClr val="black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  <a:p>
            <a:pPr lvl="0" algn="just" defTabSz="913765">
              <a:lnSpc>
                <a:spcPct val="150000"/>
              </a:lnSpc>
            </a:pPr>
            <a:r>
              <a:rPr lang="en-US" altLang="zh-CN" sz="2600" b="1" kern="100" smtClean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(shrink</a:t>
            </a:r>
            <a:r>
              <a:rPr lang="en-US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) instead of growing.</a:t>
            </a:r>
            <a:endParaRPr lang="zh-CN" altLang="zh-CN" sz="1050" kern="100">
              <a:solidFill>
                <a:prstClr val="black"/>
              </a:solidFill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102524" y="1465734"/>
            <a:ext cx="46358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in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0126860" y="2602640"/>
            <a:ext cx="155844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shrinking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/>
        </p:nvSpPr>
        <p:spPr>
          <a:xfrm>
            <a:off x="316838" y="562632"/>
            <a:ext cx="11239776" cy="59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altLang="zh-CN" sz="2800" b="1" kern="100" smtClean="0">
                <a:solidFill>
                  <a:srgbClr val="7030A0"/>
                </a:solidFill>
                <a:latin typeface="宋体"/>
                <a:ea typeface="华文细黑"/>
                <a:cs typeface="Times New Roman" panose="02020603050405020304"/>
              </a:rPr>
              <a:t>Ⅱ</a:t>
            </a:r>
            <a:r>
              <a:rPr lang="en-US" altLang="zh-CN" sz="2800" b="1" kern="100" smtClean="0">
                <a:solidFill>
                  <a:srgbClr val="7030A0"/>
                </a:solidFill>
                <a:latin typeface="Times New Roman" panose="02020603050405020304"/>
                <a:ea typeface="华文细黑"/>
              </a:rPr>
              <a:t>.</a:t>
            </a:r>
            <a:r>
              <a:rPr lang="zh-CN" altLang="zh-CN" sz="2800" b="1" kern="100" smtClean="0">
                <a:solidFill>
                  <a:srgbClr val="7030A0"/>
                </a:solidFill>
                <a:latin typeface="Times New Roman" panose="02020603050405020304"/>
                <a:ea typeface="华文细黑"/>
                <a:cs typeface="Times New Roman" panose="02020603050405020304"/>
              </a:rPr>
              <a:t>完成句子</a:t>
            </a:r>
            <a:endParaRPr lang="zh-CN" altLang="zh-CN" sz="2800" b="1" kern="100">
              <a:solidFill>
                <a:srgbClr val="7030A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99666" y="1245647"/>
            <a:ext cx="11392669" cy="4847649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7.Brian rarely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,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goes to bed before 11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∶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00 p.m.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布莱恩很少在晚上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11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点之前睡觉。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8.The early morning mist had cleared 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在我们动身前，清晨的薄雾就消散了。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9.This is a great place for camping but you have to 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snakes.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这是个野营的好地方，但你必须当心蛇。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10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     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are some exchange students from England.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站在我们前面的是一些来自英国的交换生。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637403" y="1350293"/>
            <a:ext cx="108074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if ever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844193" y="2564904"/>
            <a:ext cx="257352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before we set out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646049" y="3736082"/>
            <a:ext cx="185178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look out for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881261" y="4869160"/>
            <a:ext cx="338624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Standing in front of us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矩形 5"/>
          <p:cNvSpPr/>
          <p:nvPr/>
        </p:nvSpPr>
        <p:spPr>
          <a:xfrm>
            <a:off x="399666" y="1361405"/>
            <a:ext cx="11392669" cy="1923579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11.When you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ve finished with your breakfast banana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don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 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	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the peel.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当你吃完早餐的香蕉时，不要扔掉香蕉皮。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9569227" y="1433413"/>
            <a:ext cx="185377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throw away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/>
        </p:nvSpPr>
        <p:spPr>
          <a:xfrm>
            <a:off x="399666" y="54149"/>
            <a:ext cx="10745245" cy="656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kern="100">
                <a:solidFill>
                  <a:srgbClr val="7030A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Ⅲ.</a:t>
            </a:r>
            <a:r>
              <a:rPr lang="zh-CN" altLang="zh-CN" sz="2800" b="1" kern="100">
                <a:solidFill>
                  <a:srgbClr val="7030A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选词</a:t>
            </a:r>
            <a:r>
              <a:rPr lang="zh-CN" altLang="zh-CN" sz="2800" b="1" kern="100" smtClean="0">
                <a:solidFill>
                  <a:srgbClr val="7030A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填空</a:t>
            </a:r>
            <a:endParaRPr lang="zh-CN" altLang="zh-CN" sz="2800" b="1" kern="100">
              <a:solidFill>
                <a:srgbClr val="7030A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99666" y="630213"/>
            <a:ext cx="11392669" cy="1246664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661035"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下面的短文是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P56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57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的课文改写，请从下表中选择合适的词汇并用其适当的形式完成此文。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67194" y="1979225"/>
            <a:ext cx="10855810" cy="52319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</a:rPr>
              <a:t>resource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；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</a:rPr>
              <a:t>detail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；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</a:rPr>
              <a:t>vast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；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</a:rPr>
              <a:t>take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；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</a:rPr>
              <a:t>furthermore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；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</a:rPr>
              <a:t>despite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；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</a:rPr>
              <a:t>exist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；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</a:rPr>
              <a:t>cooperation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99666" y="2521471"/>
            <a:ext cx="11392669" cy="4324236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661035"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Although we have had more 12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maps of the universe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we still have limited knowledge of the sea bed under the 13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waters of the oceans.In reality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there 14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life in the dark zones of the oceans,15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the high pressure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darkness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and extreme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cold.16.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the oceans are a  valuable source of natural 17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With international 18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   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humans are diving deeper and deeper into the oceans with the help of modern vessels,19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deep-sea exploration into a whole new era.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5840288" y="2645047"/>
            <a:ext cx="131478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detailed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669063" y="3256409"/>
            <a:ext cx="75854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vast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914899" y="3841998"/>
            <a:ext cx="96212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exists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9262764" y="3798565"/>
            <a:ext cx="118494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despite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742484" y="4408792"/>
            <a:ext cx="204613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Furthermore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870276" y="5013176"/>
            <a:ext cx="152234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resources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9829303" y="4963036"/>
            <a:ext cx="186942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cooperation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989956" y="6165304"/>
            <a:ext cx="109356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taking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5" name="返回">
            <a:hlinkClick r:id="rId2" action="ppaction://hlinksldjump"/>
          </p:cNvPr>
          <p:cNvSpPr/>
          <p:nvPr/>
        </p:nvSpPr>
        <p:spPr bwMode="auto">
          <a:xfrm>
            <a:off x="11211213" y="6398788"/>
            <a:ext cx="979200" cy="460800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/>
                <a:ea typeface="微软雅黑"/>
                <a:cs typeface="Times New Roman" panose="02020603050405020304"/>
              </a:rPr>
              <a:t>返 回</a:t>
            </a:r>
            <a:endParaRPr kumimoji="0" lang="zh-CN" altLang="en-US" sz="2000" b="0" i="0" u="none" strike="noStrike" kern="100" cap="none" spc="0" normalizeH="0" baseline="0" noProof="0" smtClean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/>
              <a:ea typeface="微软雅黑"/>
              <a:cs typeface="Times New Roman" panose="02020603050405020304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10" grpId="0"/>
      <p:bldP spid="11" grpId="0"/>
      <p:bldP spid="12" grpId="0"/>
      <p:bldP spid="13" grpId="0"/>
      <p:bldP spid="1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blipFill dpi="0" rotWithShape="1">
          <a:blip r:embed="rId3">
            <a:alphaModFix amt="40000"/>
            <a:lum/>
          </a:blip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圆角淘宝网chenying0907出品 14"/>
          <p:cNvSpPr/>
          <p:nvPr/>
        </p:nvSpPr>
        <p:spPr>
          <a:xfrm>
            <a:off x="-18439" y="2072053"/>
            <a:ext cx="9451327" cy="2252145"/>
          </a:xfrm>
          <a:custGeom>
            <a:gdLst>
              <a:gd name="connsiteX0" fmla="*/ 0 w 11089232"/>
              <a:gd name="connsiteY0" fmla="*/ 448643 h 2691807"/>
              <a:gd name="connsiteX1" fmla="*/ 448643 w 11089232"/>
              <a:gd name="connsiteY1" fmla="*/ 0 h 2691807"/>
              <a:gd name="connsiteX2" fmla="*/ 10640589 w 11089232"/>
              <a:gd name="connsiteY2" fmla="*/ 0 h 2691807"/>
              <a:gd name="connsiteX3" fmla="*/ 11089232 w 11089232"/>
              <a:gd name="connsiteY3" fmla="*/ 448643 h 2691807"/>
              <a:gd name="connsiteX4" fmla="*/ 11089232 w 11089232"/>
              <a:gd name="connsiteY4" fmla="*/ 2243164 h 2691807"/>
              <a:gd name="connsiteX5" fmla="*/ 10640589 w 11089232"/>
              <a:gd name="connsiteY5" fmla="*/ 2691807 h 2691807"/>
              <a:gd name="connsiteX6" fmla="*/ 448643 w 11089232"/>
              <a:gd name="connsiteY6" fmla="*/ 2691807 h 2691807"/>
              <a:gd name="connsiteX7" fmla="*/ 0 w 11089232"/>
              <a:gd name="connsiteY7" fmla="*/ 2243164 h 2691807"/>
              <a:gd name="connsiteX8" fmla="*/ 0 w 11089232"/>
              <a:gd name="connsiteY8" fmla="*/ 448643 h 2691807"/>
              <a:gd name="connsiteX0-1" fmla="*/ 0 w 11089232"/>
              <a:gd name="connsiteY0-2" fmla="*/ 448643 h 2691807"/>
              <a:gd name="connsiteX1-3" fmla="*/ 1663832 w 11089232"/>
              <a:gd name="connsiteY1-4" fmla="*/ 0 h 2691807"/>
              <a:gd name="connsiteX2-5" fmla="*/ 10640589 w 11089232"/>
              <a:gd name="connsiteY2-6" fmla="*/ 0 h 2691807"/>
              <a:gd name="connsiteX3-7" fmla="*/ 11089232 w 11089232"/>
              <a:gd name="connsiteY3-8" fmla="*/ 448643 h 2691807"/>
              <a:gd name="connsiteX4-9" fmla="*/ 11089232 w 11089232"/>
              <a:gd name="connsiteY4-10" fmla="*/ 2243164 h 2691807"/>
              <a:gd name="connsiteX5-11" fmla="*/ 10640589 w 11089232"/>
              <a:gd name="connsiteY5-12" fmla="*/ 2691807 h 2691807"/>
              <a:gd name="connsiteX6-13" fmla="*/ 448643 w 11089232"/>
              <a:gd name="connsiteY6-14" fmla="*/ 2691807 h 2691807"/>
              <a:gd name="connsiteX7-15" fmla="*/ 0 w 11089232"/>
              <a:gd name="connsiteY7-16" fmla="*/ 2243164 h 2691807"/>
              <a:gd name="connsiteX8-17" fmla="*/ 0 w 11089232"/>
              <a:gd name="connsiteY8-18" fmla="*/ 448643 h 2691807"/>
              <a:gd name="connsiteX0-19" fmla="*/ 0 w 11089232"/>
              <a:gd name="connsiteY0-20" fmla="*/ 448643 h 2703839"/>
              <a:gd name="connsiteX1-21" fmla="*/ 1663832 w 11089232"/>
              <a:gd name="connsiteY1-22" fmla="*/ 0 h 2703839"/>
              <a:gd name="connsiteX2-23" fmla="*/ 10640589 w 11089232"/>
              <a:gd name="connsiteY2-24" fmla="*/ 0 h 2703839"/>
              <a:gd name="connsiteX3-25" fmla="*/ 11089232 w 11089232"/>
              <a:gd name="connsiteY3-26" fmla="*/ 448643 h 2703839"/>
              <a:gd name="connsiteX4-27" fmla="*/ 11089232 w 11089232"/>
              <a:gd name="connsiteY4-28" fmla="*/ 2243164 h 2703839"/>
              <a:gd name="connsiteX5-29" fmla="*/ 10640589 w 11089232"/>
              <a:gd name="connsiteY5-30" fmla="*/ 2691807 h 2703839"/>
              <a:gd name="connsiteX6-31" fmla="*/ 1687895 w 11089232"/>
              <a:gd name="connsiteY6-32" fmla="*/ 2703839 h 2703839"/>
              <a:gd name="connsiteX7-33" fmla="*/ 0 w 11089232"/>
              <a:gd name="connsiteY7-34" fmla="*/ 2243164 h 2703839"/>
              <a:gd name="connsiteX8-35" fmla="*/ 0 w 11089232"/>
              <a:gd name="connsiteY8-36" fmla="*/ 448643 h 2703839"/>
              <a:gd name="connsiteX0-37" fmla="*/ 0 w 11089232"/>
              <a:gd name="connsiteY0-38" fmla="*/ 2243164 h 2703839"/>
              <a:gd name="connsiteX1-39" fmla="*/ 1663832 w 11089232"/>
              <a:gd name="connsiteY1-40" fmla="*/ 0 h 2703839"/>
              <a:gd name="connsiteX2-41" fmla="*/ 10640589 w 11089232"/>
              <a:gd name="connsiteY2-42" fmla="*/ 0 h 2703839"/>
              <a:gd name="connsiteX3-43" fmla="*/ 11089232 w 11089232"/>
              <a:gd name="connsiteY3-44" fmla="*/ 448643 h 2703839"/>
              <a:gd name="connsiteX4-45" fmla="*/ 11089232 w 11089232"/>
              <a:gd name="connsiteY4-46" fmla="*/ 2243164 h 2703839"/>
              <a:gd name="connsiteX5-47" fmla="*/ 10640589 w 11089232"/>
              <a:gd name="connsiteY5-48" fmla="*/ 2691807 h 2703839"/>
              <a:gd name="connsiteX6-49" fmla="*/ 1687895 w 11089232"/>
              <a:gd name="connsiteY6-50" fmla="*/ 2703839 h 2703839"/>
              <a:gd name="connsiteX7-51" fmla="*/ 0 w 11089232"/>
              <a:gd name="connsiteY7-52" fmla="*/ 2243164 h 2703839"/>
              <a:gd name="connsiteX0-53" fmla="*/ 81842 w 9522747"/>
              <a:gd name="connsiteY0-54" fmla="*/ 2146911 h 2703839"/>
              <a:gd name="connsiteX1-55" fmla="*/ 97347 w 9522747"/>
              <a:gd name="connsiteY1-56" fmla="*/ 0 h 2703839"/>
              <a:gd name="connsiteX2-57" fmla="*/ 9074104 w 9522747"/>
              <a:gd name="connsiteY2-58" fmla="*/ 0 h 2703839"/>
              <a:gd name="connsiteX3-59" fmla="*/ 9522747 w 9522747"/>
              <a:gd name="connsiteY3-60" fmla="*/ 448643 h 2703839"/>
              <a:gd name="connsiteX4-61" fmla="*/ 9522747 w 9522747"/>
              <a:gd name="connsiteY4-62" fmla="*/ 2243164 h 2703839"/>
              <a:gd name="connsiteX5-63" fmla="*/ 9074104 w 9522747"/>
              <a:gd name="connsiteY5-64" fmla="*/ 2691807 h 2703839"/>
              <a:gd name="connsiteX6-65" fmla="*/ 121410 w 9522747"/>
              <a:gd name="connsiteY6-66" fmla="*/ 2703839 h 2703839"/>
              <a:gd name="connsiteX7-67" fmla="*/ 81842 w 9522747"/>
              <a:gd name="connsiteY7-68" fmla="*/ 2146911 h 2703839"/>
              <a:gd name="connsiteX0-69" fmla="*/ 81842 w 9522747"/>
              <a:gd name="connsiteY0-70" fmla="*/ 2146911 h 2703839"/>
              <a:gd name="connsiteX1-71" fmla="*/ 97347 w 9522747"/>
              <a:gd name="connsiteY1-72" fmla="*/ 0 h 2703839"/>
              <a:gd name="connsiteX2-73" fmla="*/ 9074104 w 9522747"/>
              <a:gd name="connsiteY2-74" fmla="*/ 0 h 2703839"/>
              <a:gd name="connsiteX3-75" fmla="*/ 9522747 w 9522747"/>
              <a:gd name="connsiteY3-76" fmla="*/ 448643 h 2703839"/>
              <a:gd name="connsiteX4-77" fmla="*/ 9522747 w 9522747"/>
              <a:gd name="connsiteY4-78" fmla="*/ 2243164 h 2703839"/>
              <a:gd name="connsiteX5-79" fmla="*/ 9074104 w 9522747"/>
              <a:gd name="connsiteY5-80" fmla="*/ 2691807 h 2703839"/>
              <a:gd name="connsiteX6-81" fmla="*/ 121410 w 9522747"/>
              <a:gd name="connsiteY6-82" fmla="*/ 2703839 h 2703839"/>
              <a:gd name="connsiteX7-83" fmla="*/ 81842 w 9522747"/>
              <a:gd name="connsiteY7-84" fmla="*/ 2146911 h 2703839"/>
              <a:gd name="connsiteX0-85" fmla="*/ 81842 w 9522747"/>
              <a:gd name="connsiteY0-86" fmla="*/ 2146911 h 2703839"/>
              <a:gd name="connsiteX1-87" fmla="*/ 97347 w 9522747"/>
              <a:gd name="connsiteY1-88" fmla="*/ 0 h 2703839"/>
              <a:gd name="connsiteX2-89" fmla="*/ 9074104 w 9522747"/>
              <a:gd name="connsiteY2-90" fmla="*/ 0 h 2703839"/>
              <a:gd name="connsiteX3-91" fmla="*/ 9522747 w 9522747"/>
              <a:gd name="connsiteY3-92" fmla="*/ 448643 h 2703839"/>
              <a:gd name="connsiteX4-93" fmla="*/ 9522747 w 9522747"/>
              <a:gd name="connsiteY4-94" fmla="*/ 2243164 h 2703839"/>
              <a:gd name="connsiteX5-95" fmla="*/ 9074104 w 9522747"/>
              <a:gd name="connsiteY5-96" fmla="*/ 2691807 h 2703839"/>
              <a:gd name="connsiteX6-97" fmla="*/ 121410 w 9522747"/>
              <a:gd name="connsiteY6-98" fmla="*/ 2703839 h 2703839"/>
              <a:gd name="connsiteX7-99" fmla="*/ 81842 w 9522747"/>
              <a:gd name="connsiteY7-100" fmla="*/ 2146911 h 2703839"/>
              <a:gd name="connsiteX0-101" fmla="*/ 0 w 9440905"/>
              <a:gd name="connsiteY0-102" fmla="*/ 2146911 h 2704560"/>
              <a:gd name="connsiteX1-103" fmla="*/ 15505 w 9440905"/>
              <a:gd name="connsiteY1-104" fmla="*/ 0 h 2704560"/>
              <a:gd name="connsiteX2-105" fmla="*/ 8992262 w 9440905"/>
              <a:gd name="connsiteY2-106" fmla="*/ 0 h 2704560"/>
              <a:gd name="connsiteX3-107" fmla="*/ 9440905 w 9440905"/>
              <a:gd name="connsiteY3-108" fmla="*/ 448643 h 2704560"/>
              <a:gd name="connsiteX4-109" fmla="*/ 9440905 w 9440905"/>
              <a:gd name="connsiteY4-110" fmla="*/ 2243164 h 2704560"/>
              <a:gd name="connsiteX5-111" fmla="*/ 8992262 w 9440905"/>
              <a:gd name="connsiteY5-112" fmla="*/ 2691807 h 2704560"/>
              <a:gd name="connsiteX6-113" fmla="*/ 39568 w 9440905"/>
              <a:gd name="connsiteY6-114" fmla="*/ 2703839 h 2704560"/>
              <a:gd name="connsiteX7-115" fmla="*/ 0 w 9440905"/>
              <a:gd name="connsiteY7-116" fmla="*/ 2146911 h 2704560"/>
              <a:gd name="connsiteX0-117" fmla="*/ 10422 w 9451327"/>
              <a:gd name="connsiteY0-118" fmla="*/ 2146911 h 2704560"/>
              <a:gd name="connsiteX1-119" fmla="*/ 25927 w 9451327"/>
              <a:gd name="connsiteY1-120" fmla="*/ 0 h 2704560"/>
              <a:gd name="connsiteX2-121" fmla="*/ 9002684 w 9451327"/>
              <a:gd name="connsiteY2-122" fmla="*/ 0 h 2704560"/>
              <a:gd name="connsiteX3-123" fmla="*/ 9451327 w 9451327"/>
              <a:gd name="connsiteY3-124" fmla="*/ 448643 h 2704560"/>
              <a:gd name="connsiteX4-125" fmla="*/ 9451327 w 9451327"/>
              <a:gd name="connsiteY4-126" fmla="*/ 2243164 h 2704560"/>
              <a:gd name="connsiteX5-127" fmla="*/ 9002684 w 9451327"/>
              <a:gd name="connsiteY5-128" fmla="*/ 2691807 h 2704560"/>
              <a:gd name="connsiteX6-129" fmla="*/ 1864 w 9451327"/>
              <a:gd name="connsiteY6-130" fmla="*/ 2703839 h 2704560"/>
              <a:gd name="connsiteX7-131" fmla="*/ 10422 w 9451327"/>
              <a:gd name="connsiteY7-132" fmla="*/ 2146911 h 2704560"/>
            </a:gdLst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</a:cxnLst>
            <a:rect l="l" t="t" r="r" b="b"/>
            <a:pathLst>
              <a:path w="9451327" h="2704560">
                <a:moveTo>
                  <a:pt x="10422" y="2146911"/>
                </a:moveTo>
                <a:lnTo>
                  <a:pt x="25927" y="0"/>
                </a:lnTo>
                <a:lnTo>
                  <a:pt x="9002684" y="0"/>
                </a:lnTo>
                <a:cubicBezTo>
                  <a:pt x="9250463" y="0"/>
                  <a:pt x="9451327" y="200864"/>
                  <a:pt x="9451327" y="448643"/>
                </a:cubicBezTo>
                <a:lnTo>
                  <a:pt x="9451327" y="2243164"/>
                </a:lnTo>
                <a:cubicBezTo>
                  <a:pt x="9451327" y="2490943"/>
                  <a:pt x="9250463" y="2691807"/>
                  <a:pt x="9002684" y="2691807"/>
                </a:cubicBezTo>
                <a:lnTo>
                  <a:pt x="1864" y="2703839"/>
                </a:lnTo>
                <a:cubicBezTo>
                  <a:pt x="-5284" y="2727902"/>
                  <a:pt x="10422" y="2142027"/>
                  <a:pt x="10422" y="2146911"/>
                </a:cubicBezTo>
                <a:close/>
              </a:path>
            </a:pathLst>
          </a:custGeom>
          <a:solidFill>
            <a:schemeClr val="bg1">
              <a:alpha val="64000"/>
            </a:schemeClr>
          </a:solidFill>
          <a:ln>
            <a:solidFill>
              <a:srgbClr val="DED3CF"/>
            </a:solidFill>
          </a:ln>
          <a:effectLst>
            <a:outerShdw blurRad="495300" dist="127000" dir="5400000" algn="ctr" rotWithShape="0">
              <a:srgbClr val="000000">
                <a:alpha val="2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000"/>
          </a:p>
        </p:txBody>
      </p:sp>
      <p:sp>
        <p:nvSpPr>
          <p:cNvPr id="10" name="标题 2"/>
          <p:cNvSpPr txBox="1"/>
          <p:nvPr/>
        </p:nvSpPr>
        <p:spPr>
          <a:xfrm>
            <a:off x="3210506" y="2441703"/>
            <a:ext cx="2627272" cy="12237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zh-CN" altLang="en-US" sz="3800" b="1" kern="100" smtClean="0">
                <a:solidFill>
                  <a:schemeClr val="bg1">
                    <a:lumMod val="50000"/>
                  </a:schemeClr>
                </a:solidFill>
                <a:latin typeface="Times New Roman" panose="02020603050405020304"/>
                <a:ea typeface="微软雅黑" panose="020b0503020204020204" pitchFamily="34" charset="-122"/>
              </a:rPr>
              <a:t>本课结束</a:t>
            </a:r>
            <a:endParaRPr lang="zh-CN" altLang="en-US" sz="3600" kern="100">
              <a:solidFill>
                <a:schemeClr val="bg1">
                  <a:lumMod val="50000"/>
                </a:schemeClr>
              </a:solidFill>
              <a:latin typeface="华文楷体" panose="02010600040101010101" charset="-122"/>
              <a:ea typeface="华文楷体" panose="02010600040101010101" charset="-122"/>
              <a:cs typeface="Times New Roman" panose="02020603050405020304"/>
            </a:endParaRPr>
          </a:p>
        </p:txBody>
      </p:sp>
      <p:pic>
        <p:nvPicPr>
          <p:cNvPr id="11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12573000" y="12547600"/>
            <a:ext cx="330200" cy="241300"/>
          </a:xfrm>
          <a:prstGeom prst="cube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矩形 7"/>
          <p:cNvSpPr/>
          <p:nvPr/>
        </p:nvSpPr>
        <p:spPr>
          <a:xfrm>
            <a:off x="399666" y="1004982"/>
            <a:ext cx="11392669" cy="3648154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2.Read the passage and match the main idea of each paragraph.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Para.1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　　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sz="2600" b="1" kern="100" err="1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A.We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are entering a new age of oceanic discovery.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Para.2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　　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sz="2600" b="1" kern="100" err="1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B.We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have little knowledge of Earth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 sea bed.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Para.3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　　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sz="2600" b="1" kern="100" err="1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C.Many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archaeological finds are made in shallow waters.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Para.4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　　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sz="2600" b="1" kern="100" err="1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D.There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are extraordinary creatures in the deep sea.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Para.5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　　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sz="2600" b="1" kern="100" err="1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E.The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oceans are a valuable source of natral resources.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1485900" y="1988840"/>
            <a:ext cx="936104" cy="64807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>
            <a:off x="1413892" y="2636912"/>
            <a:ext cx="936104" cy="504056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1485900" y="3212976"/>
            <a:ext cx="936104" cy="576064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1485900" y="3789040"/>
            <a:ext cx="864096" cy="576064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 flipV="1">
            <a:off x="1485900" y="2132856"/>
            <a:ext cx="864096" cy="223224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" name="矩形 10"/>
          <p:cNvSpPr/>
          <p:nvPr/>
        </p:nvSpPr>
        <p:spPr>
          <a:xfrm>
            <a:off x="399666" y="885066"/>
            <a:ext cx="10745245" cy="656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800" b="1" kern="100" err="1">
                <a:solidFill>
                  <a:srgbClr val="7030A0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Ⅱ</a:t>
            </a:r>
            <a:r>
              <a:rPr lang="en-US" altLang="zh-CN" sz="2800" b="1" kern="100" err="1">
                <a:solidFill>
                  <a:srgbClr val="7030A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.Read the passage carefully and choose the best answer.</a:t>
            </a:r>
            <a:endParaRPr lang="zh-CN" altLang="zh-CN" sz="110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99666" y="1605146"/>
            <a:ext cx="11392669" cy="3047990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1.What challenges must scientists overcome if they dive deep into the sea?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A.The high pressure of the water.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B.The darkness under the water.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C.The extreme cold under the sea.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D.All the above.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4" name="TextBox 20"/>
          <p:cNvSpPr txBox="1"/>
          <p:nvPr/>
        </p:nvSpPr>
        <p:spPr>
          <a:xfrm>
            <a:off x="270231" y="3933056"/>
            <a:ext cx="720000" cy="72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500" b="1" smtClean="0">
                <a:solidFill>
                  <a:srgbClr val="C00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√</a:t>
            </a:r>
            <a:endParaRPr lang="zh-CN" altLang="en-US" sz="4500" b="1">
              <a:solidFill>
                <a:srgbClr val="C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/>
        </p:nvSpPr>
        <p:spPr>
          <a:xfrm>
            <a:off x="399666" y="1700808"/>
            <a:ext cx="11392669" cy="1847661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2.What possibly caused the city of Neápolis to be buried underwater?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A.A tsunami.  	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	B.An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earthquake.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C.A serious flood.  	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D.A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volcano eruption.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2" name="TextBox 20"/>
          <p:cNvSpPr txBox="1"/>
          <p:nvPr/>
        </p:nvSpPr>
        <p:spPr>
          <a:xfrm>
            <a:off x="270231" y="2276872"/>
            <a:ext cx="720000" cy="72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500" b="1" smtClean="0">
                <a:solidFill>
                  <a:srgbClr val="C00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√</a:t>
            </a:r>
            <a:endParaRPr lang="zh-CN" altLang="en-US" sz="4500" b="1">
              <a:solidFill>
                <a:srgbClr val="C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/>
        </p:nvSpPr>
        <p:spPr>
          <a:xfrm>
            <a:off x="399666" y="1412776"/>
            <a:ext cx="11392669" cy="1847661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3.What can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 we see in the waters more than 200 metres deep?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A.Strange creatures.  	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B.Corals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C.Light.  	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	D.The </a:t>
            </a:r>
            <a:r>
              <a:rPr lang="en-US" altLang="zh-CN" sz="2600" b="1" kern="10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barreleyes.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2" name="TextBox 20"/>
          <p:cNvSpPr txBox="1"/>
          <p:nvPr/>
        </p:nvSpPr>
        <p:spPr>
          <a:xfrm>
            <a:off x="270231" y="2636992"/>
            <a:ext cx="720000" cy="72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500" b="1" smtClean="0">
                <a:solidFill>
                  <a:srgbClr val="C00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√</a:t>
            </a:r>
            <a:endParaRPr lang="zh-CN" altLang="en-US" sz="4500" b="1">
              <a:solidFill>
                <a:srgbClr val="C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/>
        </p:nvSpPr>
        <p:spPr>
          <a:xfrm>
            <a:off x="399666" y="1196752"/>
            <a:ext cx="11392669" cy="3047990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4.Which of the following is TRUE according to the passage?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A.We have known more about the earth than the moon.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B.Even a whole city may be buried under the waters.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C.Most of the fishes live in shallow waters.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D.Humans have reached the deepest area of the ocean in a submarine(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潜艇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).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2" name="TextBox 20"/>
          <p:cNvSpPr txBox="1"/>
          <p:nvPr/>
        </p:nvSpPr>
        <p:spPr>
          <a:xfrm>
            <a:off x="270231" y="2420888"/>
            <a:ext cx="720000" cy="72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500" b="1" smtClean="0">
                <a:solidFill>
                  <a:srgbClr val="C00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√</a:t>
            </a:r>
            <a:endParaRPr lang="zh-CN" altLang="en-US" sz="4500" b="1">
              <a:solidFill>
                <a:srgbClr val="C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5" name="返回">
            <a:hlinkClick r:id="rId2" action="ppaction://hlinksldjump"/>
          </p:cNvPr>
          <p:cNvSpPr/>
          <p:nvPr/>
        </p:nvSpPr>
        <p:spPr bwMode="auto">
          <a:xfrm>
            <a:off x="11211213" y="6398788"/>
            <a:ext cx="979200" cy="460800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/>
                <a:ea typeface="微软雅黑"/>
                <a:cs typeface="Times New Roman" panose="02020603050405020304"/>
              </a:rPr>
              <a:t>返 回</a:t>
            </a:r>
            <a:endParaRPr kumimoji="0" lang="zh-CN" altLang="en-US" sz="2000" b="0" i="0" u="none" strike="noStrike" kern="100" cap="none" spc="0" normalizeH="0" baseline="0" noProof="0" smtClean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/>
              <a:ea typeface="微软雅黑"/>
              <a:cs typeface="Times New Roman" panose="02020603050405020304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7" name="矩形 16"/>
          <p:cNvSpPr/>
          <p:nvPr/>
        </p:nvSpPr>
        <p:spPr>
          <a:xfrm>
            <a:off x="399666" y="1124744"/>
            <a:ext cx="11392669" cy="5524565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		</a:t>
            </a:r>
            <a:r>
              <a:rPr lang="en-US" altLang="zh-CN" sz="2600" b="1" i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n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逃跑，逃走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2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		</a:t>
            </a:r>
            <a:r>
              <a:rPr lang="en-US" altLang="zh-CN" sz="2600" b="1" i="1" kern="100" smtClean="0">
                <a:latin typeface="Book Antiqua" panose="0204060205030503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后退；离开；退避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3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		</a:t>
            </a:r>
            <a:r>
              <a:rPr lang="en-US" altLang="zh-CN" sz="2600" b="1" i="1" kern="100" smtClean="0">
                <a:latin typeface="Book Antiqua" panose="0204060205030503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克制，抑制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情绪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)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4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		</a:t>
            </a:r>
            <a:r>
              <a:rPr lang="en-US" altLang="zh-CN" sz="2600" b="1" i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adj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地图上没有标明的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5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		</a:t>
            </a:r>
            <a:r>
              <a:rPr lang="en-US" altLang="zh-CN" sz="2600" b="1" i="1" kern="100" smtClean="0">
                <a:latin typeface="Book Antiqua" panose="0204060205030503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探索，探究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6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		</a:t>
            </a:r>
            <a:r>
              <a:rPr lang="en-US" altLang="zh-CN" sz="2600" b="1" i="1" kern="100" smtClean="0">
                <a:latin typeface="Book Antiqua" panose="0204060205030503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退缩，畏缩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7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	</a:t>
            </a:r>
            <a:r>
              <a:rPr lang="en-US" altLang="zh-CN" sz="2600" b="1" i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adj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考古学的；考古的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8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			</a:t>
            </a:r>
            <a:r>
              <a:rPr lang="en-US" altLang="zh-CN" sz="2600" b="1" i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n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珊瑚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9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		</a:t>
            </a:r>
            <a:r>
              <a:rPr lang="en-US" altLang="zh-CN" sz="2600" b="1" i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n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毫米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" y="-53185"/>
            <a:ext cx="12188825" cy="961905"/>
          </a:xfrm>
          <a:prstGeom prst="rect">
            <a:avLst/>
          </a:prstGeom>
        </p:spPr>
      </p:pic>
      <p:sp>
        <p:nvSpPr>
          <p:cNvPr id="16" name="点击文字添加标题"/>
          <p:cNvSpPr txBox="1"/>
          <p:nvPr/>
        </p:nvSpPr>
        <p:spPr>
          <a:xfrm>
            <a:off x="2290967" y="116632"/>
            <a:ext cx="36896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dist">
              <a:defRPr sz="7200" b="1">
                <a:gradFill>
                  <a:gsLst>
                    <a:gs pos="56000">
                      <a:srgbClr val="FEFC96"/>
                    </a:gs>
                    <a:gs pos="71000">
                      <a:srgbClr val="FAAF5B"/>
                    </a:gs>
                    <a:gs pos="100000">
                      <a:srgbClr val="88765E"/>
                    </a:gs>
                    <a:gs pos="20000">
                      <a:srgbClr val="758A80"/>
                    </a:gs>
                    <a:gs pos="0">
                      <a:srgbClr val="75FEFF"/>
                    </a:gs>
                    <a:gs pos="35000">
                      <a:srgbClr val="FDFFFD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600">
                <a:solidFill>
                  <a:srgbClr val="8E6D48"/>
                </a:solidFill>
                <a:effectLst/>
                <a:latin typeface="Arial"/>
                <a:ea typeface="微软雅黑"/>
              </a:rPr>
              <a:t>基 础 自 测</a:t>
            </a:r>
            <a:endParaRPr lang="en-US" altLang="zh-CN" sz="3600">
              <a:solidFill>
                <a:srgbClr val="8E6D48"/>
              </a:solidFill>
              <a:effectLst/>
              <a:latin typeface="Arial"/>
              <a:ea typeface="微软雅黑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5459319" y="332656"/>
            <a:ext cx="2723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8565"/>
            <a:r>
              <a:rPr lang="zh-CN" altLang="en-US" kern="100">
                <a:solidFill>
                  <a:prstClr val="black">
                    <a:lumMod val="50000"/>
                    <a:lumOff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ourier New" panose="02070609020205090404"/>
              </a:rPr>
              <a:t>自主学习  落实基础知识</a:t>
            </a:r>
            <a:endParaRPr lang="en-US" altLang="zh-CN" kern="100">
              <a:solidFill>
                <a:prstClr val="black">
                  <a:lumMod val="50000"/>
                  <a:lumOff val="50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ourier New" panose="02070609020205090404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10414892" y="621297"/>
            <a:ext cx="1773932" cy="59323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10486900" y="672841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zh-CN" altLang="zh-CN" sz="2800" b="1" kern="10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重点</a:t>
            </a:r>
            <a:r>
              <a:rPr lang="zh-CN" altLang="en-US" sz="2800" b="1" kern="10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单词</a:t>
            </a:r>
            <a:endParaRPr lang="zh-CN" altLang="en-US" sz="2800">
              <a:solidFill>
                <a:schemeClr val="bg1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765820" y="1172791"/>
            <a:ext cx="138852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getaway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65820" y="1842001"/>
            <a:ext cx="115044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retreat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65820" y="2435002"/>
            <a:ext cx="120577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subdue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765820" y="3047087"/>
            <a:ext cx="164820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uncharted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765820" y="3630588"/>
            <a:ext cx="92525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delve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765820" y="4235227"/>
            <a:ext cx="111280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shrink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765820" y="4754141"/>
            <a:ext cx="223368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archaeological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65820" y="5413826"/>
            <a:ext cx="90601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coral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765820" y="5989890"/>
            <a:ext cx="165821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 err="1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millimetre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MH" val="20150910162900"/>
  <p:tag name="MH_LIBRARY" val="GRAPHIC"/>
  <p:tag name="MH_ORDER" val="Freeform 14"/>
</p:tagLst>
</file>

<file path=ppt/tags/tag2.xml><?xml version="1.0" encoding="utf-8"?>
<p:tagLst xmlns:p="http://schemas.openxmlformats.org/presentationml/2006/main">
  <p:tag name="MH" val="20150910162900"/>
  <p:tag name="MH_LIBRARY" val="GRAPHIC"/>
  <p:tag name="MH_ORDER" val="Freeform 14"/>
</p:tagLst>
</file>

<file path=ppt/tags/tag3.xml><?xml version="1.0" encoding="utf-8"?>
<p:tagLst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heme/theme1.xml><?xml version="1.0" encoding="utf-8"?>
<a:theme xmlns:r="http://schemas.openxmlformats.org/officeDocument/2006/relationships" xmlns:a="http://schemas.openxmlformats.org/drawingml/2006/main" name="第一PPT，www.1ppt.com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7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基本">
      <a:majorFont>
        <a:latin typeface="Arial Black"/>
        <a:ea typeface="Arial"/>
        <a:cs typeface="Arial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>学科网</Company>
  <Paragraphs>319</Paragraphs>
  <Slides>36</Slides>
  <Notes>0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16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baseType="lpstr" size="53">
      <vt:lpstr>Arial</vt:lpstr>
      <vt:lpstr>Calibri Light</vt:lpstr>
      <vt:lpstr>Calibri</vt:lpstr>
      <vt:lpstr>Arial Black</vt:lpstr>
      <vt:lpstr>华文楷体</vt:lpstr>
      <vt:lpstr>Times New Roman</vt:lpstr>
      <vt:lpstr>华文细黑</vt:lpstr>
      <vt:lpstr>微软雅黑</vt:lpstr>
      <vt:lpstr>Adobe 黑体 Std R</vt:lpstr>
      <vt:lpstr>宋体</vt:lpstr>
      <vt:lpstr>Courier New</vt:lpstr>
      <vt:lpstr>Book Antiqua</vt:lpstr>
      <vt:lpstr>黑体</vt:lpstr>
      <vt:lpstr>GBK_S</vt:lpstr>
      <vt:lpstr>IPAPANNEW</vt:lpstr>
      <vt:lpstr>Symbol</vt:lpstr>
      <vt:lpstr>第一PPT，www.1ppt.com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Java</Application>
  <AppVersion>20.1100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creator>rbm.xkw.com</dc:creator>
  <cp:revision>1</cp:revision>
  <cp:lastPrinted>2021-03-21T14:45:48.160</cp:lastPrinted>
  <dcterms:created xsi:type="dcterms:W3CDTF">2021-03-21T14:45:48Z</dcterms:created>
  <dcterms:modified xsi:type="dcterms:W3CDTF">2021-03-21T06:45:48Z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</Properties>
</file>