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498" r:id="rId7"/>
    <p:sldId id="500" r:id="rId8"/>
    <p:sldId id="539" r:id="rId9"/>
    <p:sldId id="579" r:id="rId10"/>
    <p:sldId id="580" r:id="rId11"/>
    <p:sldId id="530" r:id="rId12"/>
    <p:sldId id="531" r:id="rId13"/>
    <p:sldId id="565" r:id="rId14"/>
    <p:sldId id="533" r:id="rId15"/>
    <p:sldId id="534" r:id="rId16"/>
    <p:sldId id="536" r:id="rId17"/>
    <p:sldId id="568" r:id="rId18"/>
    <p:sldId id="499" r:id="rId19"/>
    <p:sldId id="483" r:id="rId20"/>
    <p:sldId id="585" r:id="rId21"/>
    <p:sldId id="472" r:id="rId22"/>
    <p:sldId id="473" r:id="rId23"/>
    <p:sldId id="508" r:id="rId24"/>
    <p:sldId id="546" r:id="rId25"/>
    <p:sldId id="513" r:id="rId26"/>
    <p:sldId id="514" r:id="rId27"/>
    <p:sldId id="586" r:id="rId28"/>
    <p:sldId id="587" r:id="rId29"/>
    <p:sldId id="524" r:id="rId30"/>
    <p:sldId id="516" r:id="rId31"/>
    <p:sldId id="517" r:id="rId32"/>
    <p:sldId id="474" r:id="rId33"/>
    <p:sldId id="527" r:id="rId34"/>
    <p:sldId id="528" r:id="rId35"/>
    <p:sldId id="529" r:id="rId36"/>
    <p:sldId id="577" r:id="rId37"/>
    <p:sldId id="554" r:id="rId38"/>
    <p:sldId id="495" r:id="rId39"/>
  </p:sldIdLst>
  <p:sldSz cx="12188825" cy="6858000"/>
  <p:notesSz cx="6858000" cy="9144000"/>
  <p:custDataLst>
    <p:tags r:id="rId40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113" d="100"/>
          <a:sy n="113" d="100"/>
        </p:scale>
        <p:origin x="456" y="9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slide" Target="slides/slide20.xml" /><Relationship Id="rId24" Type="http://schemas.openxmlformats.org/officeDocument/2006/relationships/slide" Target="slides/slide21.xml" /><Relationship Id="rId25" Type="http://schemas.openxmlformats.org/officeDocument/2006/relationships/slide" Target="slides/slide22.xml" /><Relationship Id="rId26" Type="http://schemas.openxmlformats.org/officeDocument/2006/relationships/slide" Target="slides/slide23.xml" /><Relationship Id="rId27" Type="http://schemas.openxmlformats.org/officeDocument/2006/relationships/slide" Target="slides/slide24.xml" /><Relationship Id="rId28" Type="http://schemas.openxmlformats.org/officeDocument/2006/relationships/slide" Target="slides/slide25.xml" /><Relationship Id="rId29" Type="http://schemas.openxmlformats.org/officeDocument/2006/relationships/slide" Target="slides/slide26.xml" /><Relationship Id="rId3" Type="http://schemas.openxmlformats.org/officeDocument/2006/relationships/notesMaster" Target="notesMasters/notesMaster1.xml" /><Relationship Id="rId30" Type="http://schemas.openxmlformats.org/officeDocument/2006/relationships/slide" Target="slides/slide27.xml" /><Relationship Id="rId31" Type="http://schemas.openxmlformats.org/officeDocument/2006/relationships/slide" Target="slides/slide28.xml" /><Relationship Id="rId32" Type="http://schemas.openxmlformats.org/officeDocument/2006/relationships/slide" Target="slides/slide29.xml" /><Relationship Id="rId33" Type="http://schemas.openxmlformats.org/officeDocument/2006/relationships/slide" Target="slides/slide30.xml" /><Relationship Id="rId34" Type="http://schemas.openxmlformats.org/officeDocument/2006/relationships/slide" Target="slides/slide31.xml" /><Relationship Id="rId35" Type="http://schemas.openxmlformats.org/officeDocument/2006/relationships/slide" Target="slides/slide32.xml" /><Relationship Id="rId36" Type="http://schemas.openxmlformats.org/officeDocument/2006/relationships/slide" Target="slides/slide33.xml" /><Relationship Id="rId37" Type="http://schemas.openxmlformats.org/officeDocument/2006/relationships/slide" Target="slides/slide34.xml" /><Relationship Id="rId38" Type="http://schemas.openxmlformats.org/officeDocument/2006/relationships/slide" Target="slides/slide35.xml" /><Relationship Id="rId39" Type="http://schemas.openxmlformats.org/officeDocument/2006/relationships/slide" Target="slides/slide36.xml" /><Relationship Id="rId4" Type="http://schemas.openxmlformats.org/officeDocument/2006/relationships/slide" Target="slides/slide1.xml" /><Relationship Id="rId40" Type="http://schemas.openxmlformats.org/officeDocument/2006/relationships/tags" Target="tags/tag3.xml" /><Relationship Id="rId41" Type="http://schemas.openxmlformats.org/officeDocument/2006/relationships/presProps" Target="presProps.xml" /><Relationship Id="rId42" Type="http://schemas.openxmlformats.org/officeDocument/2006/relationships/viewProps" Target="viewProps.xml" /><Relationship Id="rId43" Type="http://schemas.openxmlformats.org/officeDocument/2006/relationships/theme" Target="theme/theme1.xml" /><Relationship Id="rId44" Type="http://schemas.openxmlformats.org/officeDocument/2006/relationships/tableStyles" Target="tableStyles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9.xml" TargetMode="Internal" /><Relationship Id="rId3" Type="http://schemas.openxmlformats.org/officeDocument/2006/relationships/slide" Target="slide3.xml" TargetMode="Internal" /><Relationship Id="rId4" Type="http://schemas.openxmlformats.org/officeDocument/2006/relationships/slide" Target="slide16.xml" TargetMode="Internal" /><Relationship Id="rId5" Type="http://schemas.openxmlformats.org/officeDocument/2006/relationships/slide" Target="slide31.xml" TargetMode="Interna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Relationship Id="rId3" Type="http://schemas.microsoft.com/office/2007/relationships/hdphoto" Target="../media/image5.wdp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7.png" /><Relationship Id="rId3" Type="http://schemas.microsoft.com/office/2007/relationships/hdphoto" Target="../media/image5.wdp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8.png" /><Relationship Id="rId3" Type="http://schemas.openxmlformats.org/officeDocument/2006/relationships/image" Target="../media/image3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40000"/>
            <a:lum/>
          </a:blip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2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8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9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5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4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Into the unknown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399666" y="668749"/>
            <a:ext cx="11392669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向上，朝上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海沟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等同的；等值的；相当的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使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整齐地堆起；摞起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此外；而且；不仅如此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显要的；显著的；值得注意的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物质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船；舰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56878" y="745654"/>
            <a:ext cx="14269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upwards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56878" y="1384201"/>
            <a:ext cx="110357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trench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56878" y="1926357"/>
            <a:ext cx="166744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equivalent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56878" y="2564904"/>
            <a:ext cx="9252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stack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56878" y="3162106"/>
            <a:ext cx="195316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furthermore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56878" y="3769990"/>
            <a:ext cx="124104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notable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6878" y="4357667"/>
            <a:ext cx="157447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substance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56878" y="4967768"/>
            <a:ext cx="99899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vessel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14"/>
          <p:cNvSpPr/>
          <p:nvPr/>
        </p:nvSpPr>
        <p:spPr>
          <a:xfrm>
            <a:off x="399666" y="1196752"/>
            <a:ext cx="11392669" cy="252374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调查；研究；审查</a:t>
            </a:r>
            <a:r>
              <a:rPr lang="en-US" altLang="zh-CN" sz="2600" b="1" kern="100" baseline="300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钻探；勘探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392430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钻孔；打眼；操练</a:t>
            </a:r>
            <a:r>
              <a:rPr lang="en-US" altLang="zh-CN" sz="2600" b="1" kern="100" baseline="300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00311" y="1289898"/>
            <a:ext cx="20008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investigation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13825" y="1863874"/>
            <a:ext cx="17027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investigate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00311" y="2466409"/>
            <a:ext cx="124264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drilling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3825" y="3097535"/>
            <a:ext cx="7970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drill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764704"/>
            <a:ext cx="10852697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掌握规律　巧记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单词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9666" y="1509038"/>
            <a:ext cx="11392669" cy="3648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①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investigate </a:t>
            </a:r>
            <a:r>
              <a:rPr lang="en-US" altLang="zh-CN" sz="2600" b="1" i="1" kern="100">
                <a:solidFill>
                  <a:prstClr val="black"/>
                </a:solidFill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调查；研究；审查＋</a:t>
            </a:r>
            <a:r>
              <a:rPr lang="en-US" altLang="zh-CN" sz="2600" b="1" kern="10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tion</a:t>
            </a:r>
            <a:r>
              <a:rPr lang="en-US" altLang="zh-CN" sz="2600" b="1" kern="100" err="1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investigation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例如：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prediction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预言；预测　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correction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更正　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devotion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奉献　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operation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操作；手术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②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drill </a:t>
            </a:r>
            <a:r>
              <a:rPr lang="en-US" altLang="zh-CN" sz="2600" b="1" i="1" kern="100">
                <a:solidFill>
                  <a:prstClr val="black"/>
                </a:solidFill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钻孔；打眼；操练＋</a:t>
            </a:r>
            <a:r>
              <a:rPr lang="en-US" altLang="zh-CN" sz="2600" b="1" kern="10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ing</a:t>
            </a:r>
            <a:r>
              <a:rPr lang="en-US" altLang="zh-CN" sz="2600" b="1" kern="100" err="1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→</a:t>
            </a:r>
            <a:r>
              <a:rPr lang="en-US" altLang="zh-CN" sz="2600" b="1" kern="100" err="1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drilling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钻探；勘探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例如：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shopping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购物　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engineering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工程学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ending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结局　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beginning </a:t>
            </a:r>
            <a:r>
              <a:rPr lang="en-US" altLang="zh-CN" sz="2600" b="1" i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开端；开始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6" name="矩形 15"/>
          <p:cNvSpPr/>
          <p:nvPr/>
        </p:nvSpPr>
        <p:spPr>
          <a:xfrm>
            <a:off x="10414892" y="188640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/>
          <p:cNvSpPr/>
          <p:nvPr/>
        </p:nvSpPr>
        <p:spPr>
          <a:xfrm>
            <a:off x="10486900" y="24018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核心短语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99666" y="846237"/>
            <a:ext cx="11392669" cy="612472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逃跑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，逃走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逃命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，检查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试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水，试探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避开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；从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处脱身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动身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踏上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漫长的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旅途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积极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投入到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中去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再三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考虑，慎重考虑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避免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做，不愿做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问题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5820" y="918245"/>
            <a:ext cx="24609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 a getaway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65820" y="1524972"/>
            <a:ext cx="27819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run for one</a:t>
            </a:r>
            <a:r>
              <a:rPr lang="en-US" altLang="zh-CN" sz="2600" b="1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life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65820" y="2161431"/>
            <a:ext cx="154561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 out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5820" y="2739583"/>
            <a:ext cx="223651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test the waters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5820" y="3330505"/>
            <a:ext cx="20016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steer clear of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6951" y="3935144"/>
            <a:ext cx="11192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out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56951" y="4520733"/>
            <a:ext cx="281718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oneself into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56951" y="5134897"/>
            <a:ext cx="176843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think twice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6951" y="5716294"/>
            <a:ext cx="189224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 from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909629" y="6320933"/>
            <a:ext cx="143661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into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1" name="矩形 10"/>
          <p:cNvSpPr/>
          <p:nvPr/>
        </p:nvSpPr>
        <p:spPr>
          <a:xfrm>
            <a:off x="10414892" y="188640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/>
          <p:cNvSpPr/>
          <p:nvPr/>
        </p:nvSpPr>
        <p:spPr>
          <a:xfrm>
            <a:off x="10486900" y="24018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99666" y="1196752"/>
            <a:ext cx="11392669" cy="492440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分词位于句首的完全倒装句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 estimated three million shipwrecks.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据估计，全世界的海底有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300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万艘沉船。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省略结构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Today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 500 years after the </a:t>
            </a:r>
            <a:r>
              <a:rPr lang="en-US" altLang="zh-CN" sz="2600" b="1" i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Esmeralda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set sail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is little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—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—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land on our planet left unexplored.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今天，在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埃斯梅拉达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号起航约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500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年后，我们的星球上几乎没有未被探索过的陆地。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58738" y="1844824"/>
            <a:ext cx="583243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Lying under waters across the globe are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325452" y="3642953"/>
            <a:ext cx="9909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any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405358"/>
            <a:ext cx="11392669" cy="612472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过去分词短语作定语；现在分词短语作结果状语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research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giving scientists a greater understanding of how the sea bed was formed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well as helping identify areas for deep-sea drilling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这些船只进行的研究使科学家们对海床的形成有了更深入的了解，并帮助确定了深海钻探的区域，使深海勘探进入了一个全新的时代。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4.as...as...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一样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...and the world beneath the waves may one day be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almost </a:t>
            </a:r>
            <a:r>
              <a:rPr lang="en-US" altLang="zh-CN" sz="2600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_________________</a:t>
            </a:r>
            <a:endParaRPr lang="en-US" altLang="zh-CN" sz="2600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land we walk upon today.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也许有一天，我们对海底世界会像对今天所走的陆地一样熟悉。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826027" y="1045299"/>
            <a:ext cx="39164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conducted by these vessels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487408" y="2257822"/>
            <a:ext cx="71208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taking deep-sea exploration into a whole new era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718724" y="4664749"/>
            <a:ext cx="284603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 familiar to us as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矩形 12"/>
          <p:cNvSpPr/>
          <p:nvPr/>
        </p:nvSpPr>
        <p:spPr>
          <a:xfrm>
            <a:off x="821199" y="1459383"/>
            <a:ext cx="11369213" cy="252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" y="1448992"/>
            <a:ext cx="541796" cy="252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8360" y="1448992"/>
            <a:ext cx="133200" cy="252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889741" y="1457960"/>
            <a:ext cx="11141033" cy="2422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 while you may be tempted to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 out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 strange object or to test the waters of a new situation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can be safer to steer clear of the unfamiliar.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所以，虽然你可能会被一个陌生的物体所诱惑，或者尝试一个新环境的水域，但避开不熟悉的东西会更安全。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56637" y="2447382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1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889741" y="4082660"/>
            <a:ext cx="11141033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ea typeface="GBK_S"/>
                <a:cs typeface="Times New Roman" panose="02020603050405020304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 out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调查；检查；结账离开；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把钱等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取出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8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互 动 探 究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探究重点  互动撞击思维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0414892" y="621297"/>
            <a:ext cx="1773932" cy="5932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486900" y="6728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accent5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重点词汇</a:t>
            </a:r>
            <a:endParaRPr lang="zh-CN" altLang="en-US" sz="2800">
              <a:solidFill>
                <a:schemeClr val="accent5"/>
              </a:solidFill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1268760"/>
            <a:ext cx="11392669" cy="312390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0000FF"/>
                </a:solidFill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[</a:t>
            </a:r>
            <a:r>
              <a:rPr lang="zh-CN" altLang="zh-CN" sz="2600" b="1" kern="100">
                <a:solidFill>
                  <a:srgbClr val="0000FF"/>
                </a:solidFill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写出下列句子中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 out</a:t>
            </a:r>
            <a:r>
              <a:rPr lang="zh-CN" altLang="zh-CN" sz="2600" b="1" kern="100">
                <a:solidFill>
                  <a:srgbClr val="0000FF"/>
                </a:solidFill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的汉语意思</a:t>
            </a:r>
            <a:r>
              <a:rPr lang="en-US" altLang="zh-CN" sz="2600" b="1" kern="100">
                <a:solidFill>
                  <a:srgbClr val="0000FF"/>
                </a:solidFill>
                <a:latin typeface="IPAPANNEW" panose="02000500070000020004" pitchFamily="2" charset="0"/>
                <a:ea typeface="华文细黑" panose="02010600040101010101" pitchFamily="2" charset="-122"/>
                <a:cs typeface="Times New Roman" panose="02020603050405020304" pitchFamily="18" charset="0"/>
              </a:rPr>
              <a:t>]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(1)She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checked out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3,000 </a:t>
            </a:r>
            <a:r>
              <a:rPr lang="en-US" altLang="zh-CN" sz="2600" b="1" i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yuan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from the bank yesterday to buy a TV set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r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____________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(2)The accountant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checked out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bills and found them OK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         </a:t>
            </a:r>
            <a:r>
              <a:rPr lang="en-US" altLang="zh-CN" sz="2600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___________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(3)We loaded the car while Dad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checked out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at the desk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		      </a:t>
            </a:r>
            <a:r>
              <a:rPr lang="en-US" altLang="zh-CN" sz="2600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4229" y="2574967"/>
            <a:ext cx="207300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把钱等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取出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9815443" y="3140968"/>
            <a:ext cx="18517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检查，核对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815717" y="3728645"/>
            <a:ext cx="8515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结账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9666" y="2492896"/>
            <a:ext cx="11392669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(4)Brain needed to meet a friend named Tony before he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his flight.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布莱恩在办理登机手续前需要见一个叫托尼的朋友。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(5)I will just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see if the letter has arrived yet.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我要快速地查一下，看看那封信是否已经到了。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(6)I haven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any cash on me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can I pay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? 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我身上没带现金，可以用支票付款吗？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9666" y="44624"/>
            <a:ext cx="11392669" cy="244782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 in(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在旅馆、机场等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登记，报到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 up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核对；检验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※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pay by check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用支票付款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make/have a check (of)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核对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686700" y="2564904"/>
            <a:ext cx="169469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checked in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277988" y="4346054"/>
            <a:ext cx="375134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make/have a quick check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281861" y="5545807"/>
            <a:ext cx="14350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by check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487221"/>
            <a:ext cx="11369213" cy="252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487221"/>
            <a:ext cx="541796" cy="252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487221"/>
            <a:ext cx="133200" cy="252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409888"/>
            <a:ext cx="11141033" cy="2514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more recent times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Norwegian explorer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Roald Amundsen endured one of the most hostile environments on Earth when he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out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into uncharted territory to reach the South Pole.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在近代，挪威探险家罗尔德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·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阿蒙森为了到达南极，进入了一片未知的领域，忍受了地球上最恶劣的环境之一。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485611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2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3025727"/>
            <a:ext cx="11141033" cy="642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out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出发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(for)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；着手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(to do)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；安排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9741" y="3645024"/>
            <a:ext cx="11141033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about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doing sth.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开始；着手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做某事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aside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将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放在一边；省出或留出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钱或时间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up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创建；建立；开办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down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写下，记下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set off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点燃；使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爆炸；出发，动身；引起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2114860" y="1556792"/>
            <a:ext cx="7959103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Period Three</a:t>
            </a:r>
            <a:r>
              <a:rPr lang="zh-CN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　</a:t>
            </a: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Using language &amp; Developing ideas</a:t>
            </a:r>
            <a:endParaRPr lang="zh-CN" altLang="zh-CN" sz="2800" b="1" kern="1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005064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基础自测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自主学习  落实基础知识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140968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语篇理解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精读演练  萃取文本精华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sp>
        <p:nvSpPr>
          <p:cNvPr id="7" name="文本框 6">
            <a:hlinkClick r:id="rId4" action="ppaction://hlinksldjump"/>
          </p:cNvPr>
          <p:cNvSpPr txBox="1"/>
          <p:nvPr/>
        </p:nvSpPr>
        <p:spPr>
          <a:xfrm>
            <a:off x="3934172" y="486916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lvl="0"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互动探究    </a:t>
            </a:r>
            <a:r>
              <a:rPr lang="zh-CN" altLang="en-US">
                <a:solidFill>
                  <a:srgbClr val="8E6D48"/>
                </a:solidFill>
                <a:latin typeface="Arial"/>
                <a:ea typeface="微软雅黑"/>
              </a:rPr>
              <a:t>探究重点  互动撞击思维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4" name="文本框 23">
            <a:hlinkClick r:id="rId5" action="ppaction://hlinksldjump"/>
          </p:cNvPr>
          <p:cNvSpPr txBox="1"/>
          <p:nvPr/>
        </p:nvSpPr>
        <p:spPr>
          <a:xfrm>
            <a:off x="3934172" y="5724545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达标检测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当堂检测  基础达标演练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grpSp>
        <p:nvGrpSpPr>
          <p:cNvPr id="25" name="组合 24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6" name="组合 25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31" name="直接连接符 30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接连接符 31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接连接符 32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组合 26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8" name="直接连接符 27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接连接符 28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4" name="矩形 33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399666" y="135682"/>
            <a:ext cx="11392669" cy="664814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(1)Success is the result of devoting your time and energy to what you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out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to do.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成功是把你的时间和精力投入到你已经开始做的事情上的结果。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(2)After the earthquake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people set about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rebuild) their homes.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地震过后，人们开始重建家园。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(3)She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her work and began to read the new novel.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她把工作放在一边，开始看这本新小说。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(4)The young man distinguished himself by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own company.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这个年轻人通过创建自己的公司而出名。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(5)A letter from his hometown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his homesickness the other day.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不久前的一天，来自家乡的一封信引发了他的乡愁。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51426" y="1998365"/>
            <a:ext cx="166301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rebuilding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476375" y="3223056"/>
            <a:ext cx="13789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aside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651426" y="4377105"/>
            <a:ext cx="15840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setting up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951809" y="5581803"/>
            <a:ext cx="104387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set off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242622"/>
            <a:ext cx="11369213" cy="252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242622"/>
            <a:ext cx="541796" cy="252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242622"/>
            <a:ext cx="133200" cy="252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137840"/>
            <a:ext cx="11141033" cy="2595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Of course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exploration doesn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have to mean blindly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throwing ourselves into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unknown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it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never wrong to think twice before taking action.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当然，探索并不意味着盲目地投入到未知的世界，在采取行动之前三思是没有错的。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241012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3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89740" y="2852936"/>
            <a:ext cx="11141033" cy="61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throw oneself into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积极投入到</a:t>
            </a:r>
            <a:r>
              <a:rPr lang="en-US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中去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89740" y="3429000"/>
            <a:ext cx="11141033" cy="301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away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抛弃；扔掉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off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脱去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up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举起；呕吐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out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抛出；扔出去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throw oneself 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扑倒在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上；完全依赖</a:t>
            </a:r>
            <a:endParaRPr lang="zh-CN" altLang="zh-CN" sz="2600" kern="100" smtClean="0">
              <a:latin typeface="宋体"/>
              <a:cs typeface="Courier New" panose="020706090202050904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160065"/>
            <a:ext cx="11392669" cy="672489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(1)So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 lot of young people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themselves into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the voluntary work in hospitals actively.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因此，很多年轻人积极投身于医院的志愿工作。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(2)People are recycling many things which they would have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the past.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人们正在回收利用许多他们在过去会扔掉的东西。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(3)Protect the water environment consciously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peels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paper scraps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etc.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自觉保护水环境；不要乱扔果皮、纸屑等。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(4)So many times I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 had to run off to the bathroom and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很多次我不得不跑到厕所去呕吐。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869697" y="2032273"/>
            <a:ext cx="203972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thrown away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991976" y="3841998"/>
            <a:ext cx="157645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out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850647" y="5579715"/>
            <a:ext cx="148508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up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821199" y="377114"/>
            <a:ext cx="11369213" cy="1908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" y="377114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360" y="377114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889741" y="296084"/>
            <a:ext cx="11141033" cy="18681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While there is no need for us to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from new situations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should always 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into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things first and consider our options.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虽然我们没有必要在新情况下退缩，但我们应该总是先把事情调查清楚，然后再考虑我们的选择。</a:t>
            </a:r>
            <a:endParaRPr lang="zh-CN" altLang="zh-CN" sz="24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6637" y="1069504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4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889741" y="2360494"/>
            <a:ext cx="11141033" cy="122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ea typeface="GBK_S"/>
                <a:cs typeface="Times New Roman" panose="02020603050405020304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 </a:t>
            </a: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退缩，畏缩</a:t>
            </a:r>
            <a:r>
              <a:rPr lang="zh-CN" altLang="zh-CN" sz="2600" b="1" kern="100">
                <a:solidFill>
                  <a:srgbClr val="0000FF"/>
                </a:solidFill>
                <a:latin typeface="宋体" panose="02010600030101010101" pitchFamily="2" charset="-122"/>
                <a:ea typeface="Times New Roman" panose="02020603050405020304" pitchFamily="18" charset="0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(shrank/shrunk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shrunk/shrunken)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i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n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.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收缩，皱缩，缩水，萎缩</a:t>
            </a:r>
            <a:endParaRPr lang="en-US" altLang="zh-CN" sz="2600" b="1" kern="100" smtClean="0">
              <a:solidFill>
                <a:srgbClr val="0000FF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9741" y="3637991"/>
            <a:ext cx="11141033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 from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因害怕而避开</a:t>
            </a:r>
            <a:endParaRPr lang="zh-CN" altLang="zh-CN" sz="11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shrink with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因</a:t>
            </a:r>
            <a:r>
              <a:rPr lang="en-US" altLang="zh-CN" sz="28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收缩</a:t>
            </a:r>
            <a:endParaRPr lang="en-US" altLang="zh-CN" sz="2600" b="1" kern="100">
              <a:solidFill>
                <a:srgbClr val="0000FF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764704"/>
            <a:ext cx="11392669" cy="484764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(1)Can you tell me whether this woolen sweater will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when washed?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你能告诉我这件羊毛衫洗后会缩水吗？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(2)In a sense the Internet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world where we are living.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从某种意义上说，互联网已经缩小了我们生活的世界。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(3)A brave fighter never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danger in doing a difficult task.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一个英勇的战士在执行困难任务时决不害怕危险。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(4)The girl selling matches in the street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街上太冷了，卖火柴的女孩把身子蜷缩起来。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4078188" y="2060848"/>
            <a:ext cx="177163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has shrunk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00312" y="3262689"/>
            <a:ext cx="202209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shrinks from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29572" y="4435036"/>
            <a:ext cx="257634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shrank with cold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980728"/>
            <a:ext cx="11392669" cy="67323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GBK_S" panose="03000509000000000000" pitchFamily="65" charset="-122"/>
                <a:ea typeface="GBK_S" panose="03000509000000000000" pitchFamily="65" charset="-122"/>
                <a:cs typeface="Times New Roman" panose="02020603050405020304" pitchFamily="18" charset="0"/>
              </a:rPr>
              <a:t>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look into</a:t>
            </a: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调查；审查；研究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9666" y="1556792"/>
            <a:ext cx="11392669" cy="42483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ahead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sth.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向前看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某物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；为将来打算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down upon/on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看不起，轻视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forward 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盼望；期望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out 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</a:t>
            </a:r>
            <a:r>
              <a:rPr lang="en-US" altLang="zh-CN" sz="2600" b="1" kern="100">
                <a:latin typeface="Symbol" panose="05050102010706020507" pitchFamily="18" charset="2"/>
                <a:ea typeface="华文细黑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当心，注意，提防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through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快速查看；浏览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up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往上看；查阅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look up to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尊敬，敬仰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9666" y="477366"/>
            <a:ext cx="11392669" cy="604797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(5)The police have received the complaint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now they are 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looking into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警察已接到了举报，现在正在调查这件事。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(6)I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 looking forward to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hear) the good news.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我盼望着听到好消息。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(7)The time has come when we should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future.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我们是时候来设想一下未来了。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(8)Her mother tells her not to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poor.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她妈妈告诉她不要看不起穷人。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(9)That we each should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old is our Chinese traditional virtue.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我们每个人都要尊重老人，这是中国的传统美德。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393975" y="1740996"/>
            <a:ext cx="127791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hearing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78693" y="2973863"/>
            <a:ext cx="20938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ahead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716735" y="4141643"/>
            <a:ext cx="29129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down upon/on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19789" y="5310733"/>
            <a:ext cx="16129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up 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" name="矩形 14"/>
          <p:cNvSpPr/>
          <p:nvPr/>
        </p:nvSpPr>
        <p:spPr>
          <a:xfrm>
            <a:off x="821199" y="1015814"/>
            <a:ext cx="11369213" cy="1260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" y="1015814"/>
            <a:ext cx="541796" cy="1260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08360" y="1015814"/>
            <a:ext cx="133200" cy="1260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9741" y="898560"/>
            <a:ext cx="1114103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Lying under waters across the globe are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an estimated three million shipwrecks</a:t>
            </a:r>
            <a:r>
              <a:rPr lang="en-US" altLang="zh-CN" sz="28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4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据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估计，全世界的海底有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300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万艘沉船。</a:t>
            </a:r>
            <a:endParaRPr lang="zh-CN" altLang="zh-CN" sz="2400" kern="100">
              <a:latin typeface="宋体"/>
              <a:cs typeface="Courier New" panose="02070609020205090404"/>
            </a:endParaRPr>
          </a:p>
        </p:txBody>
      </p:sp>
      <p:sp>
        <p:nvSpPr>
          <p:cNvPr id="11" name="TextBox 5"/>
          <p:cNvSpPr txBox="1"/>
          <p:nvPr/>
        </p:nvSpPr>
        <p:spPr>
          <a:xfrm>
            <a:off x="56637" y="1384204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1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89741" y="2420888"/>
            <a:ext cx="11141033" cy="24209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本句是一个完全倒装句，正常语序应该是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An estimated three million shipwrecks are lying under waters across the globe.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构成进行时态的现在分词、作表语的过去分词、形容词或副词，有时可以移到句首，对动作或状态加以强调。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10414892" y="199930"/>
            <a:ext cx="1773932" cy="59323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10486900" y="251474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>
                <a:solidFill>
                  <a:schemeClr val="accent5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经典句式</a:t>
            </a:r>
            <a:endParaRPr lang="zh-CN" altLang="en-US" sz="2800" b="1" kern="100">
              <a:solidFill>
                <a:schemeClr val="accent5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2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1124744"/>
            <a:ext cx="11392669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Lying on the floor was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a wounded peasant boy.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躺在地板上的是一个受伤的农家男孩。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was a famous scientist from Australia.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站在报告厅前面的是一位来自澳大利亚的著名科学家。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was a king who died more than 2,000 years ago.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埋葬在这座坟墓里的是一位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2 000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多年前死去的一个国王。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021879" y="2370018"/>
            <a:ext cx="57206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Standing in the front of the lecture hall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837828" y="4202038"/>
            <a:ext cx="28809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Buried in the tomb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821199" y="415214"/>
            <a:ext cx="11369213" cy="1908000"/>
          </a:xfrm>
          <a:prstGeom prst="rect">
            <a:avLst/>
          </a:prstGeom>
          <a:solidFill>
            <a:srgbClr val="F79646">
              <a:lumMod val="20000"/>
              <a:lumOff val="8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" y="415214"/>
            <a:ext cx="541796" cy="1908000"/>
          </a:xfrm>
          <a:prstGeom prst="rect">
            <a:avLst/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608360" y="415214"/>
            <a:ext cx="133200" cy="1908000"/>
          </a:xfrm>
          <a:prstGeom prst="rect">
            <a:avLst/>
          </a:prstGeom>
          <a:solidFill>
            <a:srgbClr val="F5C131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565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24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89741" y="340911"/>
            <a:ext cx="11141033" cy="1868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Today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some 500 years after the Esmeralda set sail</a:t>
            </a:r>
            <a:r>
              <a:rPr lang="zh-CN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there is little—</a:t>
            </a:r>
            <a:r>
              <a:rPr lang="en-US" altLang="zh-CN" sz="2800" b="1" u="wavy" kern="100">
                <a:latin typeface="Times New Roman" panose="02020603050405020304" pitchFamily="18" charset="0"/>
                <a:ea typeface="华文细黑" panose="02010600040101010101" pitchFamily="2" charset="-122"/>
              </a:rPr>
              <a:t>if any</a:t>
            </a:r>
            <a:r>
              <a:rPr lang="en-US" altLang="zh-CN" sz="28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—land on our planet left unexplored.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今天，在</a:t>
            </a:r>
            <a:r>
              <a:rPr lang="en-US" altLang="zh-CN" sz="24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埃斯梅拉达</a:t>
            </a:r>
            <a:r>
              <a:rPr lang="en-US" altLang="zh-CN" sz="24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号起航约</a:t>
            </a:r>
            <a:r>
              <a:rPr lang="en-US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500</a:t>
            </a:r>
            <a:r>
              <a:rPr lang="zh-CN" altLang="zh-CN" sz="24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年后，我们的星球上几乎没有未被探索过的陆地。</a:t>
            </a:r>
            <a:endParaRPr lang="zh-CN" altLang="zh-CN" sz="2400" kern="100">
              <a:latin typeface="宋体"/>
              <a:cs typeface="Courier New" panose="02070609020205090404"/>
            </a:endParaRPr>
          </a:p>
        </p:txBody>
      </p:sp>
      <p:sp>
        <p:nvSpPr>
          <p:cNvPr id="14" name="TextBox 5"/>
          <p:cNvSpPr txBox="1"/>
          <p:nvPr/>
        </p:nvSpPr>
        <p:spPr>
          <a:xfrm>
            <a:off x="56637" y="1107604"/>
            <a:ext cx="7099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8565"/>
            <a:r>
              <a:rPr lang="en-US" altLang="zh-CN" sz="2800" b="1" smtClean="0">
                <a:solidFill>
                  <a:prstClr val="white"/>
                </a:solidFill>
                <a:latin typeface="Arial"/>
                <a:ea typeface="黑体" panose="02010609060101010101" pitchFamily="49" charset="-122"/>
              </a:rPr>
              <a:t>2</a:t>
            </a:r>
            <a:endParaRPr lang="zh-CN" altLang="en-US" sz="2800" b="1">
              <a:solidFill>
                <a:prstClr val="white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889741" y="2326000"/>
            <a:ext cx="11141033" cy="42214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本句中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if any 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为一种省略形式，补充完整是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if there is any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表示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“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如果有的话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”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。常见的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条件状语从句的省略结构有：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so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如果是这样的话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not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如果没有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ever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如果有过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/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发生过的话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possible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如果可能的话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if necessary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如果有必要的话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25305" y="1124744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 err="1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Ⅰ</a:t>
            </a:r>
            <a:r>
              <a:rPr lang="en-US" altLang="zh-CN" sz="2800" b="1" kern="100" err="1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.Read the passage quickly and get the general idea of the passage.</a:t>
            </a:r>
            <a:endParaRPr lang="zh-CN" altLang="zh-CN" sz="11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语 篇 理 解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精读演练  </a:t>
            </a:r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萃取文本精华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9666" y="1821170"/>
            <a:ext cx="11392669" cy="304799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1.What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the main idea of the passage?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A.There are millions of shipwrecks lying under waters.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B.Human</a:t>
            </a:r>
            <a:r>
              <a:rPr lang="en-US" altLang="zh-CN" sz="2600" b="1" kern="100" err="1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exploration deep into the sea.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C.The tough environment of the sea bed.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D.Some new discoveries made by the scientists in the deep sea.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TextBox 20"/>
          <p:cNvSpPr txBox="1"/>
          <p:nvPr/>
        </p:nvSpPr>
        <p:spPr>
          <a:xfrm>
            <a:off x="261764" y="2997032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1124744"/>
            <a:ext cx="11392669" cy="424748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(1)Please help me to correct the spelling mistakes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any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there are any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), in my composition.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请帮我改正我作文中的拼写错误，如果有的话。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you must go back and get it.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如果是这样的话，你必须回去把它取来。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(3)Find a neighbor or someone else to help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如果可能的话，找个邻居或者其他人帮助。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81844" y="3016002"/>
            <a:ext cx="88838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 so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804967" y="4149080"/>
            <a:ext cx="160332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possible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308371" y="980728"/>
            <a:ext cx="11089232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Ⅰ.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单句语法填空</a:t>
            </a:r>
            <a:endParaRPr lang="zh-CN" altLang="en-US" sz="2800" b="1" kern="100">
              <a:solidFill>
                <a:srgbClr val="7030A0"/>
              </a:solidFill>
              <a:latin typeface="Times New Roman" panose="02020603050405020304"/>
              <a:ea typeface="华文细黑"/>
              <a:cs typeface="Times New Roman" panose="02020603050405020304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2795023" y="116632"/>
            <a:ext cx="5891677" cy="646331"/>
            <a:chOff x="2795023" y="116632"/>
            <a:chExt cx="5891677" cy="646331"/>
          </a:xfrm>
        </p:grpSpPr>
        <p:sp>
          <p:nvSpPr>
            <p:cNvPr id="17" name="点击文字添加标题"/>
            <p:cNvSpPr txBox="1"/>
            <p:nvPr/>
          </p:nvSpPr>
          <p:spPr>
            <a:xfrm>
              <a:off x="2795023" y="116632"/>
              <a:ext cx="36896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 algn="dist">
                <a:defRPr sz="7200" b="1">
                  <a:gradFill>
                    <a:gsLst>
                      <a:gs pos="56000">
                        <a:srgbClr val="FEFC96"/>
                      </a:gs>
                      <a:gs pos="71000">
                        <a:srgbClr val="FAAF5B"/>
                      </a:gs>
                      <a:gs pos="100000">
                        <a:srgbClr val="88765E"/>
                      </a:gs>
                      <a:gs pos="20000">
                        <a:srgbClr val="758A80"/>
                      </a:gs>
                      <a:gs pos="0">
                        <a:srgbClr val="75FEFF"/>
                      </a:gs>
                      <a:gs pos="35000">
                        <a:srgbClr val="FDFFFD"/>
                      </a:gs>
                    </a:gsLst>
                    <a:lin ang="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3600" smtClean="0">
                  <a:solidFill>
                    <a:srgbClr val="8E6D48"/>
                  </a:solidFill>
                  <a:effectLst/>
                  <a:latin typeface="Arial"/>
                  <a:ea typeface="微软雅黑"/>
                </a:rPr>
                <a:t>达 标 检 测</a:t>
              </a:r>
              <a:endParaRPr lang="en-US" altLang="zh-CN" sz="3600">
                <a:solidFill>
                  <a:srgbClr val="8E6D48"/>
                </a:solidFill>
                <a:effectLst/>
                <a:latin typeface="Arial"/>
                <a:ea typeface="微软雅黑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5963375" y="316180"/>
              <a:ext cx="27233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218565"/>
              <a:r>
                <a:rPr lang="zh-CN" altLang="en-US" kern="100" smtClean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ourier New" panose="02070609020205090404"/>
                </a:rPr>
                <a:t>当堂检测  基础达标演练</a:t>
              </a:r>
              <a:endParaRPr lang="en-US" altLang="zh-CN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endParaRPr>
            </a:p>
          </p:txBody>
        </p:sp>
      </p:grpSp>
      <p:sp>
        <p:nvSpPr>
          <p:cNvPr id="19" name="矩形 18"/>
          <p:cNvSpPr/>
          <p:nvPr/>
        </p:nvSpPr>
        <p:spPr>
          <a:xfrm>
            <a:off x="399666" y="1700962"/>
            <a:ext cx="11392669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1.Women have grown tired of being looked down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by employers.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2.Set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some time each day to write something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even if it is only five minutes.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3.I threw myself heartily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my work for the rest of the school year.There is little time left.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seat) at the back of the classroom are some teachers from Hongxing Middle School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481614" y="1772816"/>
            <a:ext cx="13885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on/upon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413892" y="2420888"/>
            <a:ext cx="90762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aside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78188" y="3601591"/>
            <a:ext cx="7409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into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38867" y="4797152"/>
            <a:ext cx="112883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Seated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399666" y="1340768"/>
            <a:ext cx="11392669" cy="252374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5.How many delegates(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代表团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have checked </a:t>
            </a:r>
            <a:r>
              <a:rPr lang="en-US" altLang="zh-CN" sz="2600" b="1" u="sng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</a:t>
            </a: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the conference so far? I want the exact number.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6.To the disappointment of the people of the nation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economy </a:t>
            </a: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is </a:t>
            </a:r>
            <a:r>
              <a:rPr lang="en-US" altLang="zh-CN" sz="2600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_________</a:t>
            </a:r>
            <a:endParaRPr lang="en-US" altLang="zh-CN" sz="2600" u="sng" kern="100" smtClean="0">
              <a:solidFill>
                <a:prstClr val="black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 smtClean="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(shrink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 instead of growing.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102524" y="1465734"/>
            <a:ext cx="4635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126860" y="2602640"/>
            <a:ext cx="15584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16838" y="562632"/>
            <a:ext cx="11239776" cy="59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en-US" altLang="zh-CN" sz="2800" b="1" kern="100" smtClean="0">
                <a:solidFill>
                  <a:srgbClr val="7030A0"/>
                </a:solidFill>
                <a:latin typeface="宋体"/>
                <a:ea typeface="华文细黑"/>
                <a:cs typeface="Times New Roman" panose="02020603050405020304"/>
              </a:rPr>
              <a:t>Ⅱ</a:t>
            </a:r>
            <a:r>
              <a:rPr lang="en-US" altLang="zh-CN" sz="2800" b="1" kern="100" smtClean="0">
                <a:solidFill>
                  <a:srgbClr val="7030A0"/>
                </a:solidFill>
                <a:latin typeface="Times New Roman" panose="02020603050405020304"/>
                <a:ea typeface="华文细黑"/>
              </a:rPr>
              <a:t>.</a:t>
            </a:r>
            <a:r>
              <a:rPr lang="zh-CN" altLang="zh-CN" sz="2800" b="1" kern="100" smtClean="0">
                <a:solidFill>
                  <a:srgbClr val="7030A0"/>
                </a:solidFill>
                <a:latin typeface="Times New Roman" panose="02020603050405020304"/>
                <a:ea typeface="华文细黑"/>
                <a:cs typeface="Times New Roman" panose="02020603050405020304"/>
              </a:rPr>
              <a:t>完成句子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9666" y="1245647"/>
            <a:ext cx="11392669" cy="484764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7.Brian rarely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,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goes to bed before 11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∶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00 p.m.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布莱恩很少在晚上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点之前睡觉。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8.The early morning mist had cleared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在我们动身前，清晨的薄雾就消散了。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9.This is a great place for camping but you have to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snakes.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这是个野营的好地方，但你必须当心蛇。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10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are some exchange students from England.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站在我们前面的是一些来自英国的交换生。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637403" y="1350293"/>
            <a:ext cx="108074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if ever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844193" y="2564904"/>
            <a:ext cx="257352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before we set out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646049" y="3736082"/>
            <a:ext cx="185178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look out for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881261" y="4869160"/>
            <a:ext cx="338624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Standing in front of us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99666" y="1361405"/>
            <a:ext cx="11392669" cy="192357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11.When you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ve finished with your breakfast banana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don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peel.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当你吃完早餐的香蕉时，不要扔掉香蕉皮。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9227" y="1433413"/>
            <a:ext cx="185377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throw away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54149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Ⅲ.</a:t>
            </a:r>
            <a:r>
              <a:rPr lang="zh-CN" altLang="zh-CN" sz="2800" b="1" kern="10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选词</a:t>
            </a:r>
            <a:r>
              <a:rPr lang="zh-CN" altLang="zh-CN" sz="2800" b="1" kern="100" smtClean="0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填空</a:t>
            </a:r>
            <a:endParaRPr lang="zh-CN" altLang="zh-CN" sz="2800" b="1" kern="100">
              <a:solidFill>
                <a:srgbClr val="7030A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9666" y="630213"/>
            <a:ext cx="11392669" cy="124666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下面的短文是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P56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－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57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的课文改写，请从下表中选择合适的词汇并用其适当的形式完成此文。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67194" y="1979225"/>
            <a:ext cx="10855810" cy="5231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resource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detail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vast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take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furthermore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despite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exist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；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</a:rPr>
              <a:t>cooperation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99666" y="2521471"/>
            <a:ext cx="11392669" cy="432423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Although we have had more 12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maps of the universe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still have limited knowledge of the sea bed under the 13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waters of the oceans.In reality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there 14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life in the dark zones of the oceans,15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high pressure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darkness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and extreme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cold.16.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 oceans are a  valuable source of natural 17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international 18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humans are diving deeper and deeper into the oceans with the help of modern vessels,19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deep-sea exploration into a whole new era.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840288" y="2645047"/>
            <a:ext cx="131478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detailed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669063" y="3256409"/>
            <a:ext cx="7585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vast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14899" y="3841998"/>
            <a:ext cx="9621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exists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262764" y="3798565"/>
            <a:ext cx="11849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despite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6742484" y="4408792"/>
            <a:ext cx="204613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Furthermore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70276" y="5013176"/>
            <a:ext cx="152234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resources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829303" y="4963036"/>
            <a:ext cx="186942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cooperation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989956" y="6165304"/>
            <a:ext cx="109356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taking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10" grpId="0"/>
      <p:bldP spid="11" grpId="0"/>
      <p:bldP spid="12" grpId="0"/>
      <p:bldP spid="13" grpId="0"/>
      <p:bldP spid="1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40000"/>
            <a:lum/>
          </a:blip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0" name="标题 2"/>
          <p:cNvSpPr txBox="1"/>
          <p:nvPr/>
        </p:nvSpPr>
        <p:spPr>
          <a:xfrm>
            <a:off x="3210506" y="244170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1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2573000" y="125476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矩形 7"/>
          <p:cNvSpPr/>
          <p:nvPr/>
        </p:nvSpPr>
        <p:spPr>
          <a:xfrm>
            <a:off x="399666" y="1004982"/>
            <a:ext cx="11392669" cy="3648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2.Read the passage and match the main idea of each paragraph.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Para.1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600" b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A.We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are entering a new age of oceanic discovery.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Para.2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600" b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B.We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have little knowledge of Earth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sea bed.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Para.3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600" b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C.Many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archaeological finds are made in shallow waters.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Para.4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600" b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D.There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are extraordinary creatures in the deep sea.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Para.5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　　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    </a:t>
            </a:r>
            <a:r>
              <a:rPr lang="en-US" altLang="zh-CN" sz="2600" b="1" kern="100" err="1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E.The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oceans are a valuable source of natral resources.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cxnSp>
        <p:nvCxnSpPr>
          <p:cNvPr id="3" name="直接连接符 2"/>
          <p:cNvCxnSpPr/>
          <p:nvPr/>
        </p:nvCxnSpPr>
        <p:spPr>
          <a:xfrm>
            <a:off x="1485900" y="1988840"/>
            <a:ext cx="936104" cy="6480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连接符 4"/>
          <p:cNvCxnSpPr/>
          <p:nvPr/>
        </p:nvCxnSpPr>
        <p:spPr>
          <a:xfrm>
            <a:off x="1413892" y="2636912"/>
            <a:ext cx="936104" cy="50405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1485900" y="3212976"/>
            <a:ext cx="936104" cy="5760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1485900" y="3789040"/>
            <a:ext cx="864096" cy="57606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 flipV="1">
            <a:off x="1485900" y="2132856"/>
            <a:ext cx="864096" cy="22322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399666" y="885066"/>
            <a:ext cx="10745245" cy="6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b="1" kern="100" err="1">
                <a:solidFill>
                  <a:srgbClr val="7030A0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Ⅱ</a:t>
            </a:r>
            <a:r>
              <a:rPr lang="en-US" altLang="zh-CN" sz="2800" b="1" kern="100" err="1">
                <a:solidFill>
                  <a:srgbClr val="7030A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.Read the passage carefully and choose the best answer.</a:t>
            </a:r>
            <a:endParaRPr lang="zh-CN" altLang="zh-CN" sz="11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9666" y="1605146"/>
            <a:ext cx="11392669" cy="304799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1.What challenges must scientists overcome if they dive deep into the sea?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A.The high pressure of the water.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B.The darkness under the water.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C.The extreme cold under the sea.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D.All the above.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TextBox 20"/>
          <p:cNvSpPr txBox="1"/>
          <p:nvPr/>
        </p:nvSpPr>
        <p:spPr>
          <a:xfrm>
            <a:off x="270231" y="3933056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9666" y="1700808"/>
            <a:ext cx="11392669" cy="18476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2.What possibly caused the city of Neápolis to be buried underwater?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A.A tsunami.  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B.An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earthquake.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C.A serious flood.  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D.A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volcano eruption.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270231" y="2276872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9666" y="1412776"/>
            <a:ext cx="11392669" cy="18476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3.What can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we see in the waters more than 200 metres deep?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A.Strange creatures.  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B.Corals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C.Light.  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D.The </a:t>
            </a: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barreleyes.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270231" y="2636992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9666" y="1196752"/>
            <a:ext cx="11392669" cy="304799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4.Which of the following is TRUE according to the passage?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A.We have known more about the earth than the moon.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B.Even a whole city may be buried under the waters.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C.Most of the fishes live in shallow waters.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err="1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D.Humans have reached the deepest area of the ocean in a submarine(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潜艇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TextBox 20"/>
          <p:cNvSpPr txBox="1"/>
          <p:nvPr/>
        </p:nvSpPr>
        <p:spPr>
          <a:xfrm>
            <a:off x="270231" y="2420888"/>
            <a:ext cx="720000" cy="7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smtClean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矩形 16"/>
          <p:cNvSpPr/>
          <p:nvPr/>
        </p:nvSpPr>
        <p:spPr>
          <a:xfrm>
            <a:off x="399666" y="1124744"/>
            <a:ext cx="11392669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逃跑，逃走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后退；离开；退避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克制，抑制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情绪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地图上没有标明的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探索，探究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6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Book Antiqua" panose="0204060205030503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v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退缩，畏缩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7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adj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考古学的；考古的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珊瑚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9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		</a:t>
            </a:r>
            <a:r>
              <a:rPr lang="en-US" altLang="zh-CN" sz="2600" b="1" i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n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毫米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6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基 础 自 测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自主学习  落实基础知识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0414892" y="62129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10486900" y="6728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重点</a:t>
            </a:r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单词</a:t>
            </a:r>
            <a:endParaRPr lang="zh-CN" altLang="en-US" sz="2800">
              <a:solidFill>
                <a:schemeClr val="bg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65820" y="1172791"/>
            <a:ext cx="13885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getaway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765820" y="1842001"/>
            <a:ext cx="115044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retreat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65820" y="2435002"/>
            <a:ext cx="120577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subdue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65820" y="3047087"/>
            <a:ext cx="16482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uncharted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765820" y="3630588"/>
            <a:ext cx="92525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delve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65820" y="4235227"/>
            <a:ext cx="11128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shrink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765820" y="4754141"/>
            <a:ext cx="223368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archaeological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65820" y="5413826"/>
            <a:ext cx="90601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coral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765820" y="5989890"/>
            <a:ext cx="165821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600" b="1" kern="100" err="1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millimetre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319</Paragraphs>
  <Slides>36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baseType="lpstr" size="53">
      <vt:lpstr>Arial</vt:lpstr>
      <vt:lpstr>Calibri Light</vt:lpstr>
      <vt:lpstr>Calibri</vt:lpstr>
      <vt:lpstr>Arial Black</vt:lpstr>
      <vt:lpstr>华文楷体</vt:lpstr>
      <vt:lpstr>Times New Roman</vt:lpstr>
      <vt:lpstr>华文细黑</vt:lpstr>
      <vt:lpstr>微软雅黑</vt:lpstr>
      <vt:lpstr>Adobe 黑体 Std R</vt:lpstr>
      <vt:lpstr>宋体</vt:lpstr>
      <vt:lpstr>Courier New</vt:lpstr>
      <vt:lpstr>Book Antiqua</vt:lpstr>
      <vt:lpstr>黑体</vt:lpstr>
      <vt:lpstr>GBK_S</vt:lpstr>
      <vt:lpstr>IPAPANNEW</vt:lpstr>
      <vt:lpstr>Symbol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2021-03-21T14:45:48.160</cp:lastPrinted>
  <dcterms:created xsi:type="dcterms:W3CDTF">2021-03-21T14:45:48Z</dcterms:created>
  <dcterms:modified xsi:type="dcterms:W3CDTF">2021-03-21T06:45:48Z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