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400" r:id="rId3"/>
    <p:sldId id="379" r:id="rId4"/>
    <p:sldId id="380" r:id="rId5"/>
    <p:sldId id="357" r:id="rId6"/>
    <p:sldId id="316" r:id="rId7"/>
    <p:sldId id="385" r:id="rId8"/>
    <p:sldId id="338" r:id="rId9"/>
    <p:sldId id="339" r:id="rId10"/>
    <p:sldId id="386" r:id="rId11"/>
    <p:sldId id="341" r:id="rId12"/>
    <p:sldId id="365" r:id="rId13"/>
    <p:sldId id="387" r:id="rId14"/>
    <p:sldId id="344" r:id="rId15"/>
    <p:sldId id="388" r:id="rId16"/>
    <p:sldId id="381" r:id="rId17"/>
    <p:sldId id="389" r:id="rId18"/>
    <p:sldId id="390" r:id="rId19"/>
    <p:sldId id="367" r:id="rId20"/>
    <p:sldId id="345" r:id="rId21"/>
    <p:sldId id="391" r:id="rId22"/>
    <p:sldId id="346" r:id="rId23"/>
    <p:sldId id="392" r:id="rId24"/>
    <p:sldId id="394" r:id="rId25"/>
    <p:sldId id="395" r:id="rId26"/>
    <p:sldId id="384" r:id="rId27"/>
    <p:sldId id="396" r:id="rId28"/>
    <p:sldId id="318" r:id="rId29"/>
    <p:sldId id="376" r:id="rId30"/>
    <p:sldId id="319" r:id="rId31"/>
    <p:sldId id="397" r:id="rId32"/>
    <p:sldId id="370" r:id="rId33"/>
    <p:sldId id="398" r:id="rId34"/>
    <p:sldId id="350" r:id="rId35"/>
    <p:sldId id="378" r:id="rId36"/>
    <p:sldId id="399" r:id="rId37"/>
    <p:sldId id="352" r:id="rId38"/>
    <p:sldId id="401" r:id="rId3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9900"/>
    <a:srgbClr val="CC9900"/>
    <a:srgbClr val="CC0000"/>
    <a:srgbClr val="FF3300"/>
    <a:srgbClr val="0000FF"/>
    <a:srgbClr val="FF33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352"/>
    <p:restoredTop sz="94660"/>
  </p:normalViewPr>
  <p:slideViewPr>
    <p:cSldViewPr showGuides="1">
      <p:cViewPr varScale="1">
        <p:scale>
          <a:sx n="74" d="100"/>
          <a:sy n="74" d="100"/>
        </p:scale>
        <p:origin x="-8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70E5357-FCAC-4F67-8DD5-7389E2281DD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lu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752475" y="609600"/>
            <a:ext cx="7848600" cy="54721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zh-CN" sz="1400" b="0"/>
            </a:fld>
            <a:endParaRPr lang="en-US" altLang="zh-CN" sz="1400" b="0"/>
          </a:p>
        </p:txBody>
      </p:sp>
    </p:spTree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/>
            </a:lvl1pPr>
          </a:lstStyle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plus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jpe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hyperlink" Target="What%20did%20you%20do%20P2.MPG" TargetMode="Externa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9394" name="矩形 59393"/>
          <p:cNvSpPr/>
          <p:nvPr/>
        </p:nvSpPr>
        <p:spPr>
          <a:xfrm>
            <a:off x="4367213" y="909638"/>
            <a:ext cx="3024187" cy="10795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CC0066"/>
                    </a:gs>
                    <a:gs pos="100000">
                      <a:srgbClr val="CC0066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  <a:tileRect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Unit 12</a:t>
            </a:r>
            <a:endParaRPr lang="zh-CN" altLang="en-US" sz="3600" b="1">
              <a:ln w="12700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CC0066"/>
                  </a:gs>
                  <a:gs pos="100000">
                    <a:srgbClr val="CC0066">
                      <a:gamma/>
                      <a:shade val="46275"/>
                      <a:invGamma/>
                    </a:srgbClr>
                  </a:gs>
                </a:gsLst>
                <a:lin ang="5400000" scaled="1"/>
                <a:tileRect/>
              </a:gra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9" name="Text Box 4"/>
          <p:cNvSpPr txBox="1"/>
          <p:nvPr/>
        </p:nvSpPr>
        <p:spPr>
          <a:xfrm>
            <a:off x="152400" y="228600"/>
            <a:ext cx="8915400" cy="6140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47675" indent="-447675">
              <a:lnSpc>
                <a:spcPct val="110000"/>
              </a:lnSpc>
            </a:pPr>
            <a:r>
              <a:rPr lang="en-US" altLang="zh-CN">
                <a:solidFill>
                  <a:srgbClr val="CC0000"/>
                </a:solidFill>
                <a:latin typeface="Times New Roman" panose="02020603050405020304" pitchFamily="18" charset="0"/>
              </a:rPr>
              <a:t>2. </a:t>
            </a:r>
            <a:r>
              <a:rPr lang="zh-CN" altLang="en-US" dirty="0">
                <a:solidFill>
                  <a:srgbClr val="CC0000"/>
                </a:solidFill>
                <a:latin typeface="Times New Roman" panose="02020603050405020304" pitchFamily="18" charset="0"/>
              </a:rPr>
              <a:t>特殊疑问词 </a:t>
            </a:r>
            <a:r>
              <a:rPr lang="en-US" altLang="zh-CN">
                <a:solidFill>
                  <a:srgbClr val="CC0000"/>
                </a:solidFill>
                <a:latin typeface="Times New Roman" panose="02020603050405020304" pitchFamily="18" charset="0"/>
              </a:rPr>
              <a:t>+  did + </a:t>
            </a:r>
            <a:r>
              <a:rPr lang="zh-CN" altLang="en-US" dirty="0">
                <a:solidFill>
                  <a:srgbClr val="CC0000"/>
                </a:solidFill>
                <a:latin typeface="Times New Roman" panose="02020603050405020304" pitchFamily="18" charset="0"/>
              </a:rPr>
              <a:t>动词原形 </a:t>
            </a:r>
            <a:r>
              <a:rPr lang="en-US" altLang="zh-CN">
                <a:solidFill>
                  <a:srgbClr val="CC0000"/>
                </a:solidFill>
                <a:latin typeface="Times New Roman" panose="02020603050405020304" pitchFamily="18" charset="0"/>
              </a:rPr>
              <a:t>+ </a:t>
            </a:r>
            <a:r>
              <a:rPr lang="zh-CN" altLang="en-US" dirty="0">
                <a:solidFill>
                  <a:srgbClr val="CC0000"/>
                </a:solidFill>
                <a:latin typeface="Times New Roman" panose="02020603050405020304" pitchFamily="18" charset="0"/>
              </a:rPr>
              <a:t>主语 </a:t>
            </a:r>
            <a:r>
              <a:rPr lang="en-US" altLang="zh-CN">
                <a:solidFill>
                  <a:srgbClr val="CC0000"/>
                </a:solidFill>
                <a:latin typeface="Times New Roman" panose="02020603050405020304" pitchFamily="18" charset="0"/>
              </a:rPr>
              <a:t>+</a:t>
            </a:r>
            <a:r>
              <a:rPr lang="zh-CN" altLang="en-US" dirty="0">
                <a:solidFill>
                  <a:srgbClr val="CC0000"/>
                </a:solidFill>
                <a:latin typeface="Times New Roman" panose="02020603050405020304" pitchFamily="18" charset="0"/>
              </a:rPr>
              <a:t>其他？</a:t>
            </a:r>
            <a:endParaRPr lang="en-US" altLang="zh-CN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marL="447675" indent="-447675">
              <a:lnSpc>
                <a:spcPct val="110000"/>
              </a:lnSpc>
            </a:pPr>
            <a:r>
              <a:rPr lang="zh-CN" altLang="en-US" dirty="0">
                <a:solidFill>
                  <a:srgbClr val="009900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dirty="0">
                <a:latin typeface="Times New Roman" panose="02020603050405020304" pitchFamily="18" charset="0"/>
              </a:rPr>
              <a:t>昨天他做了什么事情？</a:t>
            </a:r>
            <a:endParaRPr lang="en-US" altLang="zh-CN">
              <a:latin typeface="Times New Roman" panose="02020603050405020304" pitchFamily="18" charset="0"/>
            </a:endParaRPr>
          </a:p>
          <a:p>
            <a:pPr marL="447675" indent="-447675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_____ ____ he do yesterday? 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</a:t>
            </a:r>
            <a:r>
              <a:rPr lang="zh-CN" altLang="en-US" dirty="0">
                <a:latin typeface="Times New Roman" panose="02020603050405020304" pitchFamily="18" charset="0"/>
              </a:rPr>
              <a:t>上个周末她参观了什么地方？</a:t>
            </a:r>
            <a:endParaRPr lang="en-US" altLang="zh-CN">
              <a:latin typeface="Times New Roman" panose="02020603050405020304" pitchFamily="18" charset="0"/>
            </a:endParaRPr>
          </a:p>
          <a:p>
            <a:pPr marL="447675" indent="-447675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______ ____ she _____ last weekend?</a:t>
            </a:r>
            <a:endParaRPr lang="en-US" altLang="zh-CN">
              <a:latin typeface="Times New Roman" panose="02020603050405020304" pitchFamily="18" charset="0"/>
            </a:endParaRPr>
          </a:p>
          <a:p>
            <a:pPr marL="447675" indent="-447675">
              <a:lnSpc>
                <a:spcPct val="110000"/>
              </a:lnSpc>
            </a:pPr>
            <a:r>
              <a:rPr lang="zh-CN" altLang="en-US" dirty="0">
                <a:latin typeface="Times New Roman" panose="02020603050405020304" pitchFamily="18" charset="0"/>
              </a:rPr>
              <a:t>    你和谁一起去的动物园？</a:t>
            </a:r>
            <a:r>
              <a:rPr lang="en-US" altLang="zh-CN">
                <a:latin typeface="Times New Roman" panose="02020603050405020304" pitchFamily="18" charset="0"/>
              </a:rPr>
              <a:t>                       </a:t>
            </a:r>
            <a:endParaRPr lang="en-US" altLang="zh-CN">
              <a:latin typeface="Times New Roman" panose="02020603050405020304" pitchFamily="18" charset="0"/>
            </a:endParaRPr>
          </a:p>
          <a:p>
            <a:pPr marL="447675" indent="-447675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____ ____ you go to the zoo _____? </a:t>
            </a:r>
            <a:endParaRPr lang="en-US" altLang="zh-CN">
              <a:latin typeface="Times New Roman" panose="02020603050405020304" pitchFamily="18" charset="0"/>
            </a:endParaRPr>
          </a:p>
          <a:p>
            <a:pPr marL="447675" indent="-447675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</a:t>
            </a:r>
            <a:r>
              <a:rPr lang="zh-CN" altLang="en-US" dirty="0">
                <a:latin typeface="Times New Roman" panose="02020603050405020304" pitchFamily="18" charset="0"/>
              </a:rPr>
              <a:t>他们什么时候到达北京的？</a:t>
            </a:r>
            <a:endParaRPr lang="en-US" altLang="zh-CN">
              <a:latin typeface="Times New Roman" panose="02020603050405020304" pitchFamily="18" charset="0"/>
            </a:endParaRPr>
          </a:p>
          <a:p>
            <a:pPr marL="447675" indent="-447675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_____ ____ they arrive in Beijing?  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24582" name="Text Box 7"/>
          <p:cNvSpPr txBox="1"/>
          <p:nvPr/>
        </p:nvSpPr>
        <p:spPr>
          <a:xfrm>
            <a:off x="646113" y="3276600"/>
            <a:ext cx="6669087" cy="696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 did          visit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3"/>
          <p:cNvSpPr txBox="1"/>
          <p:nvPr/>
        </p:nvSpPr>
        <p:spPr>
          <a:xfrm>
            <a:off x="608013" y="5703888"/>
            <a:ext cx="2973387" cy="696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When  did 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609600" y="2057400"/>
            <a:ext cx="2590800" cy="696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  did 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7"/>
          <p:cNvSpPr txBox="1"/>
          <p:nvPr/>
        </p:nvSpPr>
        <p:spPr>
          <a:xfrm>
            <a:off x="608013" y="4484688"/>
            <a:ext cx="7392987" cy="696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 did                                 with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13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8916" name="Text Box 35"/>
          <p:cNvSpPr txBox="1">
            <a:spLocks noChangeArrowheads="1"/>
          </p:cNvSpPr>
          <p:nvPr/>
        </p:nvSpPr>
        <p:spPr bwMode="auto">
          <a:xfrm>
            <a:off x="609600" y="2624138"/>
            <a:ext cx="7772400" cy="3386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marL="361950" indent="-361950" defTabSz="914400">
              <a:lnSpc>
                <a:spcPct val="120000"/>
              </a:lnSpc>
              <a:tabLst>
                <a:tab pos="444500" algn="l"/>
              </a:tabLst>
            </a:pPr>
            <a:r>
              <a:rPr lang="en-US" altLang="zh-CN">
                <a:latin typeface="Times New Roman" panose="02020603050405020304" pitchFamily="18" charset="0"/>
              </a:rPr>
              <a:t>1. I got up </a:t>
            </a:r>
            <a:r>
              <a:rPr lang="en-US" altLang="zh-CN" u="sng">
                <a:latin typeface="Times New Roman" panose="02020603050405020304" pitchFamily="18" charset="0"/>
              </a:rPr>
              <a:t>at nine</a:t>
            </a:r>
            <a:r>
              <a:rPr lang="en-US" altLang="zh-CN">
                <a:latin typeface="Times New Roman" panose="02020603050405020304" pitchFamily="18" charset="0"/>
              </a:rPr>
              <a:t> yesterday morning. </a:t>
            </a:r>
            <a:endParaRPr lang="en-US" altLang="zh-CN">
              <a:latin typeface="Times New Roman" panose="02020603050405020304" pitchFamily="18" charset="0"/>
            </a:endParaRPr>
          </a:p>
          <a:p>
            <a:pPr marL="361950" indent="-361950" defTabSz="914400">
              <a:lnSpc>
                <a:spcPct val="120000"/>
              </a:lnSpc>
              <a:tabLst>
                <a:tab pos="444500" algn="l"/>
              </a:tabLst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______ ____ you get up yesterday     	morning?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 defTabSz="914400">
              <a:lnSpc>
                <a:spcPct val="120000"/>
              </a:lnSpc>
              <a:tabLst>
                <a:tab pos="444500" algn="l"/>
              </a:tabLst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2. We </a:t>
            </a:r>
            <a:r>
              <a:rPr lang="en-US" altLang="zh-CN" u="sng">
                <a:latin typeface="Times New Roman" panose="02020603050405020304" pitchFamily="18" charset="0"/>
                <a:cs typeface="Times New Roman" panose="02020603050405020304" pitchFamily="18" charset="0"/>
              </a:rPr>
              <a:t>did our homework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last night.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 defTabSz="914400">
              <a:lnSpc>
                <a:spcPct val="120000"/>
              </a:lnSpc>
              <a:tabLst>
                <a:tab pos="444500" algn="l"/>
              </a:tabLst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_____ ____ you ___ last night?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72" name="Text Box 36"/>
          <p:cNvSpPr txBox="1"/>
          <p:nvPr/>
        </p:nvSpPr>
        <p:spPr>
          <a:xfrm>
            <a:off x="990600" y="5257800"/>
            <a:ext cx="63246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 did           do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66800" y="3273425"/>
            <a:ext cx="25146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When   did</a:t>
            </a:r>
            <a:endParaRPr lang="zh-CN" altLang="en-US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77033" y="928246"/>
            <a:ext cx="3100117" cy="111033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练一练</a:t>
            </a:r>
            <a:endParaRPr kumimoji="0" lang="zh-CN" altLang="en-US" sz="5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9" name="矩形 10248"/>
          <p:cNvSpPr/>
          <p:nvPr/>
        </p:nvSpPr>
        <p:spPr>
          <a:xfrm>
            <a:off x="1089025" y="1917700"/>
            <a:ext cx="6607175" cy="7508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FF0066"/>
                </a:solidFill>
                <a:latin typeface="Arial" panose="020B0604020202020204" pitchFamily="34" charset="0"/>
              </a:rPr>
              <a:t>对下列句子中的划线部分提问。</a:t>
            </a:r>
            <a:endParaRPr lang="zh-CN" altLang="en-US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7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8916" name="Text Box 35"/>
          <p:cNvSpPr txBox="1">
            <a:spLocks noChangeArrowheads="1"/>
          </p:cNvSpPr>
          <p:nvPr/>
        </p:nvSpPr>
        <p:spPr bwMode="auto">
          <a:xfrm>
            <a:off x="304800" y="1114425"/>
            <a:ext cx="8534400" cy="5057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marL="361950" indent="-361950" defTabSz="444500">
              <a:lnSpc>
                <a:spcPct val="120000"/>
              </a:lnSpc>
              <a:tabLst>
                <a:tab pos="444500" algn="l"/>
              </a:tabLst>
            </a:pPr>
            <a:r>
              <a:rPr lang="en-US" altLang="zh-CN" sz="3400">
                <a:latin typeface="Times New Roman" panose="02020603050405020304" pitchFamily="18" charset="0"/>
                <a:cs typeface="Times New Roman" panose="02020603050405020304" pitchFamily="18" charset="0"/>
              </a:rPr>
              <a:t>3. They were </a:t>
            </a:r>
            <a:r>
              <a:rPr lang="en-US" altLang="zh-CN" sz="3400" u="sng">
                <a:latin typeface="Times New Roman" panose="02020603050405020304" pitchFamily="18" charset="0"/>
                <a:cs typeface="Times New Roman" panose="02020603050405020304" pitchFamily="18" charset="0"/>
              </a:rPr>
              <a:t>in the supermarket</a:t>
            </a:r>
            <a:r>
              <a:rPr lang="en-US" altLang="zh-CN" sz="3400">
                <a:latin typeface="Times New Roman" panose="02020603050405020304" pitchFamily="18" charset="0"/>
                <a:cs typeface="Times New Roman" panose="02020603050405020304" pitchFamily="18" charset="0"/>
              </a:rPr>
              <a:t> last Sunday.</a:t>
            </a:r>
            <a:endParaRPr lang="en-US" altLang="zh-CN" sz="3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 defTabSz="444500">
              <a:lnSpc>
                <a:spcPct val="120000"/>
              </a:lnSpc>
              <a:tabLst>
                <a:tab pos="444500" algn="l"/>
              </a:tabLst>
            </a:pPr>
            <a:r>
              <a:rPr lang="en-US" altLang="zh-CN" sz="3400">
                <a:latin typeface="Times New Roman" panose="02020603050405020304" pitchFamily="18" charset="0"/>
                <a:cs typeface="Times New Roman" panose="02020603050405020304" pitchFamily="18" charset="0"/>
              </a:rPr>
              <a:t>   		_______ _____ they last Sunday? </a:t>
            </a:r>
            <a:endParaRPr lang="en-US" altLang="zh-CN" sz="3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 defTabSz="444500">
              <a:lnSpc>
                <a:spcPct val="120000"/>
              </a:lnSpc>
              <a:tabLst>
                <a:tab pos="444500" algn="l"/>
              </a:tabLst>
            </a:pPr>
            <a:r>
              <a:rPr lang="en-US" altLang="zh-CN" sz="3400">
                <a:latin typeface="Times New Roman" panose="02020603050405020304" pitchFamily="18" charset="0"/>
                <a:cs typeface="Times New Roman" panose="02020603050405020304" pitchFamily="18" charset="0"/>
              </a:rPr>
              <a:t>4. My last weekend was </a:t>
            </a:r>
            <a:r>
              <a:rPr lang="en-US" altLang="zh-CN" sz="3400" u="sng">
                <a:latin typeface="Times New Roman" panose="02020603050405020304" pitchFamily="18" charset="0"/>
                <a:cs typeface="Times New Roman" panose="02020603050405020304" pitchFamily="18" charset="0"/>
              </a:rPr>
              <a:t>kind of boring</a:t>
            </a:r>
            <a:r>
              <a:rPr lang="en-US" altLang="zh-CN" sz="3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 sz="3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 defTabSz="444500">
              <a:lnSpc>
                <a:spcPct val="120000"/>
              </a:lnSpc>
              <a:tabLst>
                <a:tab pos="444500" algn="l"/>
              </a:tabLst>
            </a:pPr>
            <a:r>
              <a:rPr lang="en-US" altLang="zh-CN" sz="3400">
                <a:latin typeface="Times New Roman" panose="02020603050405020304" pitchFamily="18" charset="0"/>
                <a:cs typeface="Times New Roman" panose="02020603050405020304" pitchFamily="18" charset="0"/>
              </a:rPr>
              <a:t>    _____ _____ your last weekend?</a:t>
            </a:r>
            <a:endParaRPr lang="en-US" altLang="zh-CN" sz="3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 defTabSz="444500">
              <a:lnSpc>
                <a:spcPct val="120000"/>
              </a:lnSpc>
              <a:buAutoNum type="arabicPeriod" startAt="5"/>
              <a:tabLst>
                <a:tab pos="444500" algn="l"/>
              </a:tabLst>
            </a:pPr>
            <a:r>
              <a:rPr lang="en-US" altLang="zh-CN" sz="3400">
                <a:latin typeface="Times New Roman" panose="02020603050405020304" pitchFamily="18" charset="0"/>
                <a:cs typeface="Times New Roman" panose="02020603050405020304" pitchFamily="18" charset="0"/>
              </a:rPr>
              <a:t> Linda took a walk with </a:t>
            </a:r>
            <a:r>
              <a:rPr lang="en-US" altLang="zh-CN" sz="3400" u="sng">
                <a:latin typeface="Times New Roman" panose="02020603050405020304" pitchFamily="18" charset="0"/>
                <a:cs typeface="Times New Roman" panose="02020603050405020304" pitchFamily="18" charset="0"/>
              </a:rPr>
              <a:t>her parents</a:t>
            </a:r>
            <a:r>
              <a:rPr lang="en-US" altLang="zh-CN" sz="3400">
                <a:latin typeface="Times New Roman" panose="02020603050405020304" pitchFamily="18" charset="0"/>
                <a:cs typeface="Times New Roman" panose="02020603050405020304" pitchFamily="18" charset="0"/>
              </a:rPr>
              <a:t> after 	dinner.</a:t>
            </a:r>
            <a:endParaRPr lang="en-US" altLang="zh-CN" sz="3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 defTabSz="444500">
              <a:lnSpc>
                <a:spcPct val="120000"/>
              </a:lnSpc>
              <a:tabLst>
                <a:tab pos="444500" algn="l"/>
              </a:tabLst>
            </a:pPr>
            <a:r>
              <a:rPr lang="en-US" altLang="zh-CN" sz="3400">
                <a:latin typeface="Times New Roman" panose="02020603050405020304" pitchFamily="18" charset="0"/>
                <a:cs typeface="Times New Roman" panose="02020603050405020304" pitchFamily="18" charset="0"/>
              </a:rPr>
              <a:t>    	_____ ____ Linda take a walk with after 	dinner? </a:t>
            </a:r>
            <a:endParaRPr lang="zh-CN" altLang="en-US" sz="3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15" name="Text Box 34"/>
          <p:cNvSpPr txBox="1"/>
          <p:nvPr/>
        </p:nvSpPr>
        <p:spPr>
          <a:xfrm>
            <a:off x="762000" y="2944813"/>
            <a:ext cx="541020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How   was </a:t>
            </a:r>
            <a:endParaRPr lang="zh-CN" altLang="en-US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77" name="Text Box 41"/>
          <p:cNvSpPr txBox="1"/>
          <p:nvPr/>
        </p:nvSpPr>
        <p:spPr>
          <a:xfrm>
            <a:off x="838200" y="1724025"/>
            <a:ext cx="41148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 were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78" name="Text Box 42"/>
          <p:cNvSpPr txBox="1"/>
          <p:nvPr/>
        </p:nvSpPr>
        <p:spPr>
          <a:xfrm>
            <a:off x="762000" y="4800600"/>
            <a:ext cx="23622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  did 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39977" grpId="0"/>
      <p:bldP spid="399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266" name="Text Box 3"/>
          <p:cNvSpPr txBox="1"/>
          <p:nvPr/>
        </p:nvSpPr>
        <p:spPr>
          <a:xfrm>
            <a:off x="1208088" y="1490663"/>
            <a:ext cx="7696200" cy="1482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42925" indent="-542925">
              <a:lnSpc>
                <a:spcPct val="120000"/>
              </a:lnSpc>
            </a:pPr>
            <a:r>
              <a:rPr lang="en-US" altLang="zh-CN" sz="3800">
                <a:solidFill>
                  <a:srgbClr val="CC3300"/>
                </a:solidFill>
                <a:latin typeface="Arial" panose="020B0604020202020204" pitchFamily="34" charset="0"/>
              </a:rPr>
              <a:t>    </a:t>
            </a:r>
            <a:r>
              <a:rPr lang="en-US" altLang="zh-CN" sz="3800">
                <a:solidFill>
                  <a:srgbClr val="0000FF"/>
                </a:solidFill>
                <a:latin typeface="Arial" panose="020B0604020202020204" pitchFamily="34" charset="0"/>
              </a:rPr>
              <a:t>Fill in the blanks with</a:t>
            </a:r>
            <a:r>
              <a:rPr lang="en-US" altLang="zh-CN" sz="380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800">
                <a:solidFill>
                  <a:srgbClr val="C00000"/>
                </a:solidFill>
                <a:latin typeface="Arial" panose="020B0604020202020204" pitchFamily="34" charset="0"/>
              </a:rPr>
              <a:t>who, what, where </a:t>
            </a:r>
            <a:r>
              <a:rPr lang="en-US" altLang="zh-CN" sz="3800">
                <a:solidFill>
                  <a:srgbClr val="0000FF"/>
                </a:solidFill>
                <a:latin typeface="Arial" panose="020B0604020202020204" pitchFamily="34" charset="0"/>
              </a:rPr>
              <a:t>or</a:t>
            </a:r>
            <a:r>
              <a:rPr lang="en-US" altLang="zh-CN" sz="3800">
                <a:solidFill>
                  <a:srgbClr val="C00000"/>
                </a:solidFill>
                <a:latin typeface="Arial" panose="020B0604020202020204" pitchFamily="34" charset="0"/>
              </a:rPr>
              <a:t> how.</a:t>
            </a:r>
            <a:endParaRPr lang="en-US" altLang="zh-CN" sz="38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1268" name="WordArt 9"/>
          <p:cNvSpPr>
            <a:spLocks noTextEdit="1"/>
          </p:cNvSpPr>
          <p:nvPr/>
        </p:nvSpPr>
        <p:spPr>
          <a:xfrm>
            <a:off x="1828800" y="228600"/>
            <a:ext cx="4419600" cy="1219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normAutofit/>
          </a:bodyPr>
          <a:p>
            <a:pPr algn="l" eaLnBrk="0" hangingPunct="0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Writing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269" name="Text Box 8"/>
          <p:cNvSpPr txBox="1"/>
          <p:nvPr/>
        </p:nvSpPr>
        <p:spPr>
          <a:xfrm>
            <a:off x="304800" y="3048000"/>
            <a:ext cx="8686800" cy="3386138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A: ______ did you do last weekend?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B: I played badminton on Saturday.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A: Sounds fun! _____ did you play with?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B: I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played with my father. He’s really 		 good!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8"/>
          <p:cNvSpPr txBox="1"/>
          <p:nvPr/>
        </p:nvSpPr>
        <p:spPr>
          <a:xfrm>
            <a:off x="1524000" y="3049588"/>
            <a:ext cx="129540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8"/>
          <p:cNvSpPr txBox="1"/>
          <p:nvPr/>
        </p:nvSpPr>
        <p:spPr>
          <a:xfrm>
            <a:off x="3886200" y="4376738"/>
            <a:ext cx="175260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4" name="椭圆 11273"/>
          <p:cNvSpPr/>
          <p:nvPr/>
        </p:nvSpPr>
        <p:spPr>
          <a:xfrm>
            <a:off x="685800" y="1730375"/>
            <a:ext cx="827088" cy="936625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>
              <a:lnSpc>
                <a:spcPct val="120000"/>
              </a:lnSpc>
            </a:pPr>
            <a:r>
              <a:rPr lang="en-US" altLang="zh-CN" sz="3800">
                <a:latin typeface="Arial" panose="020B0604020202020204" pitchFamily="34" charset="0"/>
              </a:rPr>
              <a:t>3a</a:t>
            </a:r>
            <a:endParaRPr lang="zh-CN" altLang="en-US" sz="3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5061" name="Text Box 8"/>
          <p:cNvSpPr txBox="1"/>
          <p:nvPr/>
        </p:nvSpPr>
        <p:spPr>
          <a:xfrm>
            <a:off x="609600" y="2133600"/>
            <a:ext cx="7848600" cy="3663950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C00000"/>
                </a:solidFill>
                <a:latin typeface="宋体" panose="02010600030101010101" pitchFamily="2" charset="-122"/>
              </a:rPr>
              <a:t>此类填空题，应主要根据答语的意思来确定问句中所缺的特殊疑问词是什么</a:t>
            </a:r>
            <a:r>
              <a:rPr lang="zh-CN" altLang="en-US" dirty="0">
                <a:solidFill>
                  <a:srgbClr val="CC33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zh-CN" altLang="en-US" dirty="0">
                <a:solidFill>
                  <a:srgbClr val="0099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第一句的答语是一活动，故第一空格处应填</a:t>
            </a:r>
            <a:r>
              <a:rPr lang="en-US" altLang="zh-CN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zh-CN" altLang="en-US" dirty="0">
                <a:solidFill>
                  <a:srgbClr val="0099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；第二句答语强调了人物，故问句中的特殊词为</a:t>
            </a:r>
            <a:r>
              <a:rPr lang="en-US" altLang="zh-CN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zh-CN" altLang="en-US" dirty="0">
                <a:solidFill>
                  <a:srgbClr val="0099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>
              <a:solidFill>
                <a:srgbClr val="009900"/>
              </a:solidFill>
              <a:latin typeface="宋体" panose="02010600030101010101" pitchFamily="2" charset="-122"/>
              <a:ea typeface="Times New Roman" panose="02020603050405020304" pitchFamily="18" charset="0"/>
            </a:endParaRPr>
          </a:p>
        </p:txBody>
      </p:sp>
      <p:sp>
        <p:nvSpPr>
          <p:cNvPr id="45065" name="WordArt 9"/>
          <p:cNvSpPr>
            <a:spLocks noTextEdit="1"/>
          </p:cNvSpPr>
          <p:nvPr/>
        </p:nvSpPr>
        <p:spPr>
          <a:xfrm>
            <a:off x="2362200" y="685800"/>
            <a:ext cx="3429000" cy="1219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normAutofit/>
          </a:bodyPr>
          <a:p>
            <a:pPr algn="l"/>
            <a:r>
              <a:rPr lang="zh-CN" altLang="en-US" sz="4000" b="1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00"/>
                </a:solidFill>
                <a:effectLst>
                  <a:outerShdw dist="35921" dir="2699999" algn="ctr" rotWithShape="0">
                    <a:srgbClr val="80808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指导</a:t>
            </a:r>
            <a:endParaRPr lang="zh-CN" altLang="en-US" sz="4000" b="1">
              <a:ln w="952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CC0000"/>
              </a:solidFill>
              <a:effectLst>
                <a:outerShdw dist="35921" dir="2699999" algn="ctr" rotWithShape="0">
                  <a:srgbClr val="80808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pull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290" name="Text Box 8"/>
          <p:cNvSpPr txBox="1"/>
          <p:nvPr/>
        </p:nvSpPr>
        <p:spPr>
          <a:xfrm>
            <a:off x="533400" y="1219200"/>
            <a:ext cx="7391400" cy="4378325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p>
            <a:pPr marL="1257300" indent="-125730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2. A: _____ was your weekend?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indent="-125730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B: It was great! I had so much fun!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indent="-125730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A: _______ did you go?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indent="-125730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B: The weather was beautiful, so I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indent="-125730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    went to the beach with my   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indent="-125730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    parents.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8"/>
          <p:cNvSpPr txBox="1"/>
          <p:nvPr/>
        </p:nvSpPr>
        <p:spPr>
          <a:xfrm>
            <a:off x="1676400" y="1219200"/>
            <a:ext cx="24384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676400" y="2673350"/>
            <a:ext cx="20574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6083" name="Text Box 8"/>
          <p:cNvSpPr txBox="1"/>
          <p:nvPr/>
        </p:nvSpPr>
        <p:spPr>
          <a:xfrm>
            <a:off x="838200" y="1697038"/>
            <a:ext cx="7391400" cy="4703762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第一句的答语意为“很棒”，故问句应是询问周末过得怎么样。因此应填</a:t>
            </a:r>
            <a:r>
              <a:rPr lang="en-US" altLang="zh-CN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zh-C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第二句答语回答了与父母亲去了海滩一事，故问句中应是询问地点，且问句中没有介词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(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一起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，因此应填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087" name="WordArt 9"/>
          <p:cNvSpPr>
            <a:spLocks noTextEdit="1"/>
          </p:cNvSpPr>
          <p:nvPr/>
        </p:nvSpPr>
        <p:spPr>
          <a:xfrm>
            <a:off x="2438400" y="304800"/>
            <a:ext cx="3429000" cy="1219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normAutofit/>
          </a:bodyPr>
          <a:p>
            <a:pPr algn="l"/>
            <a:r>
              <a:rPr lang="zh-CN" altLang="en-US" sz="4000" b="1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00"/>
                </a:solidFill>
                <a:effectLst>
                  <a:outerShdw dist="35921" dir="2699999" algn="ctr" rotWithShape="0">
                    <a:srgbClr val="80808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指导</a:t>
            </a:r>
            <a:endParaRPr lang="zh-CN" altLang="en-US" sz="4000" b="1">
              <a:ln w="952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CC0000"/>
              </a:solidFill>
              <a:effectLst>
                <a:outerShdw dist="35921" dir="2699999" algn="ctr" rotWithShape="0">
                  <a:srgbClr val="80808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pull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7106" name="Text Box 8"/>
          <p:cNvSpPr txBox="1"/>
          <p:nvPr/>
        </p:nvSpPr>
        <p:spPr>
          <a:xfrm>
            <a:off x="533400" y="1219200"/>
            <a:ext cx="7315200" cy="4378325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p>
            <a:pPr marL="1162050" indent="-1162050">
              <a:lnSpc>
                <a:spcPct val="130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3. A: ______ did Jim lose?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2050" indent="-116205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B: He lost his keys. He often loses things.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2050" indent="-116205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A: That’s too bad. ______ did he lose them?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2050" indent="-116205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B: I heard it was yesterday. 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8"/>
          <p:cNvSpPr txBox="1"/>
          <p:nvPr/>
        </p:nvSpPr>
        <p:spPr>
          <a:xfrm>
            <a:off x="1752600" y="1219200"/>
            <a:ext cx="15240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8"/>
          <p:cNvSpPr txBox="1"/>
          <p:nvPr/>
        </p:nvSpPr>
        <p:spPr>
          <a:xfrm>
            <a:off x="4876800" y="3384550"/>
            <a:ext cx="16764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3315" name="Text Box 8"/>
          <p:cNvSpPr txBox="1"/>
          <p:nvPr/>
        </p:nvSpPr>
        <p:spPr>
          <a:xfrm>
            <a:off x="762000" y="1620838"/>
            <a:ext cx="7162800" cy="4703762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第一句的答语意为“他丢了他的钥匙”，再由问句中有</a:t>
            </a:r>
            <a:r>
              <a:rPr lang="en-US" altLang="zh-CN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lose</a:t>
            </a:r>
            <a:r>
              <a:rPr lang="zh-C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一词，可知问句应是询问丢了什么，因此应填</a:t>
            </a:r>
            <a:r>
              <a:rPr lang="en-US" altLang="zh-CN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zh-C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第二句答语回答听说是昨天，故问句中应是询问何时丢钥匙的，因此应填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9" name="WordArt 9"/>
          <p:cNvSpPr>
            <a:spLocks noTextEdit="1"/>
          </p:cNvSpPr>
          <p:nvPr/>
        </p:nvSpPr>
        <p:spPr>
          <a:xfrm>
            <a:off x="2438400" y="249238"/>
            <a:ext cx="3429000" cy="1219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normAutofit/>
          </a:bodyPr>
          <a:p>
            <a:pPr algn="l"/>
            <a:r>
              <a:rPr lang="zh-CN" altLang="en-US" sz="4000" b="1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00"/>
                </a:solidFill>
                <a:effectLst>
                  <a:outerShdw dist="35921" dir="2699999" algn="ctr" rotWithShape="0">
                    <a:srgbClr val="80808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指导</a:t>
            </a:r>
            <a:endParaRPr lang="zh-CN" altLang="en-US" sz="4000" b="1">
              <a:ln w="952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CC0000"/>
              </a:solidFill>
              <a:effectLst>
                <a:outerShdw dist="35921" dir="2699999" algn="ctr" rotWithShape="0">
                  <a:srgbClr val="80808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pull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3" name="Text Box 7"/>
          <p:cNvSpPr txBox="1"/>
          <p:nvPr/>
        </p:nvSpPr>
        <p:spPr>
          <a:xfrm>
            <a:off x="533400" y="3673475"/>
            <a:ext cx="8229600" cy="2727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A family of mice were in the kitchen on Saturday morning when they _____ a big cat. Baby Mouse _______ afraid and ______ onto his father’s back. 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3" name="Text Box 3"/>
          <p:cNvSpPr txBox="1"/>
          <p:nvPr/>
        </p:nvSpPr>
        <p:spPr>
          <a:xfrm>
            <a:off x="304800" y="1143000"/>
            <a:ext cx="8839200" cy="1333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628650" indent="-628650">
              <a:lnSpc>
                <a:spcPct val="120000"/>
              </a:lnSpc>
            </a:pPr>
            <a:r>
              <a:rPr lang="en-US" altLang="zh-CN" sz="3400">
                <a:solidFill>
                  <a:srgbClr val="0000FF"/>
                </a:solidFill>
                <a:latin typeface="Arial" panose="020B0604020202020204" pitchFamily="34" charset="0"/>
              </a:rPr>
              <a:t>     Complete the passage with the correct forms of the words in the box.</a:t>
            </a:r>
            <a:endParaRPr lang="en-US" altLang="zh-CN" sz="34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5365" name="WordArt 9"/>
          <p:cNvSpPr>
            <a:spLocks noTextEdit="1"/>
          </p:cNvSpPr>
          <p:nvPr/>
        </p:nvSpPr>
        <p:spPr>
          <a:xfrm>
            <a:off x="2743200" y="76200"/>
            <a:ext cx="3429000" cy="109378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0574"/>
                <a:gd name="adj2" fmla="val 0"/>
              </a:avLst>
            </a:prstTxWarp>
            <a:normAutofit/>
          </a:bodyPr>
          <a:p>
            <a:pPr algn="l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5400000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Reading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21001">
                    <a:srgbClr val="0819FB">
                      <a:alpha val="100000"/>
                    </a:srgbClr>
                  </a:gs>
                  <a:gs pos="35001">
                    <a:srgbClr val="1A8D48">
                      <a:alpha val="100000"/>
                    </a:srgbClr>
                  </a:gs>
                  <a:gs pos="52000">
                    <a:srgbClr val="FFFF00">
                      <a:alpha val="100000"/>
                    </a:srgbClr>
                  </a:gs>
                  <a:gs pos="73000">
                    <a:srgbClr val="EE3F17">
                      <a:alpha val="100000"/>
                    </a:srgbClr>
                  </a:gs>
                  <a:gs pos="88000">
                    <a:srgbClr val="E81766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5400000"/>
                <a:tileRect/>
              </a:gra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366" name="Text Box 8"/>
          <p:cNvSpPr txBox="1"/>
          <p:nvPr/>
        </p:nvSpPr>
        <p:spPr>
          <a:xfrm>
            <a:off x="533400" y="2697163"/>
            <a:ext cx="7924800" cy="808037"/>
          </a:xfrm>
          <a:prstGeom prst="rect">
            <a:avLst/>
          </a:prstGeom>
          <a:solidFill>
            <a:srgbClr val="FFFF99"/>
          </a:solidFill>
          <a:ln w="57150" cap="flat" cmpd="thinThick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lnSpc>
                <a:spcPct val="120000"/>
              </a:lnSpc>
            </a:pPr>
            <a:r>
              <a:rPr lang="en-US" altLang="zh-CN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say    be     climb    see    run away</a:t>
            </a:r>
            <a:endParaRPr lang="en-US" altLang="zh-CN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5367" name="椭圆 15366"/>
          <p:cNvSpPr/>
          <p:nvPr/>
        </p:nvSpPr>
        <p:spPr>
          <a:xfrm>
            <a:off x="87313" y="1219200"/>
            <a:ext cx="827087" cy="936625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>
              <a:lnSpc>
                <a:spcPct val="120000"/>
              </a:lnSpc>
            </a:pPr>
            <a:r>
              <a:rPr lang="en-US" altLang="zh-CN" sz="3800">
                <a:latin typeface="Arial" panose="020B0604020202020204" pitchFamily="34" charset="0"/>
              </a:rPr>
              <a:t>3b</a:t>
            </a:r>
            <a:endParaRPr lang="zh-CN" altLang="en-US" sz="3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105" name="WordArt 5"/>
          <p:cNvSpPr>
            <a:spLocks noTextEdit="1"/>
          </p:cNvSpPr>
          <p:nvPr/>
        </p:nvSpPr>
        <p:spPr>
          <a:xfrm>
            <a:off x="228600" y="152400"/>
            <a:ext cx="4876800" cy="18288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14287"/>
              </a:avLst>
            </a:prstTxWarp>
            <a:normAutofit/>
          </a:bodyPr>
          <a:p>
            <a:pPr algn="ctr"/>
            <a:r>
              <a:rPr lang="zh-CN" altLang="en-US" sz="4000" b="1">
                <a:ln w="1905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Unit 12</a:t>
            </a:r>
            <a:endParaRPr lang="zh-CN" altLang="en-US" sz="4000" b="1">
              <a:ln w="1905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zh-CN" altLang="en-US" sz="4000" b="1">
                <a:ln w="1905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What did you do</a:t>
            </a:r>
            <a:endParaRPr lang="zh-CN" altLang="en-US" sz="4000" b="1">
              <a:ln w="1905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zh-CN" altLang="en-US" sz="4000" b="1">
                <a:ln w="1905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last weekend?</a:t>
            </a:r>
            <a:endParaRPr lang="zh-CN" altLang="en-US" sz="4000" b="1">
              <a:ln w="1905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blind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3" name="Text Box 7"/>
          <p:cNvSpPr txBox="1"/>
          <p:nvPr/>
        </p:nvSpPr>
        <p:spPr>
          <a:xfrm>
            <a:off x="685800" y="1066800"/>
            <a:ext cx="7772400" cy="4378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</a:rPr>
              <a:t>Father Mouse shouted at the cat, “Woof, woof!” The cat quickly _______. “Wow, Dad, you’re good!” ______ Baby Mouse. “Well, son, that’s why it’s important to learn a second language,” answered Father Mouse. 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386" name="Text Box 8"/>
          <p:cNvSpPr txBox="1"/>
          <p:nvPr/>
        </p:nvSpPr>
        <p:spPr>
          <a:xfrm>
            <a:off x="381000" y="2133600"/>
            <a:ext cx="8229600" cy="3663950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p>
            <a:pPr marL="514350" indent="-514350">
              <a:lnSpc>
                <a:spcPct val="130000"/>
              </a:lnSpc>
              <a:buAutoNum type="arabicPeriod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这是一个短文填空题，用所给动词的正确时态将短文内容补充完整。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</a:rPr>
              <a:t>2.</a:t>
            </a:r>
            <a:r>
              <a:rPr lang="en-US" altLang="zh-CN">
                <a:latin typeface="Arial" panose="020B0604020202020204" pitchFamily="34" charset="0"/>
              </a:rPr>
              <a:t> </a:t>
            </a:r>
            <a:r>
              <a:rPr lang="zh-CN" altLang="en-US" dirty="0">
                <a:latin typeface="Arial" panose="020B0604020202020204" pitchFamily="34" charset="0"/>
              </a:rPr>
              <a:t>先应通读一遍短文来掌握文章的大意，然后通过文中的一些重点句子的时态来确定整个故事发生的时间。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19138" y="579020"/>
            <a:ext cx="6367635" cy="1396478"/>
          </a:xfrm>
          <a:prstGeom prst="rect">
            <a:avLst/>
          </a:prstGeom>
          <a:noFill/>
        </p:spPr>
        <p:txBody>
          <a:bodyPr>
            <a:spAutoFit/>
            <a:scene3d>
              <a:camera prst="perspectiveRelaxedModerately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5400" b="1" i="0" u="none" strike="noStrike" kern="1200" cap="none" spc="0" normalizeH="0" baseline="0" noProof="0" dirty="0">
                <a:ln w="31550" cmpd="sng">
                  <a:solidFill>
                    <a:srgbClr val="800080"/>
                  </a:solidFill>
                  <a:prstDash val="solid"/>
                </a:ln>
                <a:gradFill flip="none" rotWithShape="1">
                  <a:gsLst>
                    <a:gs pos="0">
                      <a:srgbClr val="C00000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62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方法</a:t>
            </a:r>
            <a:r>
              <a:rPr kumimoji="1" lang="zh-CN" altLang="en-US" sz="5400" b="1" i="0" u="none" strike="noStrike" kern="1200" cap="none" spc="0" normalizeH="0" baseline="0" noProof="0" dirty="0">
                <a:ln w="31550" cmpd="sng">
                  <a:solidFill>
                    <a:srgbClr val="FF7C80"/>
                  </a:solidFill>
                  <a:prstDash val="solid"/>
                </a:ln>
                <a:gradFill flip="none" rotWithShape="1">
                  <a:gsLst>
                    <a:gs pos="0">
                      <a:srgbClr val="C00000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62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指导</a:t>
            </a:r>
            <a:endParaRPr kumimoji="0" lang="zh-CN" altLang="en-US" sz="5400" b="1" i="0" u="none" strike="noStrike" kern="1200" cap="none" spc="0" normalizeH="0" baseline="0" noProof="0" dirty="0">
              <a:ln w="31550" cmpd="sng">
                <a:solidFill>
                  <a:srgbClr val="FF7C80"/>
                </a:solidFill>
                <a:prstDash val="solid"/>
              </a:ln>
              <a:gradFill flip="none" rotWithShape="1">
                <a:gsLst>
                  <a:gs pos="0">
                    <a:srgbClr val="C00000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16200000" scaled="1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9154" name="Text Box 8"/>
          <p:cNvSpPr txBox="1"/>
          <p:nvPr/>
        </p:nvSpPr>
        <p:spPr>
          <a:xfrm>
            <a:off x="381000" y="762000"/>
            <a:ext cx="8229600" cy="5092700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p>
            <a:pPr marL="514350" indent="-514350">
              <a:lnSpc>
                <a:spcPct val="130000"/>
              </a:lnSpc>
            </a:pPr>
            <a:r>
              <a:rPr lang="zh-CN" altLang="en-US" dirty="0">
                <a:latin typeface="Times New Roman" panose="02020603050405020304" pitchFamily="18" charset="0"/>
              </a:rPr>
              <a:t>    由第一句中的“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zh-CN" altLang="en-US" dirty="0">
                <a:latin typeface="Times New Roman" panose="02020603050405020304" pitchFamily="18" charset="0"/>
              </a:rPr>
              <a:t>”及时间状语“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on Saturday morning</a:t>
            </a:r>
            <a:r>
              <a:rPr lang="zh-CN" altLang="en-US" dirty="0">
                <a:latin typeface="Times New Roman" panose="02020603050405020304" pitchFamily="18" charset="0"/>
              </a:rPr>
              <a:t>”，可以确定本文的故事发生在过去，故除了一些直接引语句子外，应用一般过去时态。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细读每一句话，根据上下文意来推敲空格处的意思，确定用哪一个词汇，写出其正确的形式</a:t>
            </a:r>
            <a:r>
              <a:rPr lang="zh-CN" altLang="en-US" dirty="0">
                <a:latin typeface="Times New Roman" panose="02020603050405020304" pitchFamily="18" charset="0"/>
              </a:rPr>
              <a:t>。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3" name="Text Box 7"/>
          <p:cNvSpPr txBox="1"/>
          <p:nvPr/>
        </p:nvSpPr>
        <p:spPr>
          <a:xfrm>
            <a:off x="914400" y="2127250"/>
            <a:ext cx="7391400" cy="3663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</a:rPr>
              <a:t>A family of mice were in the kitchen on Saturday morning when they ____ a big cat. Baby Mouse _____ afraid and _______ onto his father’s back. 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8"/>
          <p:cNvSpPr txBox="1"/>
          <p:nvPr/>
        </p:nvSpPr>
        <p:spPr>
          <a:xfrm>
            <a:off x="6400800" y="3581400"/>
            <a:ext cx="13716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8"/>
          <p:cNvSpPr txBox="1"/>
          <p:nvPr/>
        </p:nvSpPr>
        <p:spPr>
          <a:xfrm>
            <a:off x="990600" y="3581400"/>
            <a:ext cx="11430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saw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8"/>
          <p:cNvSpPr txBox="1"/>
          <p:nvPr/>
        </p:nvSpPr>
        <p:spPr>
          <a:xfrm>
            <a:off x="3124200" y="4267200"/>
            <a:ext cx="18288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climbed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10" name="矩形 51209"/>
          <p:cNvSpPr/>
          <p:nvPr/>
        </p:nvSpPr>
        <p:spPr>
          <a:xfrm>
            <a:off x="1143000" y="1143000"/>
            <a:ext cx="6858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algn="ctr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Check the answers.</a:t>
            </a:r>
            <a:endParaRPr lang="zh-CN" altLang="en-US" sz="3600" b="1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algn="ctr" rotWithShape="0">
                  <a:srgbClr val="C0C0C0">
                    <a:alpha val="8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3" name="Text Box 7"/>
          <p:cNvSpPr txBox="1"/>
          <p:nvPr/>
        </p:nvSpPr>
        <p:spPr>
          <a:xfrm>
            <a:off x="838200" y="1108075"/>
            <a:ext cx="7696200" cy="4378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</a:rPr>
              <a:t>Father Mouse shouted at the cat, “Woof, woof!” The cat quickly _________. “Wow, Dad, you’re good!” ____ Baby Mouse. “Well, son, that’s why it’s important to learn a second language,” answered Father Mouse. 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2" name="Text Box 8"/>
          <p:cNvSpPr txBox="1"/>
          <p:nvPr/>
        </p:nvSpPr>
        <p:spPr>
          <a:xfrm>
            <a:off x="914400" y="3276600"/>
            <a:ext cx="9906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said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 Box 8"/>
          <p:cNvSpPr txBox="1"/>
          <p:nvPr/>
        </p:nvSpPr>
        <p:spPr>
          <a:xfrm>
            <a:off x="914400" y="2514600"/>
            <a:ext cx="22098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 away 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6" name="文本框 18435"/>
          <p:cNvSpPr txBox="1"/>
          <p:nvPr/>
        </p:nvSpPr>
        <p:spPr>
          <a:xfrm>
            <a:off x="838200" y="2232025"/>
            <a:ext cx="7391400" cy="2949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47675" indent="-447675">
              <a:lnSpc>
                <a:spcPct val="130000"/>
              </a:lnSpc>
            </a:pPr>
            <a:r>
              <a:rPr lang="en-US" altLang="zh-CN">
                <a:solidFill>
                  <a:srgbClr val="CC0000"/>
                </a:solidFill>
                <a:latin typeface="Times New Roman" panose="02020603050405020304" pitchFamily="18" charset="0"/>
              </a:rPr>
              <a:t>1. mouse </a:t>
            </a:r>
            <a:r>
              <a:rPr lang="zh-CN" altLang="en-US" dirty="0">
                <a:solidFill>
                  <a:srgbClr val="CC0000"/>
                </a:solidFill>
                <a:latin typeface="Times New Roman" panose="02020603050405020304" pitchFamily="18" charset="0"/>
              </a:rPr>
              <a:t>意为“老鼠”，复数形式为“</a:t>
            </a:r>
            <a:r>
              <a:rPr lang="en-US" altLang="zh-CN">
                <a:solidFill>
                  <a:srgbClr val="CC0000"/>
                </a:solidFill>
                <a:latin typeface="Times New Roman" panose="02020603050405020304" pitchFamily="18" charset="0"/>
              </a:rPr>
              <a:t>mice</a:t>
            </a:r>
            <a:r>
              <a:rPr lang="zh-CN" altLang="en-US" dirty="0">
                <a:solidFill>
                  <a:srgbClr val="CC0000"/>
                </a:solidFill>
                <a:latin typeface="Times New Roman" panose="02020603050405020304" pitchFamily="18" charset="0"/>
              </a:rPr>
              <a:t>”。 </a:t>
            </a:r>
            <a:r>
              <a:rPr lang="zh-CN" altLang="en-US" dirty="0">
                <a:latin typeface="Times New Roman" panose="02020603050405020304" pitchFamily="18" charset="0"/>
              </a:rPr>
              <a:t>如：</a:t>
            </a:r>
            <a:endParaRPr lang="en-US" altLang="zh-CN">
              <a:latin typeface="Times New Roman" panose="02020603050405020304" pitchFamily="18" charset="0"/>
            </a:endParaRPr>
          </a:p>
          <a:p>
            <a:pPr marL="447675" indent="-447675">
              <a:lnSpc>
                <a:spcPct val="130000"/>
              </a:lnSpc>
            </a:pPr>
            <a:r>
              <a:rPr lang="zh-CN" altLang="en-US" dirty="0">
                <a:latin typeface="Times New Roman" panose="02020603050405020304" pitchFamily="18" charset="0"/>
              </a:rPr>
              <a:t>    他们看到了两只老鼠。</a:t>
            </a:r>
            <a:endParaRPr lang="en-US" altLang="zh-CN">
              <a:latin typeface="Times New Roman" panose="02020603050405020304" pitchFamily="18" charset="0"/>
            </a:endParaRPr>
          </a:p>
          <a:p>
            <a:pPr marL="447675" indent="-447675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They saw two 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mice</a:t>
            </a:r>
            <a:r>
              <a:rPr lang="en-US" altLang="zh-CN">
                <a:latin typeface="Times New Roman" panose="02020603050405020304" pitchFamily="18" charset="0"/>
              </a:rPr>
              <a:t>.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8437" name="矩形 18436"/>
          <p:cNvSpPr/>
          <p:nvPr/>
        </p:nvSpPr>
        <p:spPr>
          <a:xfrm>
            <a:off x="1447800" y="1108075"/>
            <a:ext cx="604996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905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Language Points</a:t>
            </a:r>
            <a:endParaRPr lang="zh-CN" altLang="en-US" sz="3600" b="1">
              <a:ln w="19050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charRg st="32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436">
                                            <p:txEl>
                                              <p:charRg st="32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charRg st="47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8436">
                                            <p:txEl>
                                              <p:charRg st="47" end="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3252" name="文本框 53251"/>
          <p:cNvSpPr txBox="1"/>
          <p:nvPr/>
        </p:nvSpPr>
        <p:spPr>
          <a:xfrm>
            <a:off x="228600" y="593725"/>
            <a:ext cx="8686800" cy="547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47675" indent="-447675">
              <a:lnSpc>
                <a:spcPct val="130000"/>
              </a:lnSpc>
            </a:pPr>
            <a:r>
              <a:rPr lang="en-US" altLang="zh-CN" sz="3400">
                <a:solidFill>
                  <a:srgbClr val="CC0000"/>
                </a:solidFill>
                <a:latin typeface="Times New Roman" panose="02020603050405020304" pitchFamily="18" charset="0"/>
              </a:rPr>
              <a:t>2. language </a:t>
            </a:r>
            <a:r>
              <a:rPr lang="zh-CN" altLang="en-US" sz="3400" dirty="0">
                <a:solidFill>
                  <a:srgbClr val="CC0000"/>
                </a:solidFill>
                <a:latin typeface="Times New Roman" panose="02020603050405020304" pitchFamily="18" charset="0"/>
              </a:rPr>
              <a:t>意为“语言”，是可数名词。</a:t>
            </a:r>
            <a:r>
              <a:rPr lang="zh-CN" altLang="en-US" sz="3400" dirty="0">
                <a:latin typeface="Times New Roman" panose="02020603050405020304" pitchFamily="18" charset="0"/>
              </a:rPr>
              <a:t>如：</a:t>
            </a:r>
            <a:endParaRPr lang="en-US" altLang="zh-CN" sz="3400">
              <a:latin typeface="Times New Roman" panose="02020603050405020304" pitchFamily="18" charset="0"/>
            </a:endParaRPr>
          </a:p>
          <a:p>
            <a:pPr marL="447675" indent="-447675">
              <a:lnSpc>
                <a:spcPct val="130000"/>
              </a:lnSpc>
            </a:pPr>
            <a:r>
              <a:rPr lang="zh-CN" altLang="en-US" sz="3400" dirty="0">
                <a:solidFill>
                  <a:srgbClr val="3333FF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3400" dirty="0">
                <a:latin typeface="Times New Roman" panose="02020603050405020304" pitchFamily="18" charset="0"/>
              </a:rPr>
              <a:t>英语、汉语、法语是三种不同的语言。</a:t>
            </a:r>
            <a:endParaRPr lang="en-US" altLang="zh-CN" sz="3400">
              <a:latin typeface="Times New Roman" panose="02020603050405020304" pitchFamily="18" charset="0"/>
            </a:endParaRPr>
          </a:p>
          <a:p>
            <a:pPr marL="447675" indent="-447675">
              <a:lnSpc>
                <a:spcPct val="130000"/>
              </a:lnSpc>
            </a:pPr>
            <a:r>
              <a:rPr lang="zh-CN" altLang="en-US" sz="3400" dirty="0">
                <a:latin typeface="Times New Roman" panose="02020603050405020304" pitchFamily="18" charset="0"/>
              </a:rPr>
              <a:t>    </a:t>
            </a:r>
            <a:r>
              <a:rPr lang="en-US" altLang="zh-CN" sz="3400">
                <a:latin typeface="Times New Roman" panose="02020603050405020304" pitchFamily="18" charset="0"/>
              </a:rPr>
              <a:t>English, Chinese and French are three different</a:t>
            </a:r>
            <a:r>
              <a:rPr lang="en-US" altLang="zh-CN" sz="340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400">
                <a:solidFill>
                  <a:srgbClr val="0000FF"/>
                </a:solidFill>
                <a:latin typeface="Times New Roman" panose="02020603050405020304" pitchFamily="18" charset="0"/>
              </a:rPr>
              <a:t>languages</a:t>
            </a:r>
            <a:r>
              <a:rPr lang="en-US" altLang="zh-CN" sz="3400">
                <a:latin typeface="Times New Roman" panose="02020603050405020304" pitchFamily="18" charset="0"/>
              </a:rPr>
              <a:t>. </a:t>
            </a:r>
            <a:endParaRPr lang="en-US" altLang="zh-CN" sz="3400">
              <a:latin typeface="Times New Roman" panose="02020603050405020304" pitchFamily="18" charset="0"/>
            </a:endParaRPr>
          </a:p>
          <a:p>
            <a:pPr marL="447675" indent="-447675">
              <a:lnSpc>
                <a:spcPct val="130000"/>
              </a:lnSpc>
            </a:pPr>
            <a:r>
              <a:rPr lang="en-US" altLang="zh-CN" sz="3400">
                <a:solidFill>
                  <a:srgbClr val="CC0000"/>
                </a:solidFill>
                <a:latin typeface="Times New Roman" panose="02020603050405020304" pitchFamily="18" charset="0"/>
              </a:rPr>
              <a:t>3. shout at “</a:t>
            </a:r>
            <a:r>
              <a:rPr lang="zh-CN" altLang="en-US" sz="3400" dirty="0">
                <a:solidFill>
                  <a:srgbClr val="CC0000"/>
                </a:solidFill>
                <a:latin typeface="Times New Roman" panose="02020603050405020304" pitchFamily="18" charset="0"/>
              </a:rPr>
              <a:t>冲</a:t>
            </a:r>
            <a:r>
              <a:rPr lang="en-US" altLang="zh-CN" sz="3400">
                <a:solidFill>
                  <a:srgbClr val="CC0000"/>
                </a:solidFill>
                <a:latin typeface="Times New Roman" panose="02020603050405020304" pitchFamily="18" charset="0"/>
              </a:rPr>
              <a:t>......</a:t>
            </a:r>
            <a:r>
              <a:rPr lang="zh-CN" altLang="en-US" sz="3400" dirty="0">
                <a:solidFill>
                  <a:srgbClr val="CC0000"/>
                </a:solidFill>
                <a:latin typeface="Times New Roman" panose="02020603050405020304" pitchFamily="18" charset="0"/>
              </a:rPr>
              <a:t>大声叫嚷”，后面要跟人或事物。</a:t>
            </a:r>
            <a:r>
              <a:rPr lang="zh-CN" altLang="en-US" sz="3400" dirty="0">
                <a:latin typeface="Times New Roman" panose="02020603050405020304" pitchFamily="18" charset="0"/>
              </a:rPr>
              <a:t>如：</a:t>
            </a:r>
            <a:endParaRPr lang="en-US" altLang="zh-CN" sz="3400">
              <a:latin typeface="Times New Roman" panose="02020603050405020304" pitchFamily="18" charset="0"/>
            </a:endParaRPr>
          </a:p>
          <a:p>
            <a:pPr marL="447675" indent="-447675">
              <a:lnSpc>
                <a:spcPct val="130000"/>
              </a:lnSpc>
            </a:pPr>
            <a:r>
              <a:rPr lang="en-US" altLang="zh-CN" sz="3400">
                <a:latin typeface="Times New Roman" panose="02020603050405020304" pitchFamily="18" charset="0"/>
              </a:rPr>
              <a:t>    </a:t>
            </a:r>
            <a:r>
              <a:rPr lang="zh-CN" altLang="en-US" sz="3400" dirty="0">
                <a:latin typeface="Times New Roman" panose="02020603050405020304" pitchFamily="18" charset="0"/>
              </a:rPr>
              <a:t>不要朝孩子们大声喊叫。</a:t>
            </a:r>
            <a:endParaRPr lang="en-US" altLang="zh-CN" sz="3400">
              <a:latin typeface="Times New Roman" panose="02020603050405020304" pitchFamily="18" charset="0"/>
            </a:endParaRPr>
          </a:p>
          <a:p>
            <a:pPr marL="447675" indent="-447675">
              <a:lnSpc>
                <a:spcPct val="130000"/>
              </a:lnSpc>
            </a:pPr>
            <a:r>
              <a:rPr lang="en-US" altLang="zh-CN" sz="3400">
                <a:latin typeface="Times New Roman" panose="02020603050405020304" pitchFamily="18" charset="0"/>
              </a:rPr>
              <a:t>    Don’t </a:t>
            </a:r>
            <a:r>
              <a:rPr lang="en-US" altLang="zh-CN" sz="3400">
                <a:solidFill>
                  <a:srgbClr val="0000FF"/>
                </a:solidFill>
                <a:latin typeface="Times New Roman" panose="02020603050405020304" pitchFamily="18" charset="0"/>
              </a:rPr>
              <a:t>shout at</a:t>
            </a:r>
            <a:r>
              <a:rPr lang="en-US" altLang="zh-CN" sz="3400">
                <a:latin typeface="Times New Roman" panose="02020603050405020304" pitchFamily="18" charset="0"/>
              </a:rPr>
              <a:t> the children.</a:t>
            </a:r>
            <a:r>
              <a:rPr lang="en-US" altLang="zh-CN" sz="340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400" dirty="0">
                <a:solidFill>
                  <a:srgbClr val="0033CC"/>
                </a:solidFill>
                <a:latin typeface="Times New Roman" panose="02020603050405020304" pitchFamily="18" charset="0"/>
              </a:rPr>
              <a:t>       </a:t>
            </a:r>
            <a:endParaRPr lang="zh-CN" altLang="en-US" sz="3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charRg st="28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3252">
                                            <p:txEl>
                                              <p:charRg st="28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charRg st="50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3252">
                                            <p:txEl>
                                              <p:charRg st="50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charRg st="114" end="1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3252">
                                            <p:txEl>
                                              <p:charRg st="114" end="1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charRg st="152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3252">
                                            <p:txEl>
                                              <p:charRg st="152" end="1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charRg st="168" end="2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3252">
                                            <p:txEl>
                                              <p:charRg st="168" end="2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9458" name="Text Box 3"/>
          <p:cNvSpPr txBox="1"/>
          <p:nvPr/>
        </p:nvSpPr>
        <p:spPr>
          <a:xfrm>
            <a:off x="533400" y="1295400"/>
            <a:ext cx="8305800" cy="1954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42925" indent="-542925">
              <a:lnSpc>
                <a:spcPct val="120000"/>
              </a:lnSpc>
            </a:pPr>
            <a:r>
              <a:rPr lang="en-US" altLang="zh-CN" sz="3400">
                <a:solidFill>
                  <a:srgbClr val="0000FF"/>
                </a:solidFill>
                <a:latin typeface="Arial" panose="020B0604020202020204" pitchFamily="34" charset="0"/>
              </a:rPr>
              <a:t>     Think of two things you did last weekend. Draw pictures of them. Your classmates guess what you did.</a:t>
            </a:r>
            <a:endParaRPr lang="en-US" altLang="zh-CN" sz="34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92864" y="129822"/>
            <a:ext cx="4068211" cy="1245399"/>
          </a:xfrm>
          <a:prstGeom prst="rect">
            <a:avLst/>
          </a:prstGeom>
          <a:noFill/>
        </p:spPr>
        <p:txBody>
          <a:bodyPr wrap="none" numCol="1">
            <a:prstTxWarp prst="textDouble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11430"/>
                <a:solidFill>
                  <a:srgbClr val="CC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Guessing</a:t>
            </a:r>
            <a:endParaRPr kumimoji="0" lang="zh-CN" altLang="en-US" sz="5400" b="1" i="0" u="none" strike="noStrike" kern="1200" cap="none" spc="0" normalizeH="0" baseline="0" noProof="0" dirty="0">
              <a:ln w="11430"/>
              <a:solidFill>
                <a:srgbClr val="CC009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3" name="椭圆 19462"/>
          <p:cNvSpPr/>
          <p:nvPr/>
        </p:nvSpPr>
        <p:spPr>
          <a:xfrm>
            <a:off x="228600" y="1371600"/>
            <a:ext cx="827088" cy="936625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>
              <a:lnSpc>
                <a:spcPct val="120000"/>
              </a:lnSpc>
            </a:pPr>
            <a:r>
              <a:rPr lang="en-US" altLang="zh-CN" sz="3800">
                <a:latin typeface="Arial" panose="020B0604020202020204" pitchFamily="34" charset="0"/>
              </a:rPr>
              <a:t>3c</a:t>
            </a:r>
            <a:endParaRPr lang="zh-CN" altLang="en-US" sz="3800" dirty="0">
              <a:latin typeface="Arial" panose="020B0604020202020204" pitchFamily="34" charset="0"/>
            </a:endParaRPr>
          </a:p>
        </p:txBody>
      </p:sp>
      <p:pic>
        <p:nvPicPr>
          <p:cNvPr id="19464" name="图片 19463" descr="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352800"/>
            <a:ext cx="5638800" cy="31067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21513" name="组合 21512"/>
          <p:cNvGrpSpPr/>
          <p:nvPr/>
        </p:nvGrpSpPr>
        <p:grpSpPr>
          <a:xfrm>
            <a:off x="457200" y="1066800"/>
            <a:ext cx="8077200" cy="4449763"/>
            <a:chOff x="288" y="672"/>
            <a:chExt cx="5088" cy="2803"/>
          </a:xfrm>
        </p:grpSpPr>
        <p:pic>
          <p:nvPicPr>
            <p:cNvPr id="21512" name="图片 21511" descr="6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" y="672"/>
              <a:ext cx="5088" cy="280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1" name="Picture 8" descr="E:\图片库\动作\3427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5" y="1160"/>
              <a:ext cx="1807" cy="111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1508" name="矩形标注 13"/>
          <p:cNvSpPr/>
          <p:nvPr/>
        </p:nvSpPr>
        <p:spPr>
          <a:xfrm>
            <a:off x="762000" y="457200"/>
            <a:ext cx="3276600" cy="762000"/>
          </a:xfrm>
          <a:prstGeom prst="wedgeRectCallout">
            <a:avLst>
              <a:gd name="adj1" fmla="val -12597"/>
              <a:gd name="adj2" fmla="val 155000"/>
            </a:avLst>
          </a:prstGeom>
          <a:solidFill>
            <a:schemeClr val="bg1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did I do?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09" name="矩形标注 14"/>
          <p:cNvSpPr/>
          <p:nvPr/>
        </p:nvSpPr>
        <p:spPr>
          <a:xfrm>
            <a:off x="1066800" y="5410200"/>
            <a:ext cx="6248400" cy="685800"/>
          </a:xfrm>
          <a:prstGeom prst="wedgeRectCallout">
            <a:avLst>
              <a:gd name="adj1" fmla="val -4597"/>
              <a:gd name="adj2" fmla="val -92361"/>
            </a:avLst>
          </a:prstGeom>
          <a:solidFill>
            <a:schemeClr val="bg1"/>
          </a:solidFill>
          <a:ln w="9525" cap="flat" cmpd="sng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went with your daughter?</a:t>
            </a:r>
            <a:endParaRPr lang="zh-CN" altLang="en-US" dirty="0">
              <a:solidFill>
                <a:srgbClr val="80008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4" name="椭圆形标注 21513"/>
          <p:cNvSpPr/>
          <p:nvPr/>
        </p:nvSpPr>
        <p:spPr>
          <a:xfrm>
            <a:off x="4800600" y="1219200"/>
            <a:ext cx="2819400" cy="1219200"/>
          </a:xfrm>
          <a:prstGeom prst="wedgeEllipseCallout">
            <a:avLst>
              <a:gd name="adj1" fmla="val 10644"/>
              <a:gd name="adj2" fmla="val 6875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1507" name="椭圆形标注 12"/>
          <p:cNvSpPr/>
          <p:nvPr/>
        </p:nvSpPr>
        <p:spPr>
          <a:xfrm>
            <a:off x="4648200" y="1066800"/>
            <a:ext cx="2971800" cy="1447800"/>
          </a:xfrm>
          <a:prstGeom prst="wedgeEllipseCallout">
            <a:avLst>
              <a:gd name="adj1" fmla="val 14852"/>
              <a:gd name="adj2" fmla="val 61954"/>
            </a:avLst>
          </a:prstGeom>
          <a:solidFill>
            <a:schemeClr val="bg1"/>
          </a:solidFill>
          <a:ln w="254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>
              <a:lnSpc>
                <a:spcPct val="11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went boating.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0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2455044" y="1255237"/>
            <a:ext cx="3713775" cy="1183498"/>
          </a:xfrm>
          <a:prstGeom prst="rect">
            <a:avLst/>
          </a:prstGeom>
          <a:noFill/>
        </p:spPr>
        <p:txBody>
          <a:bodyPr numCol="1">
            <a:prstTxWarp prst="textDeflateBottom">
              <a:avLst>
                <a:gd name="adj" fmla="val 8364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00B0F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Talking</a:t>
            </a:r>
            <a:endParaRPr kumimoji="0" lang="zh-CN" altLang="en-US" sz="4800" b="1" i="0" u="none" strike="noStrike" kern="1200" cap="none" spc="0" normalizeH="0" baseline="0" noProof="0" dirty="0">
              <a:ln w="11430"/>
              <a:gradFill>
                <a:gsLst>
                  <a:gs pos="0">
                    <a:srgbClr val="00B0F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31" name="Text Box 3"/>
          <p:cNvSpPr txBox="1"/>
          <p:nvPr/>
        </p:nvSpPr>
        <p:spPr>
          <a:xfrm>
            <a:off x="990600" y="2657475"/>
            <a:ext cx="7391400" cy="2068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latin typeface="Arial" panose="020B0604020202020204" pitchFamily="34" charset="0"/>
              </a:rPr>
              <a:t>Take some photos of your vacations to school. Ask and answer about your vacations. </a:t>
            </a:r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Text Box 7"/>
          <p:cNvSpPr txBox="1"/>
          <p:nvPr/>
        </p:nvSpPr>
        <p:spPr>
          <a:xfrm>
            <a:off x="1212850" y="5481638"/>
            <a:ext cx="842963" cy="1187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i="1">
                <a:solidFill>
                  <a:srgbClr val="006600"/>
                </a:solidFill>
                <a:latin typeface="Comic Sans MS" panose="030F0702030302020204" pitchFamily="66" charset="0"/>
              </a:rPr>
              <a:t>     </a:t>
            </a:r>
            <a:endParaRPr lang="en-US" altLang="zh-CN" sz="2400" i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altLang="zh-CN" sz="2400" i="1">
                <a:solidFill>
                  <a:srgbClr val="FF0000"/>
                </a:solidFill>
                <a:latin typeface="Comic Sans MS" panose="030F0702030302020204" pitchFamily="66" charset="0"/>
              </a:rPr>
              <a:t>    </a:t>
            </a:r>
            <a:endParaRPr lang="en-US" altLang="zh-CN" sz="2400" i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US" altLang="zh-CN" sz="2400" i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05" name="WordArt 6"/>
          <p:cNvSpPr>
            <a:spLocks noTextEdit="1"/>
          </p:cNvSpPr>
          <p:nvPr/>
        </p:nvSpPr>
        <p:spPr>
          <a:xfrm>
            <a:off x="1828800" y="1371600"/>
            <a:ext cx="5181600" cy="1371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p>
            <a:pPr algn="ctr"/>
            <a:r>
              <a:rPr lang="zh-CN" altLang="en-US" sz="18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CC"/>
                </a:solidFill>
                <a:effectLst>
                  <a:prstShdw prst="shdw13" dist="53882" dir="13499999">
                    <a:srgbClr val="808080">
                      <a:alpha val="50000"/>
                    </a:srgbClr>
                  </a:prst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Section A 2</a:t>
            </a:r>
            <a:endParaRPr lang="zh-CN" altLang="en-US" sz="18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CC"/>
              </a:solidFill>
              <a:effectLst>
                <a:prstShdw prst="shdw13" dist="53882" dir="13499999">
                  <a:srgbClr val="808080">
                    <a:alpha val="50000"/>
                  </a:srgbClr>
                </a:prst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6" name="WordArt 6"/>
          <p:cNvSpPr>
            <a:spLocks noTextEdit="1"/>
          </p:cNvSpPr>
          <p:nvPr/>
        </p:nvSpPr>
        <p:spPr>
          <a:xfrm>
            <a:off x="228600" y="3276600"/>
            <a:ext cx="8458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1800" b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CC"/>
                </a:solidFill>
                <a:effectLst>
                  <a:prstShdw prst="shdw13" dist="53882" dir="13499999">
                    <a:srgbClr val="808080">
                      <a:alpha val="50000"/>
                    </a:srgbClr>
                  </a:prst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Grammar focus - 3c</a:t>
            </a:r>
            <a:endParaRPr lang="zh-CN" altLang="en-US" sz="1800" b="1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CC"/>
              </a:solidFill>
              <a:effectLst>
                <a:prstShdw prst="shdw13" dist="53882" dir="13499999">
                  <a:srgbClr val="808080">
                    <a:alpha val="50000"/>
                  </a:srgbClr>
                </a:prst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strips dir="r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4289" name="图片 54288" descr="25"/>
          <p:cNvPicPr>
            <a:picLocks noChangeAspect="1"/>
          </p:cNvPicPr>
          <p:nvPr/>
        </p:nvPicPr>
        <p:blipFill>
          <a:blip r:embed="rId2"/>
          <a:srcRect t="14508" r="15942" b="12953"/>
          <a:stretch>
            <a:fillRect/>
          </a:stretch>
        </p:blipFill>
        <p:spPr>
          <a:xfrm>
            <a:off x="4724400" y="304800"/>
            <a:ext cx="4419600" cy="230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6" name="矩形标注 9"/>
          <p:cNvSpPr/>
          <p:nvPr/>
        </p:nvSpPr>
        <p:spPr>
          <a:xfrm>
            <a:off x="457200" y="457200"/>
            <a:ext cx="3276600" cy="2057400"/>
          </a:xfrm>
          <a:prstGeom prst="wedgeRectCallout">
            <a:avLst>
              <a:gd name="adj1" fmla="val 35079"/>
              <a:gd name="adj2" fmla="val 60727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did you go on Dragon Boat Day? </a:t>
            </a:r>
            <a:endParaRPr lang="zh-CN" altLang="en-US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77" name="矩形标注 10"/>
          <p:cNvSpPr/>
          <p:nvPr/>
        </p:nvSpPr>
        <p:spPr>
          <a:xfrm>
            <a:off x="6019800" y="2971800"/>
            <a:ext cx="2819400" cy="1447800"/>
          </a:xfrm>
          <a:prstGeom prst="wedgeRectCallout">
            <a:avLst>
              <a:gd name="adj1" fmla="val -63569"/>
              <a:gd name="adj2" fmla="val -27194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went to the countryside.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81" name="矩形标注 13"/>
          <p:cNvSpPr/>
          <p:nvPr/>
        </p:nvSpPr>
        <p:spPr>
          <a:xfrm>
            <a:off x="6019800" y="4724400"/>
            <a:ext cx="2895600" cy="1371600"/>
          </a:xfrm>
          <a:prstGeom prst="wedgeRectCallout">
            <a:avLst>
              <a:gd name="adj1" fmla="val -71764"/>
              <a:gd name="adj2" fmla="val -44213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watched the boat race.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82" name="矩形标注 14"/>
          <p:cNvSpPr/>
          <p:nvPr/>
        </p:nvSpPr>
        <p:spPr>
          <a:xfrm>
            <a:off x="533400" y="4038600"/>
            <a:ext cx="2057400" cy="2057400"/>
          </a:xfrm>
          <a:prstGeom prst="wedgeRectCallout">
            <a:avLst>
              <a:gd name="adj1" fmla="val 46218"/>
              <a:gd name="adj2" fmla="val -65278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did you do there?</a:t>
            </a:r>
            <a:endParaRPr lang="zh-CN" altLang="en-US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4287" name="图片 54286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819400"/>
            <a:ext cx="1338263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8" name="图片 54287" descr="图片1uj7u6j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625" y="2909888"/>
            <a:ext cx="1577975" cy="28813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54281" grpId="0" animBg="1"/>
      <p:bldP spid="5428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554" name="矩形标注 12"/>
          <p:cNvSpPr/>
          <p:nvPr/>
        </p:nvSpPr>
        <p:spPr>
          <a:xfrm>
            <a:off x="5562600" y="2438400"/>
            <a:ext cx="3124200" cy="685800"/>
          </a:xfrm>
          <a:prstGeom prst="wedgeRectCallout">
            <a:avLst>
              <a:gd name="adj1" fmla="val -58333"/>
              <a:gd name="adj2" fmla="val 113657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played chess.</a:t>
            </a:r>
            <a:endParaRPr lang="zh-CN" altLang="en-US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55" name="矩形标注 13"/>
          <p:cNvSpPr/>
          <p:nvPr/>
        </p:nvSpPr>
        <p:spPr>
          <a:xfrm>
            <a:off x="381000" y="533400"/>
            <a:ext cx="3429000" cy="1414463"/>
          </a:xfrm>
          <a:prstGeom prst="wedgeRectCallout">
            <a:avLst>
              <a:gd name="adj1" fmla="val -1250"/>
              <a:gd name="adj2" fmla="val 7469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did you do last weekend? </a:t>
            </a:r>
            <a:endParaRPr lang="zh-CN" altLang="en-US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59" name="矩形标注 9"/>
          <p:cNvSpPr/>
          <p:nvPr/>
        </p:nvSpPr>
        <p:spPr>
          <a:xfrm>
            <a:off x="5181600" y="4953000"/>
            <a:ext cx="3733800" cy="728663"/>
          </a:xfrm>
          <a:prstGeom prst="wedgeRectCallout">
            <a:avLst>
              <a:gd name="adj1" fmla="val -55060"/>
              <a:gd name="adj2" fmla="val -104032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my mother.</a:t>
            </a:r>
            <a:endParaRPr lang="zh-CN" altLang="en-US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3561" name="图片 23560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057400"/>
            <a:ext cx="1338263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2" name="图片 23561" descr="图片1uj7u6j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025" y="2667000"/>
            <a:ext cx="1577975" cy="2881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6" name="矩形标注 15"/>
          <p:cNvSpPr/>
          <p:nvPr/>
        </p:nvSpPr>
        <p:spPr>
          <a:xfrm>
            <a:off x="457200" y="4800600"/>
            <a:ext cx="2819400" cy="1414463"/>
          </a:xfrm>
          <a:prstGeom prst="wedgeRectCallout">
            <a:avLst>
              <a:gd name="adj1" fmla="val -1917"/>
              <a:gd name="adj2" fmla="val -88495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did you play with? </a:t>
            </a:r>
            <a:endParaRPr lang="zh-CN" altLang="en-US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3566" name="图片 23565" descr="image0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304800"/>
            <a:ext cx="3048000" cy="18716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9" grpId="0" animBg="1"/>
      <p:bldP spid="2355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5298" name="WordArt 9"/>
          <p:cNvSpPr>
            <a:spLocks noTextEdit="1"/>
          </p:cNvSpPr>
          <p:nvPr/>
        </p:nvSpPr>
        <p:spPr>
          <a:xfrm>
            <a:off x="2590800" y="228600"/>
            <a:ext cx="3505200" cy="762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250"/>
                <a:gd name="adj2" fmla="val 0"/>
              </a:avLst>
            </a:prstTxWarp>
            <a:normAutofit/>
          </a:bodyPr>
          <a:p>
            <a:pPr algn="l" eaLnBrk="0" hangingPunct="0"/>
            <a:r>
              <a:rPr lang="zh-CN" altLang="en-US" sz="4000" b="1">
                <a:ln w="9525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5400000"/>
                  <a:tileRect/>
                </a:gradFill>
                <a:effectLst>
                  <a:prstShdw prst="shdw13" dist="53882" dir="13499999">
                    <a:srgbClr val="808080">
                      <a:alpha val="50000"/>
                    </a:srgbClr>
                  </a:prst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Practice</a:t>
            </a:r>
            <a:endParaRPr lang="zh-CN" altLang="en-US" sz="4000" b="1">
              <a:ln w="9525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21001">
                    <a:srgbClr val="0819FB">
                      <a:alpha val="100000"/>
                    </a:srgbClr>
                  </a:gs>
                  <a:gs pos="35001">
                    <a:srgbClr val="1A8D48">
                      <a:alpha val="100000"/>
                    </a:srgbClr>
                  </a:gs>
                  <a:gs pos="52000">
                    <a:srgbClr val="FFFF00">
                      <a:alpha val="100000"/>
                    </a:srgbClr>
                  </a:gs>
                  <a:gs pos="73000">
                    <a:srgbClr val="EE3F17">
                      <a:alpha val="100000"/>
                    </a:srgbClr>
                  </a:gs>
                  <a:gs pos="88000">
                    <a:srgbClr val="E81766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5400000"/>
                <a:tileRect/>
              </a:gradFill>
              <a:effectLst>
                <a:prstShdw prst="shdw13" dist="53882" dir="13499999">
                  <a:srgbClr val="808080">
                    <a:alpha val="50000"/>
                  </a:srgbClr>
                </a:prst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Text Box 8"/>
          <p:cNvSpPr txBox="1"/>
          <p:nvPr/>
        </p:nvSpPr>
        <p:spPr>
          <a:xfrm>
            <a:off x="762000" y="4914900"/>
            <a:ext cx="8229600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A: How ____ your last weekend?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B: It was great.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2438400" y="4964113"/>
            <a:ext cx="106680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10" name="文本框 55309"/>
          <p:cNvSpPr txBox="1"/>
          <p:nvPr/>
        </p:nvSpPr>
        <p:spPr>
          <a:xfrm>
            <a:off x="304800" y="1143000"/>
            <a:ext cx="8382000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</a:rPr>
              <a:t>1. Look at the pictures, and read the </a:t>
            </a:r>
            <a:endParaRPr lang="en-US" altLang="zh-CN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</a:rPr>
              <a:t>    conversation then fill in the blanks.</a:t>
            </a:r>
            <a:endParaRPr lang="zh-CN" altLang="en-US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55313" name="图片 55312" descr="sy_20110811113835757031"/>
          <p:cNvPicPr>
            <a:picLocks noChangeAspect="1"/>
          </p:cNvPicPr>
          <p:nvPr/>
        </p:nvPicPr>
        <p:blipFill>
          <a:blip r:embed="rId2"/>
          <a:srcRect b="4939"/>
          <a:stretch>
            <a:fillRect/>
          </a:stretch>
        </p:blipFill>
        <p:spPr>
          <a:xfrm>
            <a:off x="457200" y="2819400"/>
            <a:ext cx="2895600" cy="201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15" name="图片 55314" descr="2871651_110527069849_2"/>
          <p:cNvPicPr>
            <a:picLocks noChangeAspect="1"/>
          </p:cNvPicPr>
          <p:nvPr/>
        </p:nvPicPr>
        <p:blipFill>
          <a:blip r:embed="rId3"/>
          <a:srcRect b="4503"/>
          <a:stretch>
            <a:fillRect/>
          </a:stretch>
        </p:blipFill>
        <p:spPr>
          <a:xfrm>
            <a:off x="3429000" y="3048000"/>
            <a:ext cx="2705100" cy="1635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19" name="图片 55318" descr="Redocn_2012022404151789"/>
          <p:cNvPicPr>
            <a:picLocks noChangeAspect="1"/>
          </p:cNvPicPr>
          <p:nvPr/>
        </p:nvPicPr>
        <p:blipFill>
          <a:blip r:embed="rId4"/>
          <a:srcRect l="19000" t="5949" r="14890" b="7372"/>
          <a:stretch>
            <a:fillRect/>
          </a:stretch>
        </p:blipFill>
        <p:spPr>
          <a:xfrm>
            <a:off x="6172200" y="2743200"/>
            <a:ext cx="2971800" cy="198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" name="Text Box 8"/>
          <p:cNvSpPr txBox="1"/>
          <p:nvPr/>
        </p:nvSpPr>
        <p:spPr>
          <a:xfrm>
            <a:off x="685800" y="914400"/>
            <a:ext cx="7848600" cy="5092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33400" indent="-53340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A: _______ did you go?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B: I went to the _____.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A: _____ did you go _____?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B: I went with my classmate.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A: ______ did you do there?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B: We _____ ________ and _____ some photos.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8"/>
          <p:cNvSpPr txBox="1"/>
          <p:nvPr/>
        </p:nvSpPr>
        <p:spPr>
          <a:xfrm>
            <a:off x="1295400" y="914400"/>
            <a:ext cx="21336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8"/>
          <p:cNvSpPr txBox="1"/>
          <p:nvPr/>
        </p:nvSpPr>
        <p:spPr>
          <a:xfrm>
            <a:off x="1371600" y="2362200"/>
            <a:ext cx="56388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                     with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8"/>
          <p:cNvSpPr txBox="1"/>
          <p:nvPr/>
        </p:nvSpPr>
        <p:spPr>
          <a:xfrm>
            <a:off x="3886200" y="1600200"/>
            <a:ext cx="16764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park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8"/>
          <p:cNvSpPr txBox="1"/>
          <p:nvPr/>
        </p:nvSpPr>
        <p:spPr>
          <a:xfrm>
            <a:off x="1339850" y="3765550"/>
            <a:ext cx="155575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8"/>
          <p:cNvSpPr txBox="1"/>
          <p:nvPr/>
        </p:nvSpPr>
        <p:spPr>
          <a:xfrm>
            <a:off x="2133600" y="4495800"/>
            <a:ext cx="52578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went   boating           took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1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5602" name="Text Box 8"/>
          <p:cNvSpPr txBox="1"/>
          <p:nvPr/>
        </p:nvSpPr>
        <p:spPr>
          <a:xfrm>
            <a:off x="990600" y="3444875"/>
            <a:ext cx="7543800" cy="2727325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Mr. Jones went to the mountains for a holiday. He ________ to the train station and ____ on the train on Sunday morning. 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8"/>
          <p:cNvSpPr txBox="1"/>
          <p:nvPr/>
        </p:nvSpPr>
        <p:spPr>
          <a:xfrm>
            <a:off x="3886200" y="4125913"/>
            <a:ext cx="198120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walked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8"/>
          <p:cNvSpPr txBox="1"/>
          <p:nvPr/>
        </p:nvSpPr>
        <p:spPr>
          <a:xfrm>
            <a:off x="3429000" y="4800600"/>
            <a:ext cx="9144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got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09" name="Text Box 8"/>
          <p:cNvSpPr txBox="1"/>
          <p:nvPr/>
        </p:nvSpPr>
        <p:spPr>
          <a:xfrm>
            <a:off x="76200" y="914400"/>
            <a:ext cx="8305800" cy="14097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marL="901700" indent="-901700"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2. 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从方框中选择恰当的单词，并用其正确形式填空。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10" name="Text Box 8"/>
          <p:cNvSpPr txBox="1"/>
          <p:nvPr/>
        </p:nvSpPr>
        <p:spPr>
          <a:xfrm>
            <a:off x="990600" y="2590800"/>
            <a:ext cx="7162800" cy="709613"/>
          </a:xfrm>
          <a:prstGeom prst="rect">
            <a:avLst/>
          </a:prstGeom>
          <a:solidFill>
            <a:srgbClr val="008000"/>
          </a:solidFill>
          <a:ln w="127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lnSpc>
                <a:spcPct val="110000"/>
              </a:lnSpc>
            </a:pPr>
            <a:r>
              <a:rPr lang="en-US" altLang="zh-CN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   look   get   walk    ask   have   </a:t>
            </a:r>
            <a:endParaRPr lang="en-US" altLang="zh-CN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6322" name="Text Box 8"/>
          <p:cNvSpPr txBox="1"/>
          <p:nvPr/>
        </p:nvSpPr>
        <p:spPr>
          <a:xfrm>
            <a:off x="685800" y="809625"/>
            <a:ext cx="7848600" cy="536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He ____ a new hat. He often put his head out of the window to _____ at the mountains. But the wind pulled his hat off. He quickly threw his old bag out of the window. Some people ______ “Why?”. He ____, “There’s no name and address on my hat, but there’s my name and address on my bag.”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8"/>
          <p:cNvSpPr txBox="1"/>
          <p:nvPr/>
        </p:nvSpPr>
        <p:spPr>
          <a:xfrm>
            <a:off x="5943600" y="1447800"/>
            <a:ext cx="14224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 Box 8"/>
          <p:cNvSpPr txBox="1"/>
          <p:nvPr/>
        </p:nvSpPr>
        <p:spPr>
          <a:xfrm>
            <a:off x="1447800" y="838200"/>
            <a:ext cx="12192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5842000" y="3429000"/>
            <a:ext cx="16256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asked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8"/>
          <p:cNvSpPr txBox="1"/>
          <p:nvPr/>
        </p:nvSpPr>
        <p:spPr>
          <a:xfrm>
            <a:off x="3302000" y="4114800"/>
            <a:ext cx="14224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said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2469931" y="840530"/>
            <a:ext cx="4145759" cy="1118296"/>
          </a:xfrm>
          <a:prstGeom prst="rect">
            <a:avLst/>
          </a:prstGeom>
          <a:noFill/>
        </p:spPr>
        <p:txBody>
          <a:bodyPr wrap="none" numCol="1">
            <a:prstTxWarp prst="textFadeRight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Homework</a:t>
            </a:r>
            <a:endParaRPr kumimoji="0" lang="zh-CN" altLang="en-US" sz="5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30" name="文本框 26629"/>
          <p:cNvSpPr txBox="1"/>
          <p:nvPr/>
        </p:nvSpPr>
        <p:spPr>
          <a:xfrm>
            <a:off x="838200" y="2279650"/>
            <a:ext cx="7620000" cy="3663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55600" indent="-35560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</a:rPr>
              <a:t>1. Remember the sentences in the </a:t>
            </a:r>
            <a:endParaRPr lang="en-US" altLang="zh-CN">
              <a:latin typeface="Times New Roman" panose="02020603050405020304" pitchFamily="18" charset="0"/>
            </a:endParaRPr>
          </a:p>
          <a:p>
            <a:pPr marL="355600" indent="-35560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Grammar Focus.</a:t>
            </a:r>
            <a:endParaRPr lang="en-US" altLang="zh-CN">
              <a:latin typeface="Times New Roman" panose="02020603050405020304" pitchFamily="18" charset="0"/>
            </a:endParaRPr>
          </a:p>
          <a:p>
            <a:pPr marL="355600" indent="-35560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</a:rPr>
              <a:t>2. Think of six interesting things you did in the last month. Then write them down in English.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>
    <p:plu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127" name="Picture 8" descr="D:\红蜻蜓抓图\屏幕截图\截屏030.bmp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rcRect t="1888"/>
          <a:stretch>
            <a:fillRect/>
          </a:stretch>
        </p:blipFill>
        <p:spPr>
          <a:xfrm>
            <a:off x="1371600" y="1752600"/>
            <a:ext cx="6248400" cy="426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9" name="WordArt 15"/>
          <p:cNvSpPr/>
          <p:nvPr/>
        </p:nvSpPr>
        <p:spPr>
          <a:xfrm>
            <a:off x="838200" y="609600"/>
            <a:ext cx="7620000" cy="838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zh-CN" altLang="en-US" sz="4800" b="1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CC"/>
                </a:solidFill>
                <a:effectLst>
                  <a:prstShdw prst="shdw13" dist="53882" dir="13499999">
                    <a:srgbClr val="808080">
                      <a:alpha val="50000"/>
                    </a:srgbClr>
                  </a:prst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Let's watch and learn!</a:t>
            </a:r>
            <a:endParaRPr lang="zh-CN" altLang="en-US" sz="4800" b="1">
              <a:ln w="952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CC"/>
              </a:solidFill>
              <a:effectLst>
                <a:prstShdw prst="shdw13" dist="53882" dir="13499999">
                  <a:srgbClr val="808080">
                    <a:alpha val="50000"/>
                  </a:srgbClr>
                </a:prst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914400" y="3146425"/>
            <a:ext cx="7086600" cy="2949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marL="542925" indent="-542925">
              <a:lnSpc>
                <a:spcPct val="130000"/>
              </a:lnSpc>
              <a:buAutoNum type="arabicPeriod"/>
            </a:pPr>
            <a:r>
              <a:rPr lang="zh-CN" altLang="en-US" dirty="0">
                <a:latin typeface="Times New Roman" panose="02020603050405020304" pitchFamily="18" charset="0"/>
              </a:rPr>
              <a:t>上个周末你做什么了？</a:t>
            </a:r>
            <a:endParaRPr lang="en-US" altLang="zh-CN">
              <a:latin typeface="Times New Roman" panose="02020603050405020304" pitchFamily="18" charset="0"/>
            </a:endParaRPr>
          </a:p>
          <a:p>
            <a:pPr marL="542925" indent="-542925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 ___________________________</a:t>
            </a:r>
            <a:endParaRPr lang="en-US" altLang="zh-CN">
              <a:latin typeface="Times New Roman" panose="02020603050405020304" pitchFamily="18" charset="0"/>
            </a:endParaRPr>
          </a:p>
          <a:p>
            <a:pPr marL="542925" indent="-542925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</a:rPr>
              <a:t>2.  </a:t>
            </a:r>
            <a:r>
              <a:rPr lang="zh-CN" altLang="en-US" dirty="0">
                <a:latin typeface="Times New Roman" panose="02020603050405020304" pitchFamily="18" charset="0"/>
              </a:rPr>
              <a:t>我做了我的家庭作业。       </a:t>
            </a:r>
            <a:r>
              <a:rPr lang="en-US" altLang="zh-CN">
                <a:latin typeface="Times New Roman" panose="02020603050405020304" pitchFamily="18" charset="0"/>
              </a:rPr>
              <a:t>__________________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9" name="Text Box 2"/>
          <p:cNvSpPr txBox="1"/>
          <p:nvPr/>
        </p:nvSpPr>
        <p:spPr>
          <a:xfrm>
            <a:off x="1447800" y="1676400"/>
            <a:ext cx="6858000" cy="1520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阅读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Grammar Focus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部分，完成下列句子。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2" name="Text Box 3"/>
          <p:cNvSpPr txBox="1"/>
          <p:nvPr/>
        </p:nvSpPr>
        <p:spPr>
          <a:xfrm>
            <a:off x="1524000" y="5289550"/>
            <a:ext cx="40386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I did my homework. 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2" name="Text Box 7"/>
          <p:cNvSpPr txBox="1"/>
          <p:nvPr/>
        </p:nvSpPr>
        <p:spPr>
          <a:xfrm>
            <a:off x="1447800" y="3841750"/>
            <a:ext cx="6529388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did you do last weekend?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4" name="WordArt 9"/>
          <p:cNvSpPr>
            <a:spLocks noTextEdit="1"/>
          </p:cNvSpPr>
          <p:nvPr/>
        </p:nvSpPr>
        <p:spPr>
          <a:xfrm>
            <a:off x="1524000" y="609600"/>
            <a:ext cx="5562600" cy="838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2500"/>
                <a:gd name="adj2" fmla="val 0"/>
              </a:avLst>
            </a:prstTxWarp>
            <a:normAutofit/>
          </a:bodyPr>
          <a:p>
            <a:pPr algn="l" eaLnBrk="0" hangingPunct="0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Grammar focus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21001">
                    <a:srgbClr val="0819FB">
                      <a:alpha val="100000"/>
                    </a:srgbClr>
                  </a:gs>
                  <a:gs pos="35001">
                    <a:srgbClr val="1A8D48">
                      <a:alpha val="100000"/>
                    </a:srgbClr>
                  </a:gs>
                  <a:gs pos="52000">
                    <a:srgbClr val="FFFF00">
                      <a:alpha val="100000"/>
                    </a:srgbClr>
                  </a:gs>
                  <a:gs pos="73000">
                    <a:srgbClr val="EE3F17">
                      <a:alpha val="100000"/>
                    </a:srgbClr>
                  </a:gs>
                  <a:gs pos="88000">
                    <a:srgbClr val="E81766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16200000" scaled="1"/>
                <a:tileRect/>
              </a:gra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245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762000" y="1336675"/>
            <a:ext cx="7848600" cy="4378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marL="514350" indent="-514350">
              <a:lnSpc>
                <a:spcPct val="130000"/>
              </a:lnSpc>
              <a:buAutoNum type="arabicPeriod" startAt="3"/>
            </a:pPr>
            <a:r>
              <a:rPr lang="zh-CN" altLang="en-US" dirty="0">
                <a:latin typeface="Times New Roman" panose="02020603050405020304" pitchFamily="18" charset="0"/>
              </a:rPr>
              <a:t>我们去划船了。</a:t>
            </a:r>
            <a:r>
              <a:rPr lang="en-US" altLang="zh-CN">
                <a:latin typeface="Times New Roman" panose="02020603050405020304" pitchFamily="18" charset="0"/>
              </a:rPr>
              <a:t>_______________ </a:t>
            </a:r>
            <a:endParaRPr lang="en-US" altLang="zh-CN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  <a:buAutoNum type="arabicPeriod" startAt="4"/>
            </a:pPr>
            <a:r>
              <a:rPr lang="zh-CN" altLang="en-US" dirty="0">
                <a:latin typeface="Times New Roman" panose="02020603050405020304" pitchFamily="18" charset="0"/>
              </a:rPr>
              <a:t>谁去探望了她的奶奶？ </a:t>
            </a:r>
            <a:endParaRPr lang="en-US" altLang="zh-CN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 _______________________</a:t>
            </a:r>
            <a:endParaRPr lang="en-US" altLang="zh-CN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</a:rPr>
              <a:t>5. </a:t>
            </a:r>
            <a:r>
              <a:rPr lang="zh-CN" altLang="en-US" dirty="0">
                <a:latin typeface="Times New Roman" panose="02020603050405020304" pitchFamily="18" charset="0"/>
              </a:rPr>
              <a:t> 是蓓基？</a:t>
            </a:r>
            <a:r>
              <a:rPr lang="en-US" altLang="zh-CN">
                <a:latin typeface="Times New Roman" panose="02020603050405020304" pitchFamily="18" charset="0"/>
              </a:rPr>
              <a:t>_________</a:t>
            </a:r>
            <a:endParaRPr lang="en-US" altLang="zh-CN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  <a:buAutoNum type="arabicPeriod" startAt="6"/>
            </a:pPr>
            <a:r>
              <a:rPr lang="zh-CN" altLang="en-US" dirty="0">
                <a:latin typeface="Times New Roman" panose="02020603050405020304" pitchFamily="18" charset="0"/>
              </a:rPr>
              <a:t>上个周末她去了哪里？</a:t>
            </a:r>
            <a:r>
              <a:rPr lang="en-US" altLang="zh-CN">
                <a:latin typeface="Times New Roman" panose="02020603050405020304" pitchFamily="18" charset="0"/>
              </a:rPr>
              <a:t>    ___________________________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2" name="Text Box 7"/>
          <p:cNvSpPr txBox="1"/>
          <p:nvPr/>
        </p:nvSpPr>
        <p:spPr>
          <a:xfrm>
            <a:off x="1295400" y="2774950"/>
            <a:ext cx="51816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visited her grandma?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3"/>
          <p:cNvSpPr txBox="1"/>
          <p:nvPr/>
        </p:nvSpPr>
        <p:spPr>
          <a:xfrm>
            <a:off x="1295400" y="4908550"/>
            <a:ext cx="64008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Where did she go last weekend? 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7"/>
          <p:cNvSpPr txBox="1"/>
          <p:nvPr/>
        </p:nvSpPr>
        <p:spPr>
          <a:xfrm>
            <a:off x="3200400" y="3460750"/>
            <a:ext cx="22860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Becky did.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3"/>
          <p:cNvSpPr txBox="1"/>
          <p:nvPr/>
        </p:nvSpPr>
        <p:spPr>
          <a:xfrm>
            <a:off x="4495800" y="1371600"/>
            <a:ext cx="39624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We went boating. 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9" name="Text Box 4"/>
          <p:cNvSpPr txBox="1"/>
          <p:nvPr/>
        </p:nvSpPr>
        <p:spPr>
          <a:xfrm>
            <a:off x="762000" y="955675"/>
            <a:ext cx="7772400" cy="4378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</a:rPr>
              <a:t> 7. </a:t>
            </a:r>
            <a:r>
              <a:rPr lang="zh-CN" altLang="en-US" dirty="0">
                <a:latin typeface="Times New Roman" panose="02020603050405020304" pitchFamily="18" charset="0"/>
              </a:rPr>
              <a:t>她去了农场。</a:t>
            </a:r>
            <a:endParaRPr lang="en-US" altLang="zh-CN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 ____________________________</a:t>
            </a:r>
            <a:endParaRPr lang="en-US" altLang="zh-CN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</a:rPr>
              <a:t> 8. </a:t>
            </a:r>
            <a:r>
              <a:rPr lang="zh-CN" altLang="en-US" dirty="0">
                <a:latin typeface="Times New Roman" panose="02020603050405020304" pitchFamily="18" charset="0"/>
              </a:rPr>
              <a:t>她和谁一起去的？</a:t>
            </a:r>
            <a:endParaRPr lang="en-US" altLang="zh-CN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 ____________________________</a:t>
            </a:r>
            <a:endParaRPr lang="en-US" altLang="zh-CN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</a:rPr>
              <a:t> 9. </a:t>
            </a:r>
            <a:r>
              <a:rPr lang="zh-CN" altLang="en-US" dirty="0">
                <a:latin typeface="Times New Roman" panose="02020603050405020304" pitchFamily="18" charset="0"/>
              </a:rPr>
              <a:t>她和她的同学们一起去的。</a:t>
            </a:r>
            <a:endParaRPr lang="en-US" altLang="zh-CN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 ____________________________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5122" name="Text Box 3"/>
          <p:cNvSpPr txBox="1"/>
          <p:nvPr/>
        </p:nvSpPr>
        <p:spPr>
          <a:xfrm>
            <a:off x="1295400" y="3121025"/>
            <a:ext cx="58674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Who did she go with? 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2" name="Text Box 7"/>
          <p:cNvSpPr txBox="1"/>
          <p:nvPr/>
        </p:nvSpPr>
        <p:spPr>
          <a:xfrm>
            <a:off x="1371600" y="1673225"/>
            <a:ext cx="43434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went to the farm.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7"/>
          <p:cNvSpPr txBox="1"/>
          <p:nvPr/>
        </p:nvSpPr>
        <p:spPr>
          <a:xfrm>
            <a:off x="1371600" y="4492625"/>
            <a:ext cx="61722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went with her classmates.  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2458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57200" y="2203450"/>
            <a:ext cx="8229600" cy="3663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marL="895350" indent="-895350">
              <a:lnSpc>
                <a:spcPct val="130000"/>
              </a:lnSpc>
            </a:pP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一、一般过去时态的特殊疑问句。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5350" indent="-895350">
              <a:lnSpc>
                <a:spcPct val="130000"/>
              </a:lnSpc>
            </a:pPr>
            <a:r>
              <a:rPr lang="zh-CN" altLang="en-US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zh-CN" altLang="en-US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特殊疑问词 </a:t>
            </a:r>
            <a:r>
              <a:rPr lang="en-US" altLang="zh-CN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was/were + </a:t>
            </a:r>
            <a:r>
              <a:rPr lang="zh-CN" altLang="en-US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主语</a:t>
            </a:r>
            <a:br>
              <a:rPr lang="zh-CN" altLang="en-US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zh-CN" altLang="en-US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其他？</a:t>
            </a:r>
            <a:endParaRPr lang="en-US" altLang="zh-CN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5350" indent="-89535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上个周末你过得怎么样？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5350" indent="-89535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   _____ ____ your last weekend? 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47800" y="5057775"/>
            <a:ext cx="26670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How   was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8201" name="组合 8200"/>
          <p:cNvGrpSpPr/>
          <p:nvPr/>
        </p:nvGrpSpPr>
        <p:grpSpPr>
          <a:xfrm>
            <a:off x="2133600" y="457200"/>
            <a:ext cx="3886200" cy="1905000"/>
            <a:chOff x="1488" y="144"/>
            <a:chExt cx="2448" cy="1200"/>
          </a:xfrm>
        </p:grpSpPr>
        <p:pic>
          <p:nvPicPr>
            <p:cNvPr id="8200" name="图片 8199" descr="图片1hkhk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1" y="144"/>
              <a:ext cx="2271" cy="102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8" name="WordArt 9"/>
            <p:cNvSpPr>
              <a:spLocks noTextEdit="1"/>
            </p:cNvSpPr>
            <p:nvPr/>
          </p:nvSpPr>
          <p:spPr>
            <a:xfrm>
              <a:off x="1488" y="576"/>
              <a:ext cx="2448" cy="768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21"/>
                </a:avLst>
              </a:prstTxWarp>
              <a:normAutofit/>
            </a:bodyPr>
            <a:p>
              <a:pPr algn="l"/>
              <a:r>
                <a:rPr lang="zh-CN" altLang="en-US" sz="40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gradFill rotWithShape="1">
                    <a:gsLst>
                      <a:gs pos="0">
                        <a:srgbClr val="A603AB">
                          <a:alpha val="100000"/>
                        </a:srgbClr>
                      </a:gs>
                      <a:gs pos="21001">
                        <a:srgbClr val="0819FB">
                          <a:alpha val="100000"/>
                        </a:srgbClr>
                      </a:gs>
                      <a:gs pos="35001">
                        <a:srgbClr val="1A8D48">
                          <a:alpha val="100000"/>
                        </a:srgbClr>
                      </a:gs>
                      <a:gs pos="52000">
                        <a:srgbClr val="FFFF00">
                          <a:alpha val="100000"/>
                        </a:srgbClr>
                      </a:gs>
                      <a:gs pos="73000">
                        <a:srgbClr val="EE3F17">
                          <a:alpha val="100000"/>
                        </a:srgbClr>
                      </a:gs>
                      <a:gs pos="88000">
                        <a:srgbClr val="E81766">
                          <a:alpha val="100000"/>
                        </a:srgbClr>
                      </a:gs>
                      <a:gs pos="100000">
                        <a:srgbClr val="A603AB">
                          <a:alpha val="100000"/>
                        </a:srgbClr>
                      </a:gs>
                    </a:gsLst>
                    <a:lin ang="5400000"/>
                    <a:tileRect/>
                  </a:gradFill>
                  <a:latin typeface="隶书" panose="02010509060101010101" charset="-122"/>
                  <a:ea typeface="隶书" panose="02010509060101010101" charset="-122"/>
                </a:rPr>
                <a:t>探究乐园</a:t>
              </a:r>
              <a:endPara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5400000"/>
                  <a:tileRect/>
                </a:gradFill>
                <a:latin typeface="隶书" panose="02010509060101010101" charset="-122"/>
                <a:ea typeface="隶书" panose="02010509060101010101" charset="-122"/>
              </a:endParaRPr>
            </a:p>
          </p:txBody>
        </p:sp>
      </p:grp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57200" y="762000"/>
            <a:ext cx="8001000" cy="5092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marL="514350" indent="-51435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dirty="0">
                <a:latin typeface="Times New Roman" panose="02020603050405020304" pitchFamily="18" charset="0"/>
              </a:rPr>
              <a:t>昨天下午他们在哪里？</a:t>
            </a:r>
            <a:endParaRPr lang="en-US" altLang="zh-CN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_______ _____ they yesterday afternoon?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昨天晚上谁在教室里？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____ ____ in the classroom last night?      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昨天你为什么迟到了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_____ _____ you late yesterday?         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90600" y="1476375"/>
            <a:ext cx="31242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  were</a:t>
            </a:r>
            <a:endParaRPr lang="zh-CN" altLang="en-US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82650" y="3641725"/>
            <a:ext cx="2089150" cy="806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 was</a:t>
            </a:r>
            <a:endParaRPr lang="zh-CN" altLang="en-US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14400" y="5057775"/>
            <a:ext cx="34290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  were</a:t>
            </a:r>
            <a:endParaRPr lang="zh-CN" altLang="en-US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9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5597</Words>
  <Application>WPS 演示</Application>
  <PresentationFormat>在屏幕上显示</PresentationFormat>
  <Paragraphs>304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7" baseType="lpstr">
      <vt:lpstr>Arial</vt:lpstr>
      <vt:lpstr>宋体</vt:lpstr>
      <vt:lpstr>Wingdings</vt:lpstr>
      <vt:lpstr>Calibri</vt:lpstr>
      <vt:lpstr>Comic Sans MS</vt:lpstr>
      <vt:lpstr>Times New Roman</vt:lpstr>
      <vt:lpstr>隶书</vt:lpstr>
      <vt:lpstr>微软雅黑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海派甜心</cp:lastModifiedBy>
  <cp:revision>51</cp:revision>
  <dcterms:created xsi:type="dcterms:W3CDTF">2021-05-18T03:29:46Z</dcterms:created>
  <dcterms:modified xsi:type="dcterms:W3CDTF">2021-05-18T03:30:18Z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2052-11.1.0.10132</vt:lpwstr>
  </property>
</Properties>
</file>