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49" r:id="rId3"/>
    <p:sldId id="325" r:id="rId4"/>
    <p:sldId id="324" r:id="rId5"/>
    <p:sldId id="301" r:id="rId6"/>
    <p:sldId id="359" r:id="rId7"/>
    <p:sldId id="358" r:id="rId8"/>
    <p:sldId id="327" r:id="rId9"/>
    <p:sldId id="339" r:id="rId10"/>
    <p:sldId id="355" r:id="rId11"/>
    <p:sldId id="328" r:id="rId12"/>
    <p:sldId id="329" r:id="rId13"/>
    <p:sldId id="302" r:id="rId14"/>
    <p:sldId id="315" r:id="rId15"/>
    <p:sldId id="331" r:id="rId16"/>
    <p:sldId id="340" r:id="rId17"/>
    <p:sldId id="343" r:id="rId18"/>
    <p:sldId id="342" r:id="rId19"/>
    <p:sldId id="341" r:id="rId20"/>
    <p:sldId id="344" r:id="rId21"/>
    <p:sldId id="334" r:id="rId22"/>
    <p:sldId id="335" r:id="rId23"/>
    <p:sldId id="345" r:id="rId24"/>
    <p:sldId id="336" r:id="rId25"/>
    <p:sldId id="352" r:id="rId26"/>
    <p:sldId id="337" r:id="rId27"/>
    <p:sldId id="353" r:id="rId28"/>
    <p:sldId id="338" r:id="rId29"/>
    <p:sldId id="346" r:id="rId30"/>
    <p:sldId id="347" r:id="rId31"/>
    <p:sldId id="356" r:id="rId32"/>
    <p:sldId id="357" r:id="rId33"/>
    <p:sldId id="309" r:id="rId34"/>
    <p:sldId id="351" r:id="rId35"/>
    <p:sldId id="256" r:id="rId36"/>
    <p:sldId id="350" r:id="rId37"/>
    <p:sldId id="348" r:id="rId38"/>
    <p:sldId id="314" r:id="rId3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Dotu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9900"/>
    <a:srgbClr val="FF66CC"/>
    <a:srgbClr val="FFFFFF"/>
    <a:srgbClr val="FF33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0"/>
    <p:restoredTop sz="94682"/>
  </p:normalViewPr>
  <p:slideViewPr>
    <p:cSldViewPr showGuides="1">
      <p:cViewPr varScale="1">
        <p:scale>
          <a:sx n="76" d="100"/>
          <a:sy n="76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E1BC14-7C46-4637-B5B3-9CAA875BC84A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hyperlink" Target="Section%20A%202a.mp3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hyperlink" Target="Section%20A%201b.mp3" TargetMode="Externa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0" name="矩形 45059"/>
          <p:cNvSpPr/>
          <p:nvPr/>
        </p:nvSpPr>
        <p:spPr>
          <a:xfrm>
            <a:off x="4572000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7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96988" y="942975"/>
            <a:ext cx="7596188" cy="1801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Imagine you are in one of the places in 1a. Talk about the weather with your friend on the phone.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8675" y="5156200"/>
            <a:ext cx="6840538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the weather in Beijing?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Oval 2"/>
          <p:cNvSpPr/>
          <p:nvPr/>
        </p:nvSpPr>
        <p:spPr>
          <a:xfrm>
            <a:off x="250825" y="12684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1c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27088" y="5803900"/>
            <a:ext cx="4249738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— It’s sunny.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200" name="图片 8199" descr="37"/>
          <p:cNvPicPr>
            <a:picLocks noChangeAspect="1"/>
          </p:cNvPicPr>
          <p:nvPr/>
        </p:nvPicPr>
        <p:blipFill>
          <a:blip r:embed="rId2"/>
          <a:srcRect l="48352" t="11208" b="57718"/>
          <a:stretch>
            <a:fillRect/>
          </a:stretch>
        </p:blipFill>
        <p:spPr>
          <a:xfrm>
            <a:off x="2411413" y="2922588"/>
            <a:ext cx="3816350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矩形 8201"/>
          <p:cNvSpPr/>
          <p:nvPr/>
        </p:nvSpPr>
        <p:spPr>
          <a:xfrm>
            <a:off x="827088" y="-26987"/>
            <a:ext cx="2881312" cy="981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421063" y="2060575"/>
            <a:ext cx="3311525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It’s cloudy.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419475" y="549275"/>
            <a:ext cx="4681538" cy="1409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the weather 	in Shanghai?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25463" y="5229225"/>
            <a:ext cx="4105275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It’s snowy.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9750" y="3860800"/>
            <a:ext cx="4608513" cy="1409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the weather       	in Moscow?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24" name="图片 9223" descr="37"/>
          <p:cNvPicPr>
            <a:picLocks noChangeAspect="1"/>
          </p:cNvPicPr>
          <p:nvPr/>
        </p:nvPicPr>
        <p:blipFill>
          <a:blip r:embed="rId2"/>
          <a:srcRect l="39558" t="59515" r="40649" b="1889"/>
          <a:stretch>
            <a:fillRect/>
          </a:stretch>
        </p:blipFill>
        <p:spPr>
          <a:xfrm>
            <a:off x="611188" y="260350"/>
            <a:ext cx="26638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37"/>
          <p:cNvPicPr>
            <a:picLocks noChangeAspect="1"/>
          </p:cNvPicPr>
          <p:nvPr/>
        </p:nvPicPr>
        <p:blipFill>
          <a:blip r:embed="rId2"/>
          <a:srcRect l="58794" t="43382" b="16663"/>
          <a:stretch>
            <a:fillRect/>
          </a:stretch>
        </p:blipFill>
        <p:spPr>
          <a:xfrm>
            <a:off x="5362575" y="3100388"/>
            <a:ext cx="3097213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067175" y="2462213"/>
            <a:ext cx="3240088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— It’s raining.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067175" y="3748088"/>
            <a:ext cx="4537075" cy="1409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the weather 	in Boston?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067175" y="5157788"/>
            <a:ext cx="2808288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— It’s windy.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68763" y="981075"/>
            <a:ext cx="4535488" cy="1409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the weather 	in Toronto?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48" name="图片 10247" descr="37"/>
          <p:cNvPicPr>
            <a:picLocks noChangeAspect="1"/>
          </p:cNvPicPr>
          <p:nvPr/>
        </p:nvPicPr>
        <p:blipFill>
          <a:blip r:embed="rId2"/>
          <a:srcRect t="11208" r="51648" b="52165"/>
          <a:stretch>
            <a:fillRect/>
          </a:stretch>
        </p:blipFill>
        <p:spPr>
          <a:xfrm>
            <a:off x="611188" y="981075"/>
            <a:ext cx="316865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10248" descr="37"/>
          <p:cNvPicPr>
            <a:picLocks noChangeAspect="1"/>
          </p:cNvPicPr>
          <p:nvPr/>
        </p:nvPicPr>
        <p:blipFill>
          <a:blip r:embed="rId2"/>
          <a:srcRect t="49376" r="53851" b="21777"/>
          <a:stretch>
            <a:fillRect/>
          </a:stretch>
        </p:blipFill>
        <p:spPr>
          <a:xfrm>
            <a:off x="430213" y="3787775"/>
            <a:ext cx="3492500" cy="216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80" grpId="0"/>
      <p:bldP spid="5838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80" name="图片 11279" descr="3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8313"/>
            <a:ext cx="9144000" cy="301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2"/>
          <p:cNvSpPr>
            <a:spLocks noGrp="1"/>
          </p:cNvSpPr>
          <p:nvPr>
            <p:ph type="title"/>
          </p:nvPr>
        </p:nvSpPr>
        <p:spPr>
          <a:xfrm>
            <a:off x="1152525" y="1871663"/>
            <a:ext cx="7596188" cy="1008062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3600" b="1">
                <a:solidFill>
                  <a:srgbClr val="0000FF"/>
                </a:solidFill>
              </a:rPr>
              <a:t>Listen and number the pictures [1-4].</a:t>
            </a:r>
            <a:endParaRPr lang="en-US" altLang="zh-CN" sz="3600" b="1">
              <a:solidFill>
                <a:srgbClr val="0000FF"/>
              </a:solidFill>
            </a:endParaRPr>
          </a:p>
        </p:txBody>
      </p:sp>
      <p:sp>
        <p:nvSpPr>
          <p:cNvPr id="11270" name="Oval 2"/>
          <p:cNvSpPr/>
          <p:nvPr/>
        </p:nvSpPr>
        <p:spPr>
          <a:xfrm>
            <a:off x="323850" y="1989138"/>
            <a:ext cx="792163" cy="792162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2a</a:t>
            </a:r>
            <a:endParaRPr lang="en-US" altLang="zh-CN" sz="40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4572000" y="5037138"/>
            <a:ext cx="358775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320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1835150" y="3960813"/>
            <a:ext cx="358775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320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156325" y="3744913"/>
            <a:ext cx="431800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9" name="图片 11278" descr="喇叭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1125538"/>
            <a:ext cx="792162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2" name="矩形 11281"/>
          <p:cNvSpPr/>
          <p:nvPr/>
        </p:nvSpPr>
        <p:spPr>
          <a:xfrm>
            <a:off x="1835150" y="476250"/>
            <a:ext cx="4032250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3600" b="1" spc="-36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3"/>
            <a:ext cx="5689600" cy="1366838"/>
          </a:xfrm>
        </p:spPr>
        <p:txBody>
          <a:bodyPr vert="horz" wrap="square" lIns="91440" tIns="45720" rIns="91440" bIns="45720" numCol="1" anchor="ctr" anchorCtr="0" compatLnSpc="1"/>
          <a:p>
            <a:pPr algn="l"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Listen again. Match the names with the activities.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563813"/>
            <a:ext cx="3959225" cy="295275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3600" b="1" u="sng"/>
              <a:t>  c  </a:t>
            </a:r>
            <a:r>
              <a:rPr lang="en-US" altLang="zh-CN" sz="3600" b="1"/>
              <a:t> Uncle Joe </a:t>
            </a:r>
            <a:endParaRPr lang="en-US" altLang="zh-CN" sz="3600" b="1"/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3600" b="1"/>
              <a:t>___ Jeff        	       </a:t>
            </a:r>
            <a:endParaRPr lang="en-US" altLang="zh-CN" sz="3600" b="1"/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3600" b="1"/>
              <a:t>___ Mary	</a:t>
            </a:r>
            <a:endParaRPr lang="en-US" altLang="zh-CN" sz="3600" b="1"/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3600" b="1"/>
              <a:t>___ Aunt Sally</a:t>
            </a:r>
            <a:endParaRPr lang="en-US" altLang="zh-CN" sz="3600" b="1"/>
          </a:p>
        </p:txBody>
      </p:sp>
      <p:sp>
        <p:nvSpPr>
          <p:cNvPr id="12292" name="Oval 2"/>
          <p:cNvSpPr/>
          <p:nvPr/>
        </p:nvSpPr>
        <p:spPr>
          <a:xfrm>
            <a:off x="649288" y="113982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2b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28675" y="3213100"/>
            <a:ext cx="50323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792163" y="3859213"/>
            <a:ext cx="5746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8675" y="4549775"/>
            <a:ext cx="6477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7" name="图片 12296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1411288"/>
            <a:ext cx="792163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Rectangle 3"/>
          <p:cNvSpPr/>
          <p:nvPr/>
        </p:nvSpPr>
        <p:spPr>
          <a:xfrm>
            <a:off x="3924300" y="2492375"/>
            <a:ext cx="5040313" cy="3455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14350" lvl="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 a. is playing computer games.</a:t>
            </a:r>
            <a:endParaRPr lang="en-US" altLang="zh-CN" sz="3600" b="1">
              <a:solidFill>
                <a:srgbClr val="FF3300"/>
              </a:solidFill>
            </a:endParaRPr>
          </a:p>
          <a:p>
            <a:pPr marL="514350" lvl="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 b. is cooking.</a:t>
            </a:r>
            <a:endParaRPr lang="en-US" altLang="zh-CN" sz="3600" b="1">
              <a:solidFill>
                <a:srgbClr val="FF3300"/>
              </a:solidFill>
            </a:endParaRPr>
          </a:p>
          <a:p>
            <a:pPr marL="514350" lvl="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 c. is playing basketball.</a:t>
            </a:r>
            <a:endParaRPr lang="en-US" altLang="zh-CN" sz="3600" b="1">
              <a:solidFill>
                <a:srgbClr val="FF3300"/>
              </a:solidFill>
            </a:endParaRPr>
          </a:p>
          <a:p>
            <a:pPr marL="514350" lvl="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 d. is watching TV.</a:t>
            </a:r>
            <a:endParaRPr lang="en-US" altLang="zh-CN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6" grpId="0"/>
      <p:bldP spid="7" grpId="0"/>
      <p:bldP spid="8" grpId="0"/>
      <p:bldP spid="12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22" name="图片 13321" descr="38-1"/>
          <p:cNvPicPr>
            <a:picLocks noChangeAspect="1"/>
          </p:cNvPicPr>
          <p:nvPr/>
        </p:nvPicPr>
        <p:blipFill>
          <a:blip r:embed="rId2"/>
          <a:srcRect l="85434"/>
          <a:stretch>
            <a:fillRect/>
          </a:stretch>
        </p:blipFill>
        <p:spPr>
          <a:xfrm>
            <a:off x="719138" y="2492375"/>
            <a:ext cx="2339975" cy="394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52525" y="1471613"/>
            <a:ext cx="7667625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Talk about the people with a partner.</a:t>
            </a:r>
            <a:endParaRPr lang="en-US" altLang="zh-CN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952750" y="3222625"/>
            <a:ext cx="5795963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What’s Uncle Joe doing?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6" name="Oval 2"/>
          <p:cNvSpPr/>
          <p:nvPr/>
        </p:nvSpPr>
        <p:spPr>
          <a:xfrm>
            <a:off x="179388" y="12858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2c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987675" y="4046538"/>
            <a:ext cx="5472113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He’s playing basketball.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矩形 13323"/>
          <p:cNvSpPr/>
          <p:nvPr/>
        </p:nvSpPr>
        <p:spPr>
          <a:xfrm rot="979787">
            <a:off x="1258888" y="-53975"/>
            <a:ext cx="2736850" cy="1631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917825" y="2060575"/>
            <a:ext cx="619125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What’s Aunt Sally doing?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916238" y="2852738"/>
            <a:ext cx="4968875" cy="1409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She’s cooking in the 	kitchen.</a:t>
            </a:r>
            <a:endParaRPr lang="en-US" altLang="zh-CN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3" name="图片 14342" descr="38-1"/>
          <p:cNvPicPr>
            <a:picLocks noChangeAspect="1"/>
          </p:cNvPicPr>
          <p:nvPr/>
        </p:nvPicPr>
        <p:blipFill>
          <a:blip r:embed="rId2"/>
          <a:srcRect l="21649" t="2792" r="64166" b="6750"/>
          <a:stretch>
            <a:fillRect/>
          </a:stretch>
        </p:blipFill>
        <p:spPr>
          <a:xfrm>
            <a:off x="539750" y="981075"/>
            <a:ext cx="2227263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348038" y="2278063"/>
            <a:ext cx="547211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What’s Mary doing?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348038" y="3140075"/>
            <a:ext cx="56165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She’s watching TV.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7" name="图片 15366" descr="38-1"/>
          <p:cNvPicPr>
            <a:picLocks noChangeAspect="1"/>
          </p:cNvPicPr>
          <p:nvPr/>
        </p:nvPicPr>
        <p:blipFill>
          <a:blip r:embed="rId2"/>
          <a:srcRect l="47639" t="9167" r="33455" b="7166"/>
          <a:stretch>
            <a:fillRect/>
          </a:stretch>
        </p:blipFill>
        <p:spPr>
          <a:xfrm>
            <a:off x="611188" y="1268413"/>
            <a:ext cx="2520950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12888" y="4597400"/>
            <a:ext cx="4608513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What’s Jeff doing?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12888" y="5316538"/>
            <a:ext cx="7380288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He’s playing computer games.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1" name="图片 16390" descr="38-1"/>
          <p:cNvPicPr>
            <a:picLocks noChangeAspect="1"/>
          </p:cNvPicPr>
          <p:nvPr/>
        </p:nvPicPr>
        <p:blipFill>
          <a:blip r:embed="rId2"/>
          <a:srcRect l="66145" t="7166" r="14948" b="6796"/>
          <a:stretch>
            <a:fillRect/>
          </a:stretch>
        </p:blipFill>
        <p:spPr>
          <a:xfrm>
            <a:off x="2987675" y="620713"/>
            <a:ext cx="2593975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27" name="Text Box 7"/>
          <p:cNvSpPr txBox="1"/>
          <p:nvPr/>
        </p:nvSpPr>
        <p:spPr>
          <a:xfrm>
            <a:off x="611188" y="3148013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park 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公园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31" name="Text Box 11"/>
          <p:cNvSpPr txBox="1"/>
          <p:nvPr/>
        </p:nvSpPr>
        <p:spPr>
          <a:xfrm>
            <a:off x="490538" y="6027738"/>
            <a:ext cx="350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message 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信息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Text Box 13"/>
          <p:cNvSpPr txBox="1"/>
          <p:nvPr/>
        </p:nvSpPr>
        <p:spPr>
          <a:xfrm>
            <a:off x="6588125" y="4365625"/>
            <a:ext cx="2341563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back 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adv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回来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come back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Text Box 15"/>
          <p:cNvSpPr txBox="1"/>
          <p:nvPr/>
        </p:nvSpPr>
        <p:spPr>
          <a:xfrm>
            <a:off x="3419475" y="3148013"/>
            <a:ext cx="5724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bad 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坏的 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bad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weather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24" name="图片 17423" descr="1122877_145749278000_2"/>
          <p:cNvPicPr>
            <a:picLocks noChangeAspect="1"/>
          </p:cNvPicPr>
          <p:nvPr/>
        </p:nvPicPr>
        <p:blipFill>
          <a:blip r:embed="rId2"/>
          <a:srcRect b="4613"/>
          <a:stretch>
            <a:fillRect/>
          </a:stretch>
        </p:blipFill>
        <p:spPr>
          <a:xfrm>
            <a:off x="898525" y="1235075"/>
            <a:ext cx="2881313" cy="183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图片 17427" descr="082933q4i245dazzt42ave"/>
          <p:cNvPicPr>
            <a:picLocks noChangeAspect="1"/>
          </p:cNvPicPr>
          <p:nvPr/>
        </p:nvPicPr>
        <p:blipFill>
          <a:blip r:embed="rId3"/>
          <a:srcRect b="10213"/>
          <a:stretch>
            <a:fillRect/>
          </a:stretch>
        </p:blipFill>
        <p:spPr>
          <a:xfrm>
            <a:off x="4572000" y="1219200"/>
            <a:ext cx="3095625" cy="184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0" name="图片 17429" descr="200872822271517_2"/>
          <p:cNvPicPr>
            <a:picLocks noChangeAspect="1"/>
          </p:cNvPicPr>
          <p:nvPr/>
        </p:nvPicPr>
        <p:blipFill>
          <a:blip r:embed="rId4"/>
          <a:srcRect b="6544"/>
          <a:stretch>
            <a:fillRect/>
          </a:stretch>
        </p:blipFill>
        <p:spPr>
          <a:xfrm>
            <a:off x="3635375" y="4086225"/>
            <a:ext cx="2881313" cy="193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4" name="图片 17433" descr="12169782069b925c"/>
          <p:cNvPicPr>
            <a:picLocks noChangeAspect="1"/>
          </p:cNvPicPr>
          <p:nvPr/>
        </p:nvPicPr>
        <p:blipFill>
          <a:blip r:embed="rId5"/>
          <a:srcRect l="20166" r="16833"/>
          <a:stretch>
            <a:fillRect/>
          </a:stretch>
        </p:blipFill>
        <p:spPr>
          <a:xfrm>
            <a:off x="684213" y="3862388"/>
            <a:ext cx="194310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WordArt 6"/>
          <p:cNvSpPr>
            <a:spLocks noTextEdit="1"/>
          </p:cNvSpPr>
          <p:nvPr/>
        </p:nvSpPr>
        <p:spPr>
          <a:xfrm>
            <a:off x="2484438" y="333375"/>
            <a:ext cx="4608512" cy="620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31" grpId="0"/>
      <p:bldP spid="17413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6" name="WordArt 5"/>
          <p:cNvSpPr>
            <a:spLocks noTextEdit="1"/>
          </p:cNvSpPr>
          <p:nvPr/>
        </p:nvSpPr>
        <p:spPr>
          <a:xfrm>
            <a:off x="827088" y="979488"/>
            <a:ext cx="30241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Unit 7</a:t>
            </a:r>
            <a:endParaRPr lang="zh-CN" altLang="en-US" sz="4000" b="1">
              <a:gradFill rotWithShape="1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88" name="矩形 3087"/>
          <p:cNvSpPr/>
          <p:nvPr/>
        </p:nvSpPr>
        <p:spPr>
          <a:xfrm>
            <a:off x="1042988" y="2708275"/>
            <a:ext cx="6697662" cy="170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It's raining!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Text Box 8"/>
          <p:cNvSpPr txBox="1"/>
          <p:nvPr/>
        </p:nvSpPr>
        <p:spPr>
          <a:xfrm>
            <a:off x="2557463" y="561975"/>
            <a:ext cx="6335712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  <a:ea typeface="Dotum" pitchFamily="34" charset="-127"/>
              </a:rPr>
              <a:t>Read the conversation in 2d and answer the questions.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19460" name="Text Box 40"/>
          <p:cNvSpPr txBox="1"/>
          <p:nvPr/>
        </p:nvSpPr>
        <p:spPr>
          <a:xfrm>
            <a:off x="358775" y="1738313"/>
            <a:ext cx="8388350" cy="4930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95300" indent="-4953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1. What’s Steve doing?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95300" indent="-4953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	_______________________________ _______________________________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95300" indent="-4953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2. What’s Rick’s brother doing?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95300" indent="-4953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    _______________________________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95300" indent="-4953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3. What does Steve want Rick’s brother to do?     _________________________________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969963" y="4144963"/>
            <a:ext cx="7246937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Dotum" pitchFamily="34" charset="-127"/>
              </a:rPr>
              <a:t>He’s studying at his friend’s home.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900113" y="5945188"/>
            <a:ext cx="7559675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Dotum" pitchFamily="34" charset="-127"/>
              </a:rPr>
              <a:t>He wants Rick’s brother to call back.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898525" y="2289175"/>
            <a:ext cx="7489825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Dotum" pitchFamily="34" charset="-127"/>
              </a:rPr>
              <a:t>He’s playing basketball with some friends at the park.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18440" name="Oval 2"/>
          <p:cNvSpPr/>
          <p:nvPr/>
        </p:nvSpPr>
        <p:spPr>
          <a:xfrm>
            <a:off x="1585913" y="8540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2d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250825" y="0"/>
            <a:ext cx="1800225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8"/>
          <p:cNvSpPr txBox="1"/>
          <p:nvPr/>
        </p:nvSpPr>
        <p:spPr>
          <a:xfrm>
            <a:off x="179388" y="981075"/>
            <a:ext cx="6265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Role-play the conversation.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179388" y="1622425"/>
            <a:ext cx="8964613" cy="4679950"/>
          </a:xfrm>
          <a:prstGeom prst="rect">
            <a:avLst/>
          </a:prstGeom>
        </p:spPr>
        <p:txBody>
          <a:bodyPr/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Rick: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Hello, Rick speaking.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Steve: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Hi, Rick. It’s Steve. How’s it going?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Rick: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Not bad, thanks. The weather’s great.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What are you doing?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Steve: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I’m playing basketball with some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  friends at the park.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Rick: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Sounds like you’re having a good time.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62" name="图片 19461" descr="38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549275"/>
            <a:ext cx="1944688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内容占位符 2"/>
          <p:cNvSpPr txBox="1"/>
          <p:nvPr/>
        </p:nvSpPr>
        <p:spPr>
          <a:xfrm>
            <a:off x="611188" y="981075"/>
            <a:ext cx="7991475" cy="4795838"/>
          </a:xfrm>
          <a:prstGeom prst="rect">
            <a:avLst/>
          </a:prstGeom>
        </p:spPr>
        <p:txBody>
          <a:bodyPr/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Steve: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Yeah. Is your brother at home?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Rick: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Oh, he’s not here. He’s studying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 at his friend’s home.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Steve: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Can I take a message for him?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Rick: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Yes. Could you just tell him to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call me back?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069975" indent="-1069975" eaLnBrk="0" hangingPunct="0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Steve: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Sure. No problem.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107950" y="1484313"/>
            <a:ext cx="8820150" cy="4608512"/>
          </a:xfrm>
          <a:solidFill>
            <a:schemeClr val="bg1"/>
          </a:solidFill>
          <a:ln/>
        </p:spPr>
        <p:txBody>
          <a:bodyPr vert="horz" wrap="square" lIns="91440" tIns="45720" rIns="91440" bIns="45720" anchor="t"/>
          <a:p>
            <a:pPr marL="263525" indent="-263525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3600" b="1"/>
              <a:t> 1. It’s </a:t>
            </a:r>
            <a:r>
              <a:rPr lang="en-US" altLang="zh-CN" sz="3600" b="1">
                <a:solidFill>
                  <a:srgbClr val="FF3300"/>
                </a:solidFill>
              </a:rPr>
              <a:t>raining</a:t>
            </a:r>
            <a:r>
              <a:rPr lang="en-US" altLang="zh-CN" sz="3600" b="1"/>
              <a:t>.</a:t>
            </a:r>
            <a:endParaRPr lang="en-US" altLang="zh-CN" sz="3600" b="1"/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        rain </a:t>
            </a:r>
            <a:r>
              <a:rPr lang="zh-CN" altLang="en-US" sz="3600" b="1" dirty="0">
                <a:solidFill>
                  <a:srgbClr val="0000FF"/>
                </a:solidFill>
              </a:rPr>
              <a:t>做动词，意为“下雨”。</a:t>
            </a:r>
            <a:endParaRPr lang="en-US" altLang="zh-CN" sz="3600" b="1">
              <a:solidFill>
                <a:srgbClr val="0000FF"/>
              </a:solidFill>
            </a:endParaRPr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/>
              <a:t> </a:t>
            </a:r>
            <a:r>
              <a:rPr lang="en-US" altLang="zh-CN" sz="3600" b="1"/>
              <a:t>e.g.</a:t>
            </a:r>
            <a:r>
              <a:rPr lang="en-US" altLang="zh-CN" sz="3600" b="1">
                <a:solidFill>
                  <a:srgbClr val="009900"/>
                </a:solidFill>
              </a:rPr>
              <a:t> </a:t>
            </a:r>
            <a:r>
              <a:rPr lang="zh-CN" altLang="en-US" sz="3600" b="1" dirty="0"/>
              <a:t>现在天津在下雨。 </a:t>
            </a:r>
            <a:r>
              <a:rPr lang="en-US" altLang="zh-CN" sz="3600" b="1"/>
              <a:t>            	_________________________</a:t>
            </a:r>
            <a:endParaRPr lang="en-US" altLang="zh-CN" sz="3600" b="1"/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     【</a:t>
            </a:r>
            <a:r>
              <a:rPr lang="zh-CN" altLang="en-US" sz="3600" b="1" dirty="0">
                <a:solidFill>
                  <a:srgbClr val="0000FF"/>
                </a:solidFill>
              </a:rPr>
              <a:t>拓展</a:t>
            </a:r>
            <a:r>
              <a:rPr lang="en-US" altLang="zh-CN" sz="3600" b="1">
                <a:solidFill>
                  <a:srgbClr val="0000FF"/>
                </a:solidFill>
              </a:rPr>
              <a:t>】rain </a:t>
            </a:r>
            <a:r>
              <a:rPr lang="zh-CN" altLang="en-US" sz="3600" b="1" dirty="0">
                <a:solidFill>
                  <a:srgbClr val="0000FF"/>
                </a:solidFill>
              </a:rPr>
              <a:t>做名词，意为“雨水”。</a:t>
            </a:r>
            <a:endParaRPr lang="zh-CN" altLang="en-US" sz="3600" b="1" dirty="0">
              <a:solidFill>
                <a:srgbClr val="0000FF"/>
              </a:solidFill>
            </a:endParaRPr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/>
              <a:t>e.g. There is a lot of </a:t>
            </a:r>
            <a:r>
              <a:rPr lang="en-US" altLang="zh-CN" sz="3600" b="1">
                <a:solidFill>
                  <a:srgbClr val="0000FF"/>
                </a:solidFill>
              </a:rPr>
              <a:t>rain</a:t>
            </a:r>
            <a:r>
              <a:rPr lang="en-US" altLang="zh-CN" sz="3600" b="1"/>
              <a:t> in summer in our 	city.   </a:t>
            </a:r>
            <a:r>
              <a:rPr lang="zh-CN" altLang="en-US" sz="3600" b="1" dirty="0"/>
              <a:t>我们这里夏天雨量很大。</a:t>
            </a:r>
            <a:endParaRPr lang="en-US" altLang="zh-CN" sz="3600" b="1"/>
          </a:p>
        </p:txBody>
      </p:sp>
      <p:sp>
        <p:nvSpPr>
          <p:cNvPr id="5" name="Text Box 4"/>
          <p:cNvSpPr txBox="1"/>
          <p:nvPr/>
        </p:nvSpPr>
        <p:spPr>
          <a:xfrm>
            <a:off x="1042988" y="3470275"/>
            <a:ext cx="61563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raining in 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Tianjin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now.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矩形 21510"/>
          <p:cNvSpPr/>
          <p:nvPr/>
        </p:nvSpPr>
        <p:spPr>
          <a:xfrm>
            <a:off x="1474788" y="620713"/>
            <a:ext cx="60499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charRg st="18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charRg st="43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9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charRg st="97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2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charRg st="123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内容占位符 2"/>
          <p:cNvSpPr>
            <a:spLocks noGrp="1"/>
          </p:cNvSpPr>
          <p:nvPr>
            <p:ph idx="1"/>
          </p:nvPr>
        </p:nvSpPr>
        <p:spPr>
          <a:xfrm>
            <a:off x="792163" y="1052513"/>
            <a:ext cx="7019925" cy="4248150"/>
          </a:xfrm>
          <a:solidFill>
            <a:schemeClr val="bg1"/>
          </a:solidFill>
          <a:ln/>
        </p:spPr>
        <p:txBody>
          <a:bodyPr vert="horz" wrap="square" lIns="91440" tIns="45720" rIns="91440" bIns="45720" anchor="t"/>
          <a:p>
            <a:pPr marL="263525" indent="-263525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3600" b="1"/>
              <a:t> 2. It’s </a:t>
            </a:r>
            <a:r>
              <a:rPr lang="en-US" altLang="zh-CN" sz="3600" b="1">
                <a:solidFill>
                  <a:srgbClr val="FF3300"/>
                </a:solidFill>
              </a:rPr>
              <a:t>windy</a:t>
            </a:r>
            <a:r>
              <a:rPr lang="en-US" altLang="zh-CN" sz="3600" b="1"/>
              <a:t>.</a:t>
            </a:r>
            <a:endParaRPr lang="en-US" altLang="zh-CN" sz="3600" b="1"/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        windy </a:t>
            </a:r>
            <a:r>
              <a:rPr lang="zh-CN" altLang="en-US" sz="3600" b="1" dirty="0">
                <a:solidFill>
                  <a:srgbClr val="FF0000"/>
                </a:solidFill>
              </a:rPr>
              <a:t>多风的</a:t>
            </a:r>
            <a:r>
              <a:rPr lang="zh-CN" altLang="en-US" sz="3600" b="1" dirty="0">
                <a:solidFill>
                  <a:srgbClr val="FF3300"/>
                </a:solidFill>
              </a:rPr>
              <a:t>；</a:t>
            </a:r>
            <a:r>
              <a:rPr lang="en-US" altLang="zh-CN" sz="3600" b="1">
                <a:solidFill>
                  <a:srgbClr val="0000FF"/>
                </a:solidFill>
              </a:rPr>
              <a:t>				cloudy </a:t>
            </a:r>
            <a:r>
              <a:rPr lang="zh-CN" altLang="en-US" sz="3600" b="1" dirty="0">
                <a:solidFill>
                  <a:srgbClr val="FF0000"/>
                </a:solidFill>
              </a:rPr>
              <a:t>多云</a:t>
            </a:r>
            <a:r>
              <a:rPr lang="zh-CN" altLang="en-US" sz="3600" b="1" dirty="0">
                <a:solidFill>
                  <a:srgbClr val="FF3300"/>
                </a:solidFill>
              </a:rPr>
              <a:t>的；</a:t>
            </a:r>
            <a:r>
              <a:rPr lang="en-US" altLang="zh-CN" sz="3600" b="1">
                <a:solidFill>
                  <a:srgbClr val="0000FF"/>
                </a:solidFill>
              </a:rPr>
              <a:t>				sunny </a:t>
            </a:r>
            <a:r>
              <a:rPr lang="zh-CN" altLang="en-US" sz="3600" b="1" dirty="0">
                <a:solidFill>
                  <a:srgbClr val="FF0000"/>
                </a:solidFill>
              </a:rPr>
              <a:t>晴朗的</a:t>
            </a:r>
            <a:r>
              <a:rPr lang="zh-CN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zh-CN" sz="3600" b="1">
                <a:solidFill>
                  <a:srgbClr val="0000FF"/>
                </a:solidFill>
              </a:rPr>
              <a:t> </a:t>
            </a:r>
            <a:endParaRPr lang="en-US" altLang="zh-CN" sz="3600" b="1">
              <a:solidFill>
                <a:srgbClr val="0000FF"/>
              </a:solidFill>
            </a:endParaRPr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        </a:t>
            </a:r>
            <a:r>
              <a:rPr lang="zh-CN" altLang="en-US" sz="3600" b="1" dirty="0">
                <a:solidFill>
                  <a:srgbClr val="FF0000"/>
                </a:solidFill>
              </a:rPr>
              <a:t>构词法：</a:t>
            </a:r>
            <a:r>
              <a:rPr lang="zh-CN" altLang="en-US" sz="3600" b="1" dirty="0">
                <a:solidFill>
                  <a:srgbClr val="0000FF"/>
                </a:solidFill>
              </a:rPr>
              <a:t>名词 </a:t>
            </a:r>
            <a:r>
              <a:rPr lang="en-US" altLang="zh-CN" sz="3600" b="1">
                <a:solidFill>
                  <a:srgbClr val="0000FF"/>
                </a:solidFill>
              </a:rPr>
              <a:t>+ </a:t>
            </a:r>
            <a:r>
              <a:rPr lang="en-US" altLang="zh-CN" sz="3600" b="1">
                <a:solidFill>
                  <a:srgbClr val="C00000"/>
                </a:solidFill>
              </a:rPr>
              <a:t>y</a:t>
            </a:r>
            <a:r>
              <a:rPr lang="en-US" altLang="zh-CN" sz="3600" b="1">
                <a:solidFill>
                  <a:srgbClr val="0000FF"/>
                </a:solidFill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</a:rPr>
              <a:t>→ </a:t>
            </a:r>
            <a:r>
              <a:rPr lang="zh-CN" altLang="en-US" sz="3600" b="1" dirty="0">
                <a:solidFill>
                  <a:srgbClr val="FF0066"/>
                </a:solidFill>
              </a:rPr>
              <a:t>形容词</a:t>
            </a:r>
            <a:endParaRPr lang="en-US" altLang="zh-CN" sz="3600" b="1">
              <a:solidFill>
                <a:srgbClr val="FF0066"/>
              </a:solidFill>
            </a:endParaRPr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/>
              <a:t> e.g.</a:t>
            </a:r>
            <a:r>
              <a:rPr lang="en-US" altLang="zh-CN" sz="3600" b="1">
                <a:solidFill>
                  <a:srgbClr val="0000FF"/>
                </a:solidFill>
              </a:rPr>
              <a:t> </a:t>
            </a:r>
            <a:r>
              <a:rPr lang="zh-CN" altLang="en-US" sz="3600" b="1" dirty="0"/>
              <a:t>今天宁夏风很大。</a:t>
            </a:r>
            <a:endParaRPr lang="en-US" altLang="zh-CN" sz="3600" b="1"/>
          </a:p>
          <a:p>
            <a:pPr marL="263525" indent="-2635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/>
              <a:t>        It’s ______ in </a:t>
            </a:r>
            <a:r>
              <a:rPr lang="en-US" altLang="zh-CN" sz="3600" b="1" err="1"/>
              <a:t>Ningxia</a:t>
            </a:r>
            <a:r>
              <a:rPr lang="en-US" altLang="zh-CN" sz="3600" b="1"/>
              <a:t> today. </a:t>
            </a:r>
            <a:endParaRPr lang="zh-CN" altLang="en-US" sz="3600" b="1" dirty="0"/>
          </a:p>
        </p:txBody>
      </p:sp>
      <p:sp>
        <p:nvSpPr>
          <p:cNvPr id="7" name="Text Box 7"/>
          <p:cNvSpPr txBox="1"/>
          <p:nvPr/>
        </p:nvSpPr>
        <p:spPr>
          <a:xfrm>
            <a:off x="2592388" y="5054600"/>
            <a:ext cx="20161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windy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16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8130">
                                            <p:txEl>
                                              <p:charRg st="16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0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0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0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0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0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30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3"/>
          <p:cNvSpPr txBox="1"/>
          <p:nvPr/>
        </p:nvSpPr>
        <p:spPr>
          <a:xfrm>
            <a:off x="144463" y="620713"/>
            <a:ext cx="8820150" cy="5778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42925" indent="-54292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3. How’s the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weather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in Beijing?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15000"/>
              </a:lnSpc>
              <a:buFont typeface="Wingdings" panose="05000000000000000000" pitchFamily="2" charset="2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weather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是不可数名词，意为“天气；气候”。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15000"/>
              </a:lnSpc>
            </a:pP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其前面不能用不定冠词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修饰，但可以用定冠词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bad/fine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等修饰；通常可以用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来指代。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e.g.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春天在中国北部是多风的。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___________ is windy in spring in the north of China.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5081588"/>
            <a:ext cx="3887787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weather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charRg st="33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64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0">
                                            <p:txEl>
                                              <p:charRg st="64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2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0">
                                            <p:txEl>
                                              <p:charRg st="126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4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0">
                                            <p:txEl>
                                              <p:charRg st="14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9" name="图片 49158" descr="0474"/>
          <p:cNvPicPr>
            <a:picLocks noChangeAspect="1"/>
          </p:cNvPicPr>
          <p:nvPr/>
        </p:nvPicPr>
        <p:blipFill>
          <a:blip r:embed="rId2"/>
          <a:srcRect l="4131" t="2365" r="4268" b="4370"/>
          <a:stretch>
            <a:fillRect/>
          </a:stretch>
        </p:blipFill>
        <p:spPr>
          <a:xfrm>
            <a:off x="7092950" y="2492375"/>
            <a:ext cx="1908175" cy="173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4" name="Text Box 3"/>
          <p:cNvSpPr txBox="1"/>
          <p:nvPr/>
        </p:nvSpPr>
        <p:spPr>
          <a:xfrm>
            <a:off x="863600" y="188913"/>
            <a:ext cx="6732588" cy="2727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42925" indent="-542925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今天天气如何？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20000"/>
              </a:lnSpc>
              <a:buFont typeface="Wingdings" panose="05000000000000000000" pitchFamily="2" charset="2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今天下雨。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— How’s the ________ today?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42925" indent="-5429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— ____ raining.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8613" y="1485900"/>
            <a:ext cx="18732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weather 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8025" y="2133600"/>
            <a:ext cx="8445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179388" y="2995613"/>
            <a:ext cx="8820150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7505" indent="-35750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4. She’s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cooking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7505" indent="-357505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cook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作动词，意为“烹调；煮”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7505" indent="-35750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e.g.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通常妈妈给我们做晚饭。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7505" indent="-35750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My mother usually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cooks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for us.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7505" indent="-357505">
              <a:lnSpc>
                <a:spcPct val="120000"/>
              </a:lnSpc>
            </a:pPr>
            <a:r>
              <a:rPr lang="en-US" altLang="zh-CN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【</a:t>
            </a:r>
            <a:r>
              <a:rPr lang="zh-CN" altLang="en-US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拓展</a:t>
            </a:r>
            <a:r>
              <a:rPr lang="en-US" altLang="zh-CN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作名词，意为“厨师”。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9154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2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9154">
                                            <p:txEl>
                                              <p:charRg st="2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59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9154">
                                            <p:txEl>
                                              <p:charRg st="59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19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3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charRg st="63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charRg st="104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3"/>
          <p:cNvSpPr txBox="1"/>
          <p:nvPr/>
        </p:nvSpPr>
        <p:spPr>
          <a:xfrm>
            <a:off x="215900" y="1352550"/>
            <a:ext cx="6769100" cy="1520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357505" indent="-357505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e.g.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我叔叔是一位很棒的厨师。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7505" indent="-357505"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My uncle is a great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cook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4925" y="2873375"/>
            <a:ext cx="9144000" cy="206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How’s it going?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情况怎么样？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How’s …?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句型在问候语中用来询问对    	方的情况。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9" name="图片 23558" descr="2475"/>
          <p:cNvPicPr>
            <a:picLocks noChangeAspect="1"/>
          </p:cNvPicPr>
          <p:nvPr/>
        </p:nvPicPr>
        <p:blipFill>
          <a:blip r:embed="rId2"/>
          <a:srcRect l="14294" t="10439" r="15712"/>
          <a:stretch>
            <a:fillRect/>
          </a:stretch>
        </p:blipFill>
        <p:spPr>
          <a:xfrm>
            <a:off x="7345363" y="1362075"/>
            <a:ext cx="1447800" cy="177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charRg st="1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29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3"/>
          <p:cNvSpPr txBox="1"/>
          <p:nvPr/>
        </p:nvSpPr>
        <p:spPr>
          <a:xfrm>
            <a:off x="34925" y="476250"/>
            <a:ext cx="9109075" cy="6021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答语常为：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Great. / Pretty good. /Not 	bad.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e.g.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你的学习情况如何？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	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How’s it going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with your study?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【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拓展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表达问候还可以用 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are 	you?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进行询问，答语常为“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Fine, thank 	you.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”。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		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这两句话的重点不在于询问，而在于问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候或打招呼。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581" name="图片 24580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1200150"/>
            <a:ext cx="1439863" cy="179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8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48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0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10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6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8">
                                            <p:txEl>
                                              <p:charRg st="16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charRg st="16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charRg st="16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charRg st="168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8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8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3"/>
          <p:cNvSpPr txBox="1"/>
          <p:nvPr/>
        </p:nvSpPr>
        <p:spPr>
          <a:xfrm>
            <a:off x="863600" y="1052513"/>
            <a:ext cx="7812088" cy="3663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Font typeface="Wingdings" panose="05000000000000000000" pitchFamily="2" charset="2"/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6. No problem.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没有问题。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e.g.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你会做风筝吗？ </a:t>
            </a: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没问题。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— Can you make a kite?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—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problem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8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charRg st="48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7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charRg st="79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96" name="WordArt 6"/>
          <p:cNvSpPr>
            <a:spLocks noTextEdit="1"/>
          </p:cNvSpPr>
          <p:nvPr/>
        </p:nvSpPr>
        <p:spPr>
          <a:xfrm>
            <a:off x="827088" y="1268413"/>
            <a:ext cx="7561262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1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1a-2d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8" name="文本框 52227"/>
          <p:cNvSpPr txBox="1"/>
          <p:nvPr/>
        </p:nvSpPr>
        <p:spPr>
          <a:xfrm>
            <a:off x="179388" y="981075"/>
            <a:ext cx="8785225" cy="4703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43230" algn="l"/>
              </a:tabLst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Sounds like you’re having a good time. 	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4400">
              <a:lnSpc>
                <a:spcPct val="120000"/>
              </a:lnSpc>
              <a:tabLst>
                <a:tab pos="44323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这是一个省略句，相当于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sounds like 	you’re …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。英语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It sounds like …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It 	sounds …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句型近似，都表示“听起	来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；听上去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……”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。这种省略的用	法十分口语化，在日常英语会话中经	常听到。例如：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charRg st="4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charRg st="4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文本框 53251"/>
          <p:cNvSpPr txBox="1"/>
          <p:nvPr/>
        </p:nvSpPr>
        <p:spPr>
          <a:xfrm>
            <a:off x="900113" y="1412875"/>
            <a:ext cx="7345362" cy="3663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(It) Sounds like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he’s all right now.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听上去他现在病已经好了。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(It) Sounds like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you had a good time on your trip.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听起来你旅行玩得很开心。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2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5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charRg st="5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10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2">
                                            <p:txEl>
                                              <p:charRg st="102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34925" y="2047875"/>
            <a:ext cx="8964613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一、用所给单词的适当形式填空。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1. It’s a ______ day today (sun).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2. The weather is bad now. It’s _______      	(wind).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3. Sounds like you __________ (have) a 	good time now.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2193925" y="2697163"/>
            <a:ext cx="227488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sunny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8" name="Text Box 4"/>
          <p:cNvSpPr txBox="1"/>
          <p:nvPr/>
        </p:nvSpPr>
        <p:spPr>
          <a:xfrm>
            <a:off x="6737350" y="3344863"/>
            <a:ext cx="164941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windy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1" name="Text Box 7"/>
          <p:cNvSpPr txBox="1"/>
          <p:nvPr/>
        </p:nvSpPr>
        <p:spPr>
          <a:xfrm>
            <a:off x="4211638" y="4694238"/>
            <a:ext cx="259238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having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9" name="矩形 27658"/>
          <p:cNvSpPr/>
          <p:nvPr/>
        </p:nvSpPr>
        <p:spPr>
          <a:xfrm>
            <a:off x="2627313" y="692150"/>
            <a:ext cx="3384550" cy="103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练一练</a:t>
            </a:r>
            <a:endParaRPr lang="zh-CN" altLang="en-US" sz="3600" b="1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539750" y="1471613"/>
            <a:ext cx="82804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4. It’s ______ (cloud) now. Is it going to rain?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5. — How’s the weather now?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    — It _________ (rain) now.   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6. It’s ______ (snow) in winter in Harbin now. 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1835150" y="1443038"/>
            <a:ext cx="237648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Dotum" pitchFamily="34" charset="-127"/>
              </a:rPr>
              <a:t>cloudy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2112963" y="3417888"/>
            <a:ext cx="3251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Dotum" pitchFamily="34" charset="-127"/>
              </a:rPr>
              <a:t>is raining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835150" y="4065588"/>
            <a:ext cx="275113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Dotum" pitchFamily="34" charset="-127"/>
              </a:rPr>
              <a:t>snowy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Text Box 4"/>
          <p:cNvSpPr txBox="1"/>
          <p:nvPr/>
        </p:nvSpPr>
        <p:spPr>
          <a:xfrm>
            <a:off x="468313" y="836613"/>
            <a:ext cx="66119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二、根据汉语提示完成句子。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9463" y="1700213"/>
            <a:ext cx="7667625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多伦多的天气如何？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buAutoNum type="arabicPeriod" startAt="2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你那里情况怎么样？ 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不错。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246188" y="2317750"/>
            <a:ext cx="6767512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How’s the weather in Toronto?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317625" y="4262438"/>
            <a:ext cx="417671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How’s it going?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1319213" y="4940300"/>
            <a:ext cx="24479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Not bad.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3388" y="658813"/>
            <a:ext cx="8208963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我奶奶正在给我们做饭。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你能给杰克捎个信吗？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_____________________________?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5. 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你能告诉她给我回个电话吗？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没问题。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______________________________?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900113" y="1279525"/>
            <a:ext cx="74231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grandma is cooking for us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973138" y="2616200"/>
            <a:ext cx="691197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you take a message for Jack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33450" y="4591050"/>
            <a:ext cx="81756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Can you tell her to call me back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900113" y="5238750"/>
            <a:ext cx="38544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No problem.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84213" y="2563813"/>
            <a:ext cx="7920037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一、总结有关天气的词汇。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二、编写三个有关天气问答的对话。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1. windy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2. raining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3. snowy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1" name="矩形 26630"/>
          <p:cNvSpPr/>
          <p:nvPr/>
        </p:nvSpPr>
        <p:spPr>
          <a:xfrm>
            <a:off x="2484438" y="981075"/>
            <a:ext cx="3816350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4" name="Text Box 6"/>
          <p:cNvSpPr txBox="1"/>
          <p:nvPr/>
        </p:nvSpPr>
        <p:spPr>
          <a:xfrm>
            <a:off x="4716463" y="6021388"/>
            <a:ext cx="39957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snow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下雪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雪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468313" y="6027738"/>
            <a:ext cx="4105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sunny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晴朗的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539750" y="3500438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windy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多风的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150" name="图片 5149" descr="0503"/>
          <p:cNvPicPr>
            <a:picLocks noChangeAspect="1"/>
          </p:cNvPicPr>
          <p:nvPr/>
        </p:nvPicPr>
        <p:blipFill>
          <a:blip r:embed="rId2"/>
          <a:srcRect l="16806" t="8395" b="4814"/>
          <a:stretch>
            <a:fillRect/>
          </a:stretch>
        </p:blipFill>
        <p:spPr>
          <a:xfrm>
            <a:off x="1042988" y="1268413"/>
            <a:ext cx="2808287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Text Box 12"/>
          <p:cNvSpPr txBox="1"/>
          <p:nvPr/>
        </p:nvSpPr>
        <p:spPr>
          <a:xfrm>
            <a:off x="4787900" y="3435350"/>
            <a:ext cx="39608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cloudy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多云的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54" name="WordArt 6"/>
          <p:cNvSpPr>
            <a:spLocks noTextEdit="1"/>
          </p:cNvSpPr>
          <p:nvPr/>
        </p:nvSpPr>
        <p:spPr>
          <a:xfrm>
            <a:off x="2124075" y="431800"/>
            <a:ext cx="4608513" cy="620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62" name="图片 5161" descr="多云"/>
          <p:cNvPicPr>
            <a:picLocks noChangeAspect="1"/>
          </p:cNvPicPr>
          <p:nvPr/>
        </p:nvPicPr>
        <p:blipFill>
          <a:blip r:embed="rId3"/>
          <a:srcRect b="8788"/>
          <a:stretch>
            <a:fillRect/>
          </a:stretch>
        </p:blipFill>
        <p:spPr>
          <a:xfrm>
            <a:off x="4716463" y="1412875"/>
            <a:ext cx="3311525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63" name="图片 5162" descr="多雪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221163"/>
            <a:ext cx="2808287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64" name="图片 5163" descr="风和日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232275"/>
            <a:ext cx="2514600" cy="178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1" grpId="0"/>
      <p:bldP spid="7182" grpId="0"/>
      <p:bldP spid="7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Text Box 3"/>
          <p:cNvSpPr txBox="1"/>
          <p:nvPr/>
        </p:nvSpPr>
        <p:spPr>
          <a:xfrm>
            <a:off x="900113" y="4076700"/>
            <a:ext cx="3887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weather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天气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6325" name="Picture 19" descr="http://pic15.nipic.com/20110630/2531170_080520638329_2.jpg"/>
          <p:cNvPicPr>
            <a:picLocks noChangeAspect="1"/>
          </p:cNvPicPr>
          <p:nvPr/>
        </p:nvPicPr>
        <p:blipFill>
          <a:blip r:embed="rId2"/>
          <a:srcRect b="3595"/>
          <a:stretch>
            <a:fillRect/>
          </a:stretch>
        </p:blipFill>
        <p:spPr>
          <a:xfrm>
            <a:off x="1187450" y="1498600"/>
            <a:ext cx="2663825" cy="207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6"/>
          <p:cNvSpPr txBox="1"/>
          <p:nvPr/>
        </p:nvSpPr>
        <p:spPr>
          <a:xfrm>
            <a:off x="4932363" y="4581525"/>
            <a:ext cx="26654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cook </a:t>
            </a:r>
            <a:r>
              <a:rPr lang="en-US" altLang="zh-CN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做饭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6327" name="图片 56326" descr="8432_201006200005201bhBb"/>
          <p:cNvPicPr>
            <a:picLocks noChangeAspect="1"/>
          </p:cNvPicPr>
          <p:nvPr/>
        </p:nvPicPr>
        <p:blipFill>
          <a:blip r:embed="rId3"/>
          <a:srcRect l="12222" t="18631" r="17223" b="12045"/>
          <a:stretch>
            <a:fillRect/>
          </a:stretch>
        </p:blipFill>
        <p:spPr>
          <a:xfrm>
            <a:off x="4932363" y="836613"/>
            <a:ext cx="2159000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4276" name="图片 54275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892300"/>
            <a:ext cx="1746250" cy="303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圆角矩形标注 54276"/>
          <p:cNvSpPr/>
          <p:nvPr/>
        </p:nvSpPr>
        <p:spPr>
          <a:xfrm>
            <a:off x="3059113" y="2347913"/>
            <a:ext cx="3887787" cy="1368425"/>
          </a:xfrm>
          <a:prstGeom prst="wedgeRoundRectCallout">
            <a:avLst>
              <a:gd name="adj1" fmla="val -68620"/>
              <a:gd name="adj2" fmla="val 1229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What’s the date today?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pic>
        <p:nvPicPr>
          <p:cNvPr id="54278" name="图片 54277" descr="对话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75" y="3765550"/>
            <a:ext cx="1966913" cy="2976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9" name="圆角矩形标注 54278"/>
          <p:cNvSpPr/>
          <p:nvPr/>
        </p:nvSpPr>
        <p:spPr>
          <a:xfrm>
            <a:off x="1908175" y="5060950"/>
            <a:ext cx="3960813" cy="1223963"/>
          </a:xfrm>
          <a:prstGeom prst="wedgeRoundRectCallout">
            <a:avLst>
              <a:gd name="adj1" fmla="val 68676"/>
              <a:gd name="adj2" fmla="val -4637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It’s …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54280" name="矩形标注 54279"/>
          <p:cNvSpPr/>
          <p:nvPr/>
        </p:nvSpPr>
        <p:spPr>
          <a:xfrm>
            <a:off x="2700338" y="2419350"/>
            <a:ext cx="4895850" cy="1296988"/>
          </a:xfrm>
          <a:prstGeom prst="wedgeRectCallout">
            <a:avLst>
              <a:gd name="adj1" fmla="val -56745"/>
              <a:gd name="adj2" fmla="val -3580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The weather is good today. 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54281" name="椭圆形标注 54280"/>
          <p:cNvSpPr/>
          <p:nvPr/>
        </p:nvSpPr>
        <p:spPr>
          <a:xfrm>
            <a:off x="1979613" y="4437063"/>
            <a:ext cx="4319587" cy="2232025"/>
          </a:xfrm>
          <a:prstGeom prst="wedgeEllipseCallout">
            <a:avLst>
              <a:gd name="adj1" fmla="val 52426"/>
              <a:gd name="adj2" fmla="val -6188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Dotum" pitchFamily="34" charset="-127"/>
              </a:rPr>
              <a:t>Yes, it’s sunny/cloudy/windy….</a:t>
            </a:r>
            <a:endParaRPr lang="en-US" altLang="zh-CN"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54282" name="矩形 54281"/>
          <p:cNvSpPr/>
          <p:nvPr/>
        </p:nvSpPr>
        <p:spPr>
          <a:xfrm>
            <a:off x="2484438" y="115888"/>
            <a:ext cx="3960812" cy="1179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Warming up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3" name="文本框 54282"/>
          <p:cNvSpPr txBox="1"/>
          <p:nvPr/>
        </p:nvSpPr>
        <p:spPr>
          <a:xfrm>
            <a:off x="900113" y="1341438"/>
            <a:ext cx="61198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Dotum" pitchFamily="34" charset="-127"/>
              </a:rPr>
              <a:t>Talk about the weather.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9" grpId="0" animBg="1"/>
      <p:bldP spid="54280" grpId="0" animBg="1"/>
      <p:bldP spid="542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7" name="Oval 2"/>
          <p:cNvSpPr/>
          <p:nvPr/>
        </p:nvSpPr>
        <p:spPr>
          <a:xfrm>
            <a:off x="250825" y="250825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1a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042988" y="188913"/>
            <a:ext cx="8101013" cy="750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Match the words with the pictures [a-e].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9" name="Text Box 16"/>
          <p:cNvSpPr txBox="1"/>
          <p:nvPr/>
        </p:nvSpPr>
        <p:spPr>
          <a:xfrm>
            <a:off x="358775" y="2016125"/>
            <a:ext cx="3132138" cy="3663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raining 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windy 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cloudy 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sunny 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snowing 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" name="Text Box 19"/>
          <p:cNvSpPr txBox="1"/>
          <p:nvPr/>
        </p:nvSpPr>
        <p:spPr>
          <a:xfrm>
            <a:off x="2554288" y="2016125"/>
            <a:ext cx="381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" name="Text Box 20"/>
          <p:cNvSpPr txBox="1"/>
          <p:nvPr/>
        </p:nvSpPr>
        <p:spPr>
          <a:xfrm>
            <a:off x="2193925" y="4162425"/>
            <a:ext cx="381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" name="Text Box 21"/>
          <p:cNvSpPr txBox="1"/>
          <p:nvPr/>
        </p:nvSpPr>
        <p:spPr>
          <a:xfrm>
            <a:off x="2336800" y="3455988"/>
            <a:ext cx="381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" name="Text Box 22"/>
          <p:cNvSpPr txBox="1"/>
          <p:nvPr/>
        </p:nvSpPr>
        <p:spPr>
          <a:xfrm>
            <a:off x="2246313" y="2736850"/>
            <a:ext cx="381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" name="Text Box 23"/>
          <p:cNvSpPr txBox="1"/>
          <p:nvPr/>
        </p:nvSpPr>
        <p:spPr>
          <a:xfrm>
            <a:off x="2625725" y="4883150"/>
            <a:ext cx="50482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60" name="图片 6159" descr="37"/>
          <p:cNvPicPr>
            <a:picLocks noChangeAspect="1"/>
          </p:cNvPicPr>
          <p:nvPr/>
        </p:nvPicPr>
        <p:blipFill>
          <a:blip r:embed="rId2"/>
          <a:srcRect t="11208"/>
          <a:stretch>
            <a:fillRect/>
          </a:stretch>
        </p:blipFill>
        <p:spPr>
          <a:xfrm>
            <a:off x="3167063" y="1052513"/>
            <a:ext cx="5868987" cy="576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54" grpId="0"/>
      <p:bldP spid="55" grpId="0"/>
      <p:bldP spid="56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0375" y="2235200"/>
            <a:ext cx="6442075" cy="14097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write these city names in the boxes above.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3" name="Oval 2"/>
          <p:cNvSpPr/>
          <p:nvPr/>
        </p:nvSpPr>
        <p:spPr>
          <a:xfrm>
            <a:off x="828675" y="2295525"/>
            <a:ext cx="719138" cy="9080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1b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87" name="图片 7186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13" y="2781300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8" name="文本框 7187"/>
          <p:cNvSpPr txBox="1"/>
          <p:nvPr/>
        </p:nvSpPr>
        <p:spPr>
          <a:xfrm>
            <a:off x="1549400" y="4068763"/>
            <a:ext cx="5780088" cy="1520825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ea typeface="Dotum" pitchFamily="34" charset="-127"/>
              </a:rPr>
              <a:t>Beijing   Moscow   Toronto    Boston   Shanghai</a:t>
            </a:r>
            <a:endParaRPr lang="en-US" altLang="zh-CN">
              <a:solidFill>
                <a:schemeClr val="bg1"/>
              </a:solidFill>
              <a:latin typeface="Times New Roman" panose="02020603050405020304" pitchFamily="18" charset="0"/>
              <a:ea typeface="Dotum" pitchFamily="34" charset="-127"/>
            </a:endParaRPr>
          </a:p>
        </p:txBody>
      </p:sp>
      <p:sp>
        <p:nvSpPr>
          <p:cNvPr id="7189" name="WordArt 6"/>
          <p:cNvSpPr>
            <a:spLocks noTextEdit="1"/>
          </p:cNvSpPr>
          <p:nvPr/>
        </p:nvSpPr>
        <p:spPr>
          <a:xfrm>
            <a:off x="2268538" y="692150"/>
            <a:ext cx="4176712" cy="1268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alpha val="100000"/>
                      </a:srgbClr>
                    </a:gs>
                    <a:gs pos="20000">
                      <a:srgbClr val="000040">
                        <a:alpha val="100000"/>
                      </a:srgbClr>
                    </a:gs>
                    <a:gs pos="50000">
                      <a:srgbClr val="400040">
                        <a:alpha val="100000"/>
                      </a:srgbClr>
                    </a:gs>
                    <a:gs pos="75000">
                      <a:srgbClr val="8F0040">
                        <a:alpha val="100000"/>
                      </a:srgbClr>
                    </a:gs>
                    <a:gs pos="89999">
                      <a:srgbClr val="F27300">
                        <a:alpha val="100000"/>
                      </a:srgbClr>
                    </a:gs>
                    <a:gs pos="100000">
                      <a:srgbClr val="FFBF00">
                        <a:alpha val="100000"/>
                      </a:srgbClr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00040">
                      <a:alpha val="100000"/>
                    </a:srgbClr>
                  </a:gs>
                  <a:gs pos="50000">
                    <a:srgbClr val="400040">
                      <a:alpha val="100000"/>
                    </a:srgbClr>
                  </a:gs>
                  <a:gs pos="75000">
                    <a:srgbClr val="8F0040">
                      <a:alpha val="100000"/>
                    </a:srgbClr>
                  </a:gs>
                  <a:gs pos="89999">
                    <a:srgbClr val="F27300">
                      <a:alpha val="100000"/>
                    </a:srgbClr>
                  </a:gs>
                  <a:gs pos="100000">
                    <a:srgbClr val="FFBF00">
                      <a:alpha val="100000"/>
                    </a:srgbClr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04" name="图片 51203" descr="37"/>
          <p:cNvPicPr>
            <a:picLocks noChangeAspect="1"/>
          </p:cNvPicPr>
          <p:nvPr/>
        </p:nvPicPr>
        <p:blipFill>
          <a:blip r:embed="rId2"/>
          <a:srcRect t="11208"/>
          <a:stretch>
            <a:fillRect/>
          </a:stretch>
        </p:blipFill>
        <p:spPr>
          <a:xfrm>
            <a:off x="1114425" y="620713"/>
            <a:ext cx="6553200" cy="576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Box 5"/>
          <p:cNvSpPr txBox="1"/>
          <p:nvPr/>
        </p:nvSpPr>
        <p:spPr>
          <a:xfrm>
            <a:off x="5218113" y="2232025"/>
            <a:ext cx="1512887" cy="482600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Beijing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6" name="TextBox 6"/>
          <p:cNvSpPr txBox="1"/>
          <p:nvPr/>
        </p:nvSpPr>
        <p:spPr>
          <a:xfrm>
            <a:off x="5219700" y="4537075"/>
            <a:ext cx="1655763" cy="482600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Moscow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7" name="TextBox 7"/>
          <p:cNvSpPr txBox="1"/>
          <p:nvPr/>
        </p:nvSpPr>
        <p:spPr>
          <a:xfrm>
            <a:off x="4283075" y="5253038"/>
            <a:ext cx="2016125" cy="482600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Shanghai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8" name="TextBox 8"/>
          <p:cNvSpPr txBox="1"/>
          <p:nvPr/>
        </p:nvSpPr>
        <p:spPr>
          <a:xfrm>
            <a:off x="1258888" y="814388"/>
            <a:ext cx="1655762" cy="482600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Toronto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9" name="TextBox 9"/>
          <p:cNvSpPr txBox="1"/>
          <p:nvPr/>
        </p:nvSpPr>
        <p:spPr>
          <a:xfrm>
            <a:off x="1546225" y="4392613"/>
            <a:ext cx="1441450" cy="482600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Boston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4813</Words>
  <Application>WPS 演示</Application>
  <PresentationFormat>在屏幕上显示</PresentationFormat>
  <Paragraphs>330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Calibri</vt:lpstr>
      <vt:lpstr>Dotum</vt:lpstr>
      <vt:lpstr>微软雅黑</vt:lpstr>
      <vt:lpstr>Arial Unicode MS</vt:lpstr>
      <vt:lpstr>隶书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336</cp:revision>
  <dcterms:created xsi:type="dcterms:W3CDTF">2021-05-14T09:14:01Z</dcterms:created>
  <dcterms:modified xsi:type="dcterms:W3CDTF">2021-05-14T09:14:28Z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