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0"/>
  </p:notesMasterIdLst>
  <p:sldIdLst>
    <p:sldId id="329" r:id="rId2"/>
    <p:sldId id="328" r:id="rId3"/>
    <p:sldId id="351" r:id="rId4"/>
    <p:sldId id="387" r:id="rId5"/>
    <p:sldId id="381" r:id="rId6"/>
    <p:sldId id="395" r:id="rId7"/>
    <p:sldId id="396" r:id="rId8"/>
    <p:sldId id="385" r:id="rId9"/>
    <p:sldId id="386" r:id="rId10"/>
    <p:sldId id="389" r:id="rId11"/>
    <p:sldId id="379" r:id="rId12"/>
    <p:sldId id="397" r:id="rId13"/>
    <p:sldId id="398" r:id="rId14"/>
    <p:sldId id="394" r:id="rId15"/>
    <p:sldId id="390" r:id="rId16"/>
    <p:sldId id="392" r:id="rId17"/>
    <p:sldId id="343" r:id="rId18"/>
    <p:sldId id="330" r:id="rId19"/>
  </p:sldIdLst>
  <p:sldSz cx="12192000" cy="6858000"/>
  <p:notesSz cx="7104063" cy="10234613"/>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648BAE"/>
    <a:srgbClr val="C1DEF6"/>
    <a:srgbClr val="B4DEFA"/>
    <a:srgbClr val="EA6E7E"/>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4660"/>
  </p:normalViewPr>
  <p:slideViewPr>
    <p:cSldViewPr snapToGrid="0">
      <p:cViewPr varScale="1">
        <p:scale>
          <a:sx n="115" d="100"/>
          <a:sy n="115" d="100"/>
        </p:scale>
        <p:origin x="24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2019/12/13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930469" y="216899"/>
            <a:ext cx="2533352" cy="369332"/>
          </a:xfrm>
          <a:prstGeom prst="rect">
            <a:avLst/>
          </a:prstGeom>
          <a:noFill/>
        </p:spPr>
        <p:txBody>
          <a:bodyPr wrap="square" rtlCol="0">
            <a:spAutoFit/>
          </a:bodyPr>
          <a:lstStyle/>
          <a:p>
            <a:r>
              <a:rPr lang="zh-CN" altLang="en-US" b="1" dirty="0">
                <a:solidFill>
                  <a:schemeClr val="accent1"/>
                </a:solidFill>
              </a:rPr>
              <a:t>人教版必修</a:t>
            </a:r>
            <a:r>
              <a:rPr lang="zh-CN" altLang="en-US" b="1" dirty="0" smtClean="0">
                <a:solidFill>
                  <a:schemeClr val="accent1"/>
                </a:solidFill>
              </a:rPr>
              <a:t>第</a:t>
            </a:r>
            <a:r>
              <a:rPr lang="zh-CN" altLang="en-US" b="1" dirty="0">
                <a:solidFill>
                  <a:schemeClr val="accent1"/>
                </a:solidFill>
              </a:rPr>
              <a:t>二</a:t>
            </a:r>
            <a:r>
              <a:rPr lang="zh-CN" altLang="en-US" b="1" dirty="0" smtClean="0">
                <a:solidFill>
                  <a:schemeClr val="accent1"/>
                </a:solidFill>
              </a:rPr>
              <a:t>册</a:t>
            </a:r>
            <a:endParaRPr lang="zh-CN" altLang="en-US" b="1" dirty="0">
              <a:solidFill>
                <a:schemeClr val="accent1"/>
              </a:solidFill>
            </a:endParaRPr>
          </a:p>
        </p:txBody>
      </p:sp>
      <p:sp>
        <p:nvSpPr>
          <p:cNvPr id="5" name="文本框 4">
            <a:extLst>
              <a:ext uri="{FF2B5EF4-FFF2-40B4-BE49-F238E27FC236}">
                <a16:creationId xmlns:a16="http://schemas.microsoft.com/office/drawing/2014/main" id="{C436DB20-ED0E-48C8-83FD-9B05A434AC43}"/>
              </a:ext>
            </a:extLst>
          </p:cNvPr>
          <p:cNvSpPr txBox="1"/>
          <p:nvPr/>
        </p:nvSpPr>
        <p:spPr>
          <a:xfrm>
            <a:off x="440575" y="1931513"/>
            <a:ext cx="11339746" cy="2585323"/>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         </a:t>
            </a:r>
          </a:p>
          <a:p>
            <a:r>
              <a:rPr lang="en-US" sz="5400" b="1" dirty="0" smtClean="0">
                <a:latin typeface="Times New Roman" pitchFamily="18" charset="0"/>
                <a:cs typeface="Times New Roman" pitchFamily="18" charset="0"/>
              </a:rPr>
              <a:t>    </a:t>
            </a:r>
          </a:p>
          <a:p>
            <a:r>
              <a:rPr lang="en-US" sz="5400" b="1" dirty="0" smtClean="0">
                <a:latin typeface="Times New Roman" pitchFamily="18" charset="0"/>
                <a:cs typeface="Times New Roman" pitchFamily="18" charset="0"/>
              </a:rPr>
              <a:t> </a:t>
            </a:r>
            <a:r>
              <a:rPr lang="en-US" altLang="zh-CN" sz="5400" b="1" dirty="0" smtClean="0">
                <a:latin typeface="Times New Roman" pitchFamily="18" charset="0"/>
                <a:cs typeface="Times New Roman" pitchFamily="18" charset="0"/>
              </a:rPr>
              <a:t>Period 1</a:t>
            </a:r>
            <a:r>
              <a:rPr lang="en-US" sz="5400" b="1" dirty="0" smtClean="0">
                <a:latin typeface="Times New Roman" pitchFamily="18" charset="0"/>
                <a:cs typeface="Times New Roman" pitchFamily="18" charset="0"/>
              </a:rPr>
              <a:t> </a:t>
            </a:r>
            <a:r>
              <a:rPr lang="en-US" altLang="zh-CN" sz="4800" b="1" dirty="0" smtClean="0">
                <a:latin typeface="Times New Roman" pitchFamily="18" charset="0"/>
                <a:cs typeface="Times New Roman" pitchFamily="18" charset="0"/>
              </a:rPr>
              <a:t>Listening </a:t>
            </a:r>
            <a:r>
              <a:rPr lang="en-US" altLang="zh-CN" sz="4800" b="1" dirty="0" smtClean="0">
                <a:latin typeface="Times New Roman" pitchFamily="18" charset="0"/>
                <a:cs typeface="Times New Roman" pitchFamily="18" charset="0"/>
              </a:rPr>
              <a:t>&amp;Speaking </a:t>
            </a:r>
            <a:r>
              <a:rPr lang="en-US" altLang="zh-CN" sz="4800" b="1" dirty="0" smtClean="0">
                <a:latin typeface="Times New Roman" pitchFamily="18" charset="0"/>
                <a:cs typeface="Times New Roman" pitchFamily="18" charset="0"/>
              </a:rPr>
              <a:t>&amp;Talking </a:t>
            </a:r>
            <a:endParaRPr lang="zh-CN" altLang="en-US" sz="4800" b="1" dirty="0">
              <a:latin typeface="Times New Roman" pitchFamily="18" charset="0"/>
              <a:cs typeface="Times New Roman" pitchFamily="18" charset="0"/>
            </a:endParaRPr>
          </a:p>
        </p:txBody>
      </p:sp>
      <p:sp>
        <p:nvSpPr>
          <p:cNvPr id="2" name="矩形 1">
            <a:extLst>
              <a:ext uri="{FF2B5EF4-FFF2-40B4-BE49-F238E27FC236}">
                <a16:creationId xmlns:a16="http://schemas.microsoft.com/office/drawing/2014/main" id="{95744C57-C166-4A2D-949F-F435BE645334}"/>
              </a:ext>
            </a:extLst>
          </p:cNvPr>
          <p:cNvSpPr/>
          <p:nvPr/>
        </p:nvSpPr>
        <p:spPr>
          <a:xfrm>
            <a:off x="2487588" y="2709424"/>
            <a:ext cx="9704412" cy="830997"/>
          </a:xfrm>
          <a:prstGeom prst="rect">
            <a:avLst/>
          </a:prstGeom>
        </p:spPr>
        <p:txBody>
          <a:bodyPr wrap="square">
            <a:spAutoFit/>
          </a:bodyPr>
          <a:lstStyle/>
          <a:p>
            <a:r>
              <a:rPr lang="en-US" altLang="zh-CN" sz="4800" b="1" dirty="0" smtClean="0">
                <a:latin typeface="Times New Roman" pitchFamily="18" charset="0"/>
                <a:cs typeface="Times New Roman" pitchFamily="18" charset="0"/>
              </a:rPr>
              <a:t>Unit 2 </a:t>
            </a:r>
            <a:r>
              <a:rPr lang="en-US" altLang="zh-CN" sz="4800" b="1" dirty="0" smtClean="0">
                <a:latin typeface="Times New Roman" pitchFamily="18" charset="0"/>
                <a:cs typeface="Times New Roman" pitchFamily="18" charset="0"/>
              </a:rPr>
              <a:t>Wildlife </a:t>
            </a:r>
            <a:r>
              <a:rPr lang="en-US" altLang="zh-CN" sz="4800" b="1" dirty="0" smtClean="0">
                <a:latin typeface="Times New Roman" pitchFamily="18" charset="0"/>
                <a:cs typeface="Times New Roman" pitchFamily="18" charset="0"/>
              </a:rPr>
              <a:t>Protection</a:t>
            </a:r>
            <a:endParaRPr lang="zh-CN" altLang="en-US" sz="4800" dirty="0"/>
          </a:p>
        </p:txBody>
      </p:sp>
    </p:spTree>
    <p:extLst>
      <p:ext uri="{BB962C8B-B14F-4D97-AF65-F5344CB8AC3E}">
        <p14:creationId xmlns:p14="http://schemas.microsoft.com/office/powerpoint/2010/main" val="547406366"/>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4" name="内容占位符 3"/>
          <p:cNvSpPr>
            <a:spLocks noGrp="1"/>
          </p:cNvSpPr>
          <p:nvPr>
            <p:ph idx="1"/>
          </p:nvPr>
        </p:nvSpPr>
        <p:spPr/>
        <p:txBody>
          <a:bodyPr>
            <a:normAutofit fontScale="55000" lnSpcReduction="20000"/>
          </a:bodyPr>
          <a:lstStyle/>
          <a:p>
            <a:pPr>
              <a:buNone/>
            </a:pPr>
            <a:r>
              <a:rPr lang="en-US" b="1" dirty="0" smtClean="0">
                <a:solidFill>
                  <a:srgbClr val="C00000"/>
                </a:solidFill>
              </a:rPr>
              <a:t>       Listen to the tape, for the first time, and then ask the students to solve the following tasks.</a:t>
            </a:r>
            <a:endParaRPr lang="zh-CN" altLang="en-US" b="1" dirty="0" smtClean="0">
              <a:solidFill>
                <a:srgbClr val="C00000"/>
              </a:solidFill>
            </a:endParaRPr>
          </a:p>
          <a:p>
            <a:r>
              <a:rPr lang="en-US" dirty="0" smtClean="0"/>
              <a:t>Choose the right ending for each sentence.</a:t>
            </a:r>
            <a:endParaRPr lang="zh-CN" altLang="en-US" dirty="0" smtClean="0"/>
          </a:p>
          <a:p>
            <a:r>
              <a:rPr lang="en-US" dirty="0" smtClean="0"/>
              <a:t>1.Binoculars</a:t>
            </a:r>
            <a:endParaRPr lang="zh-CN" altLang="en-US" dirty="0" smtClean="0"/>
          </a:p>
          <a:p>
            <a:endParaRPr lang="en-US" dirty="0" smtClean="0"/>
          </a:p>
          <a:p>
            <a:r>
              <a:rPr lang="en-US" dirty="0" smtClean="0"/>
              <a:t>2. Build bird feeders</a:t>
            </a:r>
            <a:endParaRPr lang="zh-CN" altLang="en-US" dirty="0" smtClean="0"/>
          </a:p>
          <a:p>
            <a:endParaRPr lang="en-US" dirty="0" smtClean="0"/>
          </a:p>
          <a:p>
            <a:r>
              <a:rPr lang="en-US" dirty="0" smtClean="0"/>
              <a:t>3. Use a bird field guide</a:t>
            </a:r>
            <a:endParaRPr lang="zh-CN" altLang="en-US" dirty="0" smtClean="0"/>
          </a:p>
          <a:p>
            <a:endParaRPr lang="en-US" dirty="0" smtClean="0"/>
          </a:p>
          <a:p>
            <a:r>
              <a:rPr lang="en-US" dirty="0" smtClean="0"/>
              <a:t>4. Put paper cut-outs on windows</a:t>
            </a:r>
          </a:p>
          <a:p>
            <a:r>
              <a:rPr lang="en-US" altLang="zh-CN" sz="5100" dirty="0" smtClean="0"/>
              <a:t>A:</a:t>
            </a:r>
            <a:r>
              <a:rPr lang="en-US" sz="5100" dirty="0" smtClean="0"/>
              <a:t>in order to identify birds</a:t>
            </a:r>
            <a:endParaRPr lang="zh-CN" altLang="en-US" sz="5100" dirty="0" smtClean="0"/>
          </a:p>
          <a:p>
            <a:r>
              <a:rPr lang="en-US" sz="5100" dirty="0" smtClean="0"/>
              <a:t>B. so that birds do not crash into them in order that .. .</a:t>
            </a:r>
            <a:endParaRPr lang="zh-CN" altLang="en-US" sz="5100" dirty="0" smtClean="0"/>
          </a:p>
          <a:p>
            <a:r>
              <a:rPr lang="en-US" sz="5100" dirty="0" smtClean="0"/>
              <a:t>C. to make sure that birds have enough food</a:t>
            </a:r>
            <a:endParaRPr lang="zh-CN" altLang="en-US" sz="5100" dirty="0" smtClean="0"/>
          </a:p>
          <a:p>
            <a:r>
              <a:rPr lang="en-US" sz="5100" dirty="0" smtClean="0"/>
              <a:t>D. are used for watching birds from far away</a:t>
            </a:r>
            <a:endParaRPr lang="zh-CN" altLang="en-US" sz="5100" dirty="0" smtClean="0"/>
          </a:p>
          <a:p>
            <a:endParaRPr lang="zh-CN" altLang="en-US" sz="5100" dirty="0"/>
          </a:p>
        </p:txBody>
      </p:sp>
      <p:sp>
        <p:nvSpPr>
          <p:cNvPr id="5" name="椭圆 4"/>
          <p:cNvSpPr/>
          <p:nvPr/>
        </p:nvSpPr>
        <p:spPr>
          <a:xfrm>
            <a:off x="2767263" y="2478505"/>
            <a:ext cx="625643" cy="4211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smtClean="0">
                <a:solidFill>
                  <a:srgbClr val="C00000"/>
                </a:solidFill>
              </a:rPr>
              <a:t>D</a:t>
            </a:r>
            <a:endParaRPr lang="zh-CN" altLang="en-US" sz="3200" b="1" dirty="0">
              <a:solidFill>
                <a:srgbClr val="C00000"/>
              </a:solidFill>
            </a:endParaRPr>
          </a:p>
        </p:txBody>
      </p:sp>
      <p:sp>
        <p:nvSpPr>
          <p:cNvPr id="6" name="椭圆 5"/>
          <p:cNvSpPr/>
          <p:nvPr/>
        </p:nvSpPr>
        <p:spPr>
          <a:xfrm>
            <a:off x="3870158" y="2979821"/>
            <a:ext cx="625643" cy="4211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smtClean="0">
                <a:solidFill>
                  <a:srgbClr val="C00000"/>
                </a:solidFill>
              </a:rPr>
              <a:t>C</a:t>
            </a:r>
            <a:endParaRPr lang="zh-CN" altLang="en-US" sz="3200" b="1" dirty="0">
              <a:solidFill>
                <a:srgbClr val="C00000"/>
              </a:solidFill>
            </a:endParaRPr>
          </a:p>
        </p:txBody>
      </p:sp>
      <p:sp>
        <p:nvSpPr>
          <p:cNvPr id="7" name="椭圆 6"/>
          <p:cNvSpPr/>
          <p:nvPr/>
        </p:nvSpPr>
        <p:spPr>
          <a:xfrm>
            <a:off x="4219073" y="3545305"/>
            <a:ext cx="625643" cy="4211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smtClean="0">
                <a:solidFill>
                  <a:srgbClr val="C00000"/>
                </a:solidFill>
              </a:rPr>
              <a:t>A</a:t>
            </a:r>
            <a:endParaRPr lang="zh-CN" altLang="en-US" sz="3200" b="1" dirty="0">
              <a:solidFill>
                <a:srgbClr val="C00000"/>
              </a:solidFill>
            </a:endParaRPr>
          </a:p>
        </p:txBody>
      </p:sp>
      <p:sp>
        <p:nvSpPr>
          <p:cNvPr id="8" name="椭圆 7"/>
          <p:cNvSpPr/>
          <p:nvPr/>
        </p:nvSpPr>
        <p:spPr>
          <a:xfrm>
            <a:off x="5325978" y="4134853"/>
            <a:ext cx="625643" cy="4211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smtClean="0">
                <a:solidFill>
                  <a:srgbClr val="C00000"/>
                </a:solidFill>
              </a:rPr>
              <a:t>B</a:t>
            </a:r>
            <a:endParaRPr lang="zh-CN" altLang="en-US" sz="3200" b="1" dirty="0">
              <a:solidFill>
                <a:srgbClr val="C00000"/>
              </a:solidFill>
            </a:endParaRPr>
          </a:p>
        </p:txBody>
      </p:sp>
      <p:pic>
        <p:nvPicPr>
          <p:cNvPr id="3" name="Listening and Talk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rgbClr val="FF0000">
                <a:tint val="45000"/>
                <a:satMod val="400000"/>
              </a:srgbClr>
            </a:duotone>
          </a:blip>
          <a:stretch>
            <a:fillRect/>
          </a:stretch>
        </p:blipFill>
        <p:spPr>
          <a:xfrm>
            <a:off x="8702040" y="2480912"/>
            <a:ext cx="609600" cy="609600"/>
          </a:xfrm>
          <a:prstGeom prst="rect">
            <a:avLst/>
          </a:prstGeom>
        </p:spPr>
      </p:pic>
    </p:spTree>
    <p:extLst>
      <p:ext uri="{BB962C8B-B14F-4D97-AF65-F5344CB8AC3E}">
        <p14:creationId xmlns:p14="http://schemas.microsoft.com/office/powerpoint/2010/main" val="24315733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1893"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609599" y="1600201"/>
            <a:ext cx="11169317" cy="4836225"/>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5400" dirty="0" smtClean="0"/>
              <a:t> Listen and answer the questions.</a:t>
            </a:r>
            <a:endParaRPr lang="zh-CN" altLang="en-US" sz="5400" dirty="0" smtClean="0"/>
          </a:p>
          <a:p>
            <a:r>
              <a:rPr lang="en-US" sz="5400" dirty="0" smtClean="0"/>
              <a:t>1. Who are the teenagers?</a:t>
            </a:r>
            <a:endParaRPr lang="zh-CN" altLang="en-US" sz="5400" dirty="0" smtClean="0"/>
          </a:p>
          <a:p>
            <a:r>
              <a:rPr lang="en-US" sz="5400" dirty="0" smtClean="0"/>
              <a:t>2. Where are they?</a:t>
            </a:r>
            <a:endParaRPr lang="zh-CN" altLang="en-US" sz="5400" dirty="0" smtClean="0"/>
          </a:p>
          <a:p>
            <a:r>
              <a:rPr lang="en-US" sz="5400" dirty="0" smtClean="0"/>
              <a:t>3 What are they doing?</a:t>
            </a:r>
            <a:endParaRPr lang="zh-CN" altLang="en-US" sz="5400" dirty="0" smtClean="0"/>
          </a:p>
          <a:p>
            <a:r>
              <a:rPr lang="en-US" sz="5400" dirty="0" smtClean="0"/>
              <a:t>3.	Why are they doing it?</a:t>
            </a:r>
            <a:endParaRPr lang="zh-CN" altLang="en-US" sz="5400" dirty="0" smtClean="0"/>
          </a:p>
          <a:p>
            <a:pPr>
              <a:buNone/>
            </a:pPr>
            <a:r>
              <a:rPr lang="en-US" altLang="zh-CN" dirty="0" smtClean="0"/>
              <a:t> </a:t>
            </a:r>
            <a:endParaRPr lang="zh-CN" altLang="en-US" dirty="0"/>
          </a:p>
        </p:txBody>
      </p:sp>
      <p:pic>
        <p:nvPicPr>
          <p:cNvPr id="4" name="Listening and Talk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2">
                <a:tint val="45000"/>
                <a:satMod val="400000"/>
              </a:schemeClr>
            </a:duotone>
          </a:blip>
          <a:stretch>
            <a:fillRect/>
          </a:stretch>
        </p:blipFill>
        <p:spPr>
          <a:xfrm>
            <a:off x="9357360" y="5105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1893"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609599" y="1600201"/>
            <a:ext cx="10651959" cy="4836225"/>
          </a:xfrm>
        </p:spPr>
        <p:style>
          <a:lnRef idx="2">
            <a:schemeClr val="accent4"/>
          </a:lnRef>
          <a:fillRef idx="1">
            <a:schemeClr val="lt1"/>
          </a:fillRef>
          <a:effectRef idx="0">
            <a:schemeClr val="accent4"/>
          </a:effectRef>
          <a:fontRef idx="minor">
            <a:schemeClr val="dk1"/>
          </a:fontRef>
        </p:style>
        <p:txBody>
          <a:bodyPr>
            <a:normAutofit/>
          </a:bodyPr>
          <a:lstStyle/>
          <a:p>
            <a:r>
              <a:rPr lang="en-US" dirty="0" smtClean="0"/>
              <a:t> Listen and answer the questions.</a:t>
            </a:r>
            <a:endParaRPr lang="zh-CN" altLang="en-US" dirty="0" smtClean="0"/>
          </a:p>
          <a:p>
            <a:r>
              <a:rPr lang="en-US" dirty="0" smtClean="0"/>
              <a:t>1. Who are the teenagers?</a:t>
            </a:r>
            <a:endParaRPr lang="zh-CN" altLang="en-US" dirty="0" smtClean="0"/>
          </a:p>
          <a:p>
            <a:r>
              <a:rPr lang="en-US" dirty="0" smtClean="0">
                <a:solidFill>
                  <a:srgbClr val="FF0000"/>
                </a:solidFill>
              </a:rPr>
              <a:t>They are from a bird watching club.</a:t>
            </a:r>
            <a:endParaRPr lang="zh-CN" altLang="en-US" dirty="0" smtClean="0">
              <a:solidFill>
                <a:srgbClr val="FF0000"/>
              </a:solidFill>
            </a:endParaRPr>
          </a:p>
          <a:p>
            <a:r>
              <a:rPr lang="en-US" dirty="0" smtClean="0"/>
              <a:t>2. Where are they?</a:t>
            </a:r>
            <a:endParaRPr lang="zh-CN" altLang="en-US" dirty="0" smtClean="0"/>
          </a:p>
          <a:p>
            <a:r>
              <a:rPr lang="en-US" dirty="0" smtClean="0">
                <a:solidFill>
                  <a:srgbClr val="FF0000"/>
                </a:solidFill>
              </a:rPr>
              <a:t>In the </a:t>
            </a:r>
            <a:r>
              <a:rPr lang="en-US" dirty="0" err="1" smtClean="0">
                <a:solidFill>
                  <a:srgbClr val="FF0000"/>
                </a:solidFill>
              </a:rPr>
              <a:t>Qinling</a:t>
            </a:r>
            <a:r>
              <a:rPr lang="en-US" dirty="0" smtClean="0">
                <a:solidFill>
                  <a:srgbClr val="FF0000"/>
                </a:solidFill>
              </a:rPr>
              <a:t> Mountains.</a:t>
            </a:r>
            <a:endParaRPr lang="zh-CN" altLang="en-US"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609600" y="1600201"/>
            <a:ext cx="11301664" cy="4836225"/>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US" dirty="0" smtClean="0"/>
              <a:t> Listen and answer the questions.</a:t>
            </a:r>
            <a:endParaRPr lang="zh-CN" altLang="en-US" dirty="0" smtClean="0"/>
          </a:p>
          <a:p>
            <a:r>
              <a:rPr lang="en-US" dirty="0" smtClean="0"/>
              <a:t>3 What are they doing?</a:t>
            </a:r>
            <a:endParaRPr lang="zh-CN" altLang="en-US" dirty="0" smtClean="0"/>
          </a:p>
          <a:p>
            <a:r>
              <a:rPr lang="en-US" dirty="0" smtClean="0">
                <a:solidFill>
                  <a:srgbClr val="FF0000"/>
                </a:solidFill>
              </a:rPr>
              <a:t>They are searching for new wild birds and looking them up in their field guide.</a:t>
            </a:r>
            <a:endParaRPr lang="zh-CN" altLang="en-US" dirty="0" smtClean="0">
              <a:solidFill>
                <a:srgbClr val="FF0000"/>
              </a:solidFill>
            </a:endParaRPr>
          </a:p>
          <a:p>
            <a:r>
              <a:rPr lang="en-US" dirty="0" smtClean="0"/>
              <a:t>3.	Why are they doing it?</a:t>
            </a:r>
            <a:endParaRPr lang="zh-CN" altLang="en-US" dirty="0" smtClean="0"/>
          </a:p>
          <a:p>
            <a:r>
              <a:rPr lang="en-US" dirty="0" smtClean="0">
                <a:solidFill>
                  <a:srgbClr val="FF0000"/>
                </a:solidFill>
              </a:rPr>
              <a:t>It is interesting and you can practice it anywhere.</a:t>
            </a:r>
            <a:endParaRPr lang="zh-CN" altLang="en-US" dirty="0" smtClean="0">
              <a:solidFill>
                <a:srgbClr val="FF0000"/>
              </a:solidFill>
            </a:endParaRPr>
          </a:p>
          <a:p>
            <a:pPr>
              <a:buNone/>
            </a:pPr>
            <a:r>
              <a:rPr lang="en-US" altLang="zh-CN" dirty="0" smtClean="0"/>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25899"/>
            <a:ext cx="10972800" cy="1143000"/>
          </a:xfrm>
        </p:spPr>
        <p:txBody>
          <a:bodyPr>
            <a:normAutofit fontScale="90000"/>
          </a:bodyPr>
          <a:lstStyle/>
          <a:p>
            <a:r>
              <a:rPr lang="en-US" b="1" dirty="0" smtClean="0"/>
              <a:t>Part 2: Listening and Talking</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609599" y="1641145"/>
            <a:ext cx="11318543" cy="4836225"/>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n-US" dirty="0" smtClean="0"/>
              <a:t>Listen again and use the phrases you hear to fill in the blanks.</a:t>
            </a:r>
            <a:endParaRPr lang="zh-CN" altLang="en-US" dirty="0" smtClean="0"/>
          </a:p>
          <a:p>
            <a:r>
              <a:rPr lang="en-US" dirty="0" smtClean="0">
                <a:solidFill>
                  <a:srgbClr val="FF0000"/>
                </a:solidFill>
              </a:rPr>
              <a:t>Expressing purposes</a:t>
            </a:r>
            <a:endParaRPr lang="zh-CN" altLang="en-US" dirty="0" smtClean="0">
              <a:solidFill>
                <a:srgbClr val="FF0000"/>
              </a:solidFill>
            </a:endParaRPr>
          </a:p>
          <a:p>
            <a:r>
              <a:rPr lang="en-US" dirty="0" smtClean="0">
                <a:solidFill>
                  <a:srgbClr val="FF0000"/>
                </a:solidFill>
              </a:rPr>
              <a:t>This is used for.../so as to…/in order to/ He has done it so that… /in order that…</a:t>
            </a:r>
            <a:endParaRPr lang="zh-CN" altLang="en-US" dirty="0" smtClean="0">
              <a:solidFill>
                <a:srgbClr val="FF0000"/>
              </a:solidFill>
            </a:endParaRPr>
          </a:p>
          <a:p>
            <a:r>
              <a:rPr lang="en-US" dirty="0" smtClean="0"/>
              <a:t>1.	They got up early _____________search for wild birds.</a:t>
            </a:r>
            <a:endParaRPr lang="zh-CN" altLang="en-US" dirty="0" smtClean="0"/>
          </a:p>
          <a:p>
            <a:r>
              <a:rPr lang="en-US" dirty="0" smtClean="0"/>
              <a:t>2.	I've brought a field guide ___________we can look up the birds we see.</a:t>
            </a:r>
            <a:endParaRPr lang="zh-CN" altLang="en-US" dirty="0" smtClean="0"/>
          </a:p>
          <a:p>
            <a:r>
              <a:rPr lang="en-US" dirty="0" smtClean="0"/>
              <a:t>3.	My dad gave me the binoculars ______________we can see the birds better.</a:t>
            </a:r>
            <a:endParaRPr lang="zh-CN" altLang="en-US" dirty="0" smtClean="0"/>
          </a:p>
          <a:p>
            <a:r>
              <a:rPr lang="en-US" dirty="0" smtClean="0"/>
              <a:t>4.	Bird watching clubs clean up habitats build bird feeders, and put paper cut-outs on windows ________________protect birds.</a:t>
            </a:r>
            <a:endParaRPr lang="zh-CN" altLang="en-US" dirty="0" smtClean="0"/>
          </a:p>
          <a:p>
            <a:endParaRPr lang="zh-CN" altLang="zh-CN" dirty="0"/>
          </a:p>
        </p:txBody>
      </p:sp>
      <p:sp>
        <p:nvSpPr>
          <p:cNvPr id="4" name="矩形 3"/>
          <p:cNvSpPr/>
          <p:nvPr/>
        </p:nvSpPr>
        <p:spPr>
          <a:xfrm>
            <a:off x="5102694" y="2883378"/>
            <a:ext cx="2062681" cy="769441"/>
          </a:xfrm>
          <a:prstGeom prst="rect">
            <a:avLst/>
          </a:prstGeom>
        </p:spPr>
        <p:txBody>
          <a:bodyPr wrap="none">
            <a:spAutoFit/>
          </a:bodyPr>
          <a:lstStyle/>
          <a:p>
            <a:r>
              <a:rPr lang="en-US" sz="4400" dirty="0" smtClean="0">
                <a:solidFill>
                  <a:srgbClr val="FF0000"/>
                </a:solidFill>
              </a:rPr>
              <a:t>so as to </a:t>
            </a:r>
            <a:endParaRPr lang="zh-CN" altLang="en-US" sz="4400" dirty="0">
              <a:solidFill>
                <a:srgbClr val="FF0000"/>
              </a:solidFill>
            </a:endParaRPr>
          </a:p>
        </p:txBody>
      </p:sp>
      <p:sp>
        <p:nvSpPr>
          <p:cNvPr id="5" name="矩形 4"/>
          <p:cNvSpPr/>
          <p:nvPr/>
        </p:nvSpPr>
        <p:spPr>
          <a:xfrm>
            <a:off x="6134114" y="3280420"/>
            <a:ext cx="1901033" cy="769441"/>
          </a:xfrm>
          <a:prstGeom prst="rect">
            <a:avLst/>
          </a:prstGeom>
        </p:spPr>
        <p:txBody>
          <a:bodyPr wrap="none">
            <a:spAutoFit/>
          </a:bodyPr>
          <a:lstStyle/>
          <a:p>
            <a:r>
              <a:rPr lang="en-US" sz="4400" dirty="0" smtClean="0">
                <a:solidFill>
                  <a:srgbClr val="FF0000"/>
                </a:solidFill>
              </a:rPr>
              <a:t>so that </a:t>
            </a:r>
            <a:endParaRPr lang="zh-CN" altLang="en-US" sz="4400" dirty="0">
              <a:solidFill>
                <a:srgbClr val="FF0000"/>
              </a:solidFill>
            </a:endParaRPr>
          </a:p>
        </p:txBody>
      </p:sp>
      <p:sp>
        <p:nvSpPr>
          <p:cNvPr id="6" name="矩形 5"/>
          <p:cNvSpPr/>
          <p:nvPr/>
        </p:nvSpPr>
        <p:spPr>
          <a:xfrm>
            <a:off x="6710191" y="3857938"/>
            <a:ext cx="3198183" cy="769441"/>
          </a:xfrm>
          <a:prstGeom prst="rect">
            <a:avLst/>
          </a:prstGeom>
        </p:spPr>
        <p:txBody>
          <a:bodyPr wrap="none">
            <a:spAutoFit/>
          </a:bodyPr>
          <a:lstStyle/>
          <a:p>
            <a:r>
              <a:rPr lang="en-US" sz="4400" dirty="0" smtClean="0">
                <a:solidFill>
                  <a:srgbClr val="FF0000"/>
                </a:solidFill>
              </a:rPr>
              <a:t>in order that </a:t>
            </a:r>
            <a:endParaRPr lang="zh-CN" altLang="en-US" sz="4400" dirty="0">
              <a:solidFill>
                <a:srgbClr val="FF0000"/>
              </a:solidFill>
            </a:endParaRPr>
          </a:p>
        </p:txBody>
      </p:sp>
      <p:sp>
        <p:nvSpPr>
          <p:cNvPr id="7" name="矩形 6"/>
          <p:cNvSpPr/>
          <p:nvPr/>
        </p:nvSpPr>
        <p:spPr>
          <a:xfrm>
            <a:off x="5576812" y="5181410"/>
            <a:ext cx="2739468" cy="769441"/>
          </a:xfrm>
          <a:prstGeom prst="rect">
            <a:avLst/>
          </a:prstGeom>
        </p:spPr>
        <p:txBody>
          <a:bodyPr wrap="none">
            <a:spAutoFit/>
          </a:bodyPr>
          <a:lstStyle/>
          <a:p>
            <a:r>
              <a:rPr lang="en-US" sz="4400" dirty="0" smtClean="0">
                <a:solidFill>
                  <a:srgbClr val="FF0000"/>
                </a:solidFill>
              </a:rPr>
              <a:t>in order to </a:t>
            </a:r>
            <a:endParaRPr lang="zh-CN" altLang="en-US" sz="4400" dirty="0" smtClean="0">
              <a:solidFill>
                <a:srgbClr val="FF0000"/>
              </a:solidFill>
            </a:endParaRPr>
          </a:p>
        </p:txBody>
      </p:sp>
      <p:pic>
        <p:nvPicPr>
          <p:cNvPr id="8" name="Listen again and use the phrases you hear to fill in the blank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clrChange>
              <a:clrFrom>
                <a:srgbClr val="959699">
                  <a:alpha val="74902"/>
                </a:srgbClr>
              </a:clrFrom>
              <a:clrTo>
                <a:srgbClr val="959699">
                  <a:alpha val="0"/>
                </a:srgbClr>
              </a:clrTo>
            </a:clrChange>
            <a:duotone>
              <a:prstClr val="black"/>
              <a:schemeClr val="accent2">
                <a:tint val="45000"/>
                <a:satMod val="400000"/>
              </a:schemeClr>
            </a:duotone>
          </a:blip>
          <a:stretch>
            <a:fillRect/>
          </a:stretch>
        </p:blipFill>
        <p:spPr>
          <a:xfrm>
            <a:off x="1478280" y="579120"/>
            <a:ext cx="609600" cy="609600"/>
          </a:xfrm>
          <a:prstGeom prst="rect">
            <a:avLst/>
          </a:prstGeom>
        </p:spPr>
      </p:pic>
    </p:spTree>
    <p:extLst>
      <p:ext uri="{BB962C8B-B14F-4D97-AF65-F5344CB8AC3E}">
        <p14:creationId xmlns:p14="http://schemas.microsoft.com/office/powerpoint/2010/main" val="21237898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91815" fill="hold"/>
                                        <p:tgtEl>
                                          <p:spTgt spid="8"/>
                                        </p:tgtEl>
                                      </p:cBhvr>
                                    </p:cmd>
                                  </p:childTnLst>
                                </p:cTn>
                              </p:par>
                            </p:childTnLst>
                          </p:cTn>
                        </p:par>
                      </p:childTnLst>
                    </p:cTn>
                  </p:par>
                </p:childTnLst>
              </p:cTn>
              <p:nextCondLst>
                <p:cond evt="onClick" delay="0">
                  <p:tgtEl>
                    <p:spTgt spid="8"/>
                  </p:tgtEl>
                </p:cond>
              </p:nextCondLst>
            </p:seq>
            <p:audio>
              <p:cMediaNode vol="80000">
                <p:cTn id="40" fill="hold" display="0">
                  <p:stCondLst>
                    <p:cond delay="indefinite"/>
                  </p:stCondLst>
                  <p:endCondLst>
                    <p:cond evt="onStopAudio" delay="0">
                      <p:tgtEl>
                        <p:sldTgt/>
                      </p:tgtEl>
                    </p:cond>
                  </p:endCondLst>
                </p:cTn>
                <p:tgtEl>
                  <p:spTgt spid="8"/>
                </p:tgtEl>
              </p:cMediaNode>
            </p:audio>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0" y="883938"/>
            <a:ext cx="12519885" cy="1143000"/>
          </a:xfrm>
        </p:spPr>
        <p:txBody>
          <a:bodyPr>
            <a:normAutofit fontScale="90000"/>
          </a:bodyPr>
          <a:lstStyle/>
          <a:p>
            <a:pPr algn="l"/>
            <a:r>
              <a:rPr lang="zh-CN" altLang="en-US" sz="3600" dirty="0" smtClean="0"/>
              <a:t/>
            </a:r>
            <a:br>
              <a:rPr lang="zh-CN" altLang="en-US" sz="3600" dirty="0" smtClean="0"/>
            </a:br>
            <a:r>
              <a:rPr lang="en-US" sz="4900" dirty="0" smtClean="0"/>
              <a:t>  </a:t>
            </a:r>
            <a:r>
              <a:rPr lang="en-US" altLang="zh-CN" sz="4400" dirty="0" smtClean="0"/>
              <a:t> </a:t>
            </a:r>
            <a:r>
              <a:rPr lang="en-US" sz="3600" b="1" dirty="0" smtClean="0"/>
              <a:t> </a:t>
            </a:r>
            <a:r>
              <a:rPr lang="zh-CN" altLang="en-US" sz="3600" dirty="0" smtClean="0"/>
              <a:t/>
            </a:r>
            <a:br>
              <a:rPr lang="zh-CN" altLang="en-US" sz="3600" dirty="0" smtClean="0"/>
            </a:br>
            <a:r>
              <a:rPr lang="zh-CN" altLang="en-US" sz="4000" dirty="0" smtClean="0"/>
              <a:t/>
            </a:r>
            <a:br>
              <a:rPr lang="zh-CN" altLang="en-US" sz="4000"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271563" y="1989906"/>
            <a:ext cx="11416145" cy="4180515"/>
          </a:xfrm>
          <a:ln w="76200"/>
        </p:spPr>
        <p:style>
          <a:lnRef idx="2">
            <a:schemeClr val="accent2"/>
          </a:lnRef>
          <a:fillRef idx="1">
            <a:schemeClr val="lt1"/>
          </a:fillRef>
          <a:effectRef idx="0">
            <a:schemeClr val="accent2"/>
          </a:effectRef>
          <a:fontRef idx="minor">
            <a:schemeClr val="dk1"/>
          </a:fontRef>
        </p:style>
        <p:txBody>
          <a:bodyPr>
            <a:normAutofit/>
          </a:bodyPr>
          <a:lstStyle/>
          <a:p>
            <a:r>
              <a:rPr lang="en-US" sz="4000" dirty="0" smtClean="0"/>
              <a:t>Work in groups. Think of the wildlife in your neighborhood and their needs. </a:t>
            </a:r>
          </a:p>
          <a:p>
            <a:r>
              <a:rPr lang="en-US" sz="4000" dirty="0" smtClean="0"/>
              <a:t>What can you do to care for them? </a:t>
            </a:r>
          </a:p>
          <a:p>
            <a:r>
              <a:rPr lang="en-US" sz="4000" dirty="0" smtClean="0"/>
              <a:t>Find out the solutions. </a:t>
            </a:r>
          </a:p>
          <a:p>
            <a:r>
              <a:rPr lang="en-US" sz="4000" dirty="0" smtClean="0"/>
              <a:t>Role play a dialogue with your peers.</a:t>
            </a:r>
            <a:endParaRPr lang="zh-CN" altLang="en-US" sz="4000" dirty="0" smtClean="0"/>
          </a:p>
          <a:p>
            <a:endParaRPr lang="zh-CN" altLang="en-US" sz="4000" dirty="0" smtClean="0"/>
          </a:p>
        </p:txBody>
      </p:sp>
      <p:pic>
        <p:nvPicPr>
          <p:cNvPr id="16" name="图片 15" descr="li90906113522.png"/>
          <p:cNvPicPr>
            <a:picLocks noChangeAspect="1"/>
          </p:cNvPicPr>
          <p:nvPr/>
        </p:nvPicPr>
        <p:blipFill>
          <a:blip r:embed="rId3"/>
          <a:stretch>
            <a:fillRect/>
          </a:stretch>
        </p:blipFill>
        <p:spPr>
          <a:xfrm>
            <a:off x="9909537" y="5272644"/>
            <a:ext cx="2282463" cy="1585356"/>
          </a:xfrm>
          <a:prstGeom prst="ellipse">
            <a:avLst/>
          </a:prstGeom>
          <a:ln>
            <a:noFill/>
          </a:ln>
          <a:effectLst>
            <a:softEdge rad="112500"/>
          </a:effectLst>
        </p:spPr>
      </p:pic>
      <p:sp>
        <p:nvSpPr>
          <p:cNvPr id="5" name="矩形 4"/>
          <p:cNvSpPr/>
          <p:nvPr/>
        </p:nvSpPr>
        <p:spPr>
          <a:xfrm>
            <a:off x="3711194" y="806027"/>
            <a:ext cx="45368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  Project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1393372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Version :</a:t>
            </a:r>
            <a:endParaRPr lang="zh-CN" altLang="en-US" dirty="0"/>
          </a:p>
        </p:txBody>
      </p:sp>
      <p:sp>
        <p:nvSpPr>
          <p:cNvPr id="3" name="内容占位符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n-US" sz="4400" dirty="0" smtClean="0">
                <a:solidFill>
                  <a:srgbClr val="FF0000"/>
                </a:solidFill>
              </a:rPr>
              <a:t>A: I often see wild cats and dogs in our neighborhood. Maybe we should do something to care for them.</a:t>
            </a:r>
            <a:endParaRPr lang="zh-CN" altLang="en-US" sz="4400" dirty="0" smtClean="0">
              <a:solidFill>
                <a:srgbClr val="FF0000"/>
              </a:solidFill>
            </a:endParaRPr>
          </a:p>
          <a:p>
            <a:r>
              <a:rPr lang="en-US" sz="4400" dirty="0" smtClean="0">
                <a:solidFill>
                  <a:srgbClr val="FF0000"/>
                </a:solidFill>
              </a:rPr>
              <a:t>B: Should we put out bowls of food for them?</a:t>
            </a:r>
            <a:endParaRPr lang="zh-CN" altLang="en-US" sz="4400" dirty="0" smtClean="0">
              <a:solidFill>
                <a:srgbClr val="FF0000"/>
              </a:solidFill>
            </a:endParaRPr>
          </a:p>
          <a:p>
            <a:r>
              <a:rPr lang="en-US" sz="4400" dirty="0" smtClean="0">
                <a:solidFill>
                  <a:srgbClr val="FF0000"/>
                </a:solidFill>
              </a:rPr>
              <a:t>C: Sure, and I think we could also put out boxes or other things for them, so that they can find shelter when it's cold or wet outside.</a:t>
            </a:r>
            <a:endParaRPr lang="zh-CN" altLang="en-US" sz="4400" dirty="0" smtClean="0">
              <a:solidFill>
                <a:srgbClr val="FF0000"/>
              </a:solidFill>
            </a:endParaRPr>
          </a:p>
          <a:p>
            <a:r>
              <a:rPr lang="en-US" sz="4400" dirty="0" smtClean="0">
                <a:solidFill>
                  <a:srgbClr val="FF0000"/>
                </a:solidFill>
              </a:rPr>
              <a:t>D: What else can we do for them?</a:t>
            </a:r>
            <a:endParaRPr lang="zh-CN" altLang="en-US" sz="4400" dirty="0" smtClean="0">
              <a:solidFill>
                <a:srgbClr val="FF0000"/>
              </a:solidFill>
            </a:endParaRPr>
          </a:p>
          <a:p>
            <a:r>
              <a:rPr lang="en-US" sz="4400" dirty="0" smtClean="0">
                <a:solidFill>
                  <a:srgbClr val="FF0000"/>
                </a:solidFill>
              </a:rPr>
              <a:t>A: Why not raise money and form a pet’s homeless shelter where homeless pets can find a home and may be adopted by others.</a:t>
            </a:r>
            <a:endParaRPr lang="zh-CN" altLang="en-US" sz="4400" dirty="0" smtClean="0">
              <a:solidFill>
                <a:srgbClr val="FF0000"/>
              </a:solidFill>
            </a:endParaRPr>
          </a:p>
          <a:p>
            <a:r>
              <a:rPr lang="en-US" sz="4400" dirty="0" smtClean="0">
                <a:solidFill>
                  <a:srgbClr val="FF0000"/>
                </a:solidFill>
              </a:rPr>
              <a:t>C: Sound great. Let’s make a plan and try it</a:t>
            </a:r>
            <a:endParaRPr lang="zh-CN" altLang="en-US" sz="4400" dirty="0" smtClean="0">
              <a:solidFill>
                <a:srgbClr val="FF0000"/>
              </a:solidFill>
            </a:endParaRPr>
          </a:p>
          <a:p>
            <a:r>
              <a:rPr lang="en-US" altLang="zh-CN" sz="4400" dirty="0" smtClean="0">
                <a:solidFill>
                  <a:srgbClr val="FF0000"/>
                </a:solidFill>
              </a:rPr>
              <a:t> </a:t>
            </a:r>
          </a:p>
          <a:p>
            <a:endParaRPr lang="zh-CN" altLang="en-US" dirty="0">
              <a:solidFill>
                <a:srgbClr val="FF0000"/>
              </a:solidFill>
            </a:endParaRPr>
          </a:p>
        </p:txBody>
      </p:sp>
    </p:spTree>
    <p:extLst>
      <p:ext uri="{BB962C8B-B14F-4D97-AF65-F5344CB8AC3E}">
        <p14:creationId xmlns:p14="http://schemas.microsoft.com/office/powerpoint/2010/main" val="348813231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32" y="841308"/>
            <a:ext cx="10972800" cy="1143000"/>
          </a:xfrm>
        </p:spPr>
        <p:txBody>
          <a:bodyPr/>
          <a:lstStyle/>
          <a:p>
            <a:r>
              <a:rPr lang="en-US" altLang="zh-CN"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Homework</a:t>
            </a:r>
            <a:endParaRPr lang="zh-CN" alt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矩形 3"/>
          <p:cNvSpPr/>
          <p:nvPr/>
        </p:nvSpPr>
        <p:spPr>
          <a:xfrm>
            <a:off x="989215" y="2576944"/>
            <a:ext cx="10981446" cy="923330"/>
          </a:xfrm>
          <a:prstGeom prst="rect">
            <a:avLst/>
          </a:prstGeom>
          <a:noFill/>
        </p:spPr>
        <p:txBody>
          <a:bodyPr wrap="square" lIns="91440" tIns="45720" rIns="91440" bIns="45720">
            <a:spAutoFit/>
          </a:bodyPr>
          <a:lstStyle/>
          <a:p>
            <a:r>
              <a:rPr lang="en-US" altLang="zh-CN" sz="5400" dirty="0" smtClean="0"/>
              <a:t>Finish the exercise that is given today.</a:t>
            </a:r>
            <a:endParaRPr lang="zh-CN" altLang="en-US" sz="5400" dirty="0"/>
          </a:p>
        </p:txBody>
      </p:sp>
      <p:pic>
        <p:nvPicPr>
          <p:cNvPr id="5" name="图片 4" descr="li90906113522.png"/>
          <p:cNvPicPr>
            <a:picLocks noChangeAspect="1"/>
          </p:cNvPicPr>
          <p:nvPr/>
        </p:nvPicPr>
        <p:blipFill>
          <a:blip r:embed="rId3"/>
          <a:stretch>
            <a:fillRect/>
          </a:stretch>
        </p:blipFill>
        <p:spPr>
          <a:xfrm>
            <a:off x="9909537" y="5272644"/>
            <a:ext cx="2282463" cy="1585356"/>
          </a:xfrm>
          <a:prstGeom prst="ellipse">
            <a:avLst/>
          </a:prstGeom>
          <a:ln>
            <a:noFill/>
          </a:ln>
          <a:effectLst>
            <a:softEdge rad="112500"/>
          </a:effec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9622173" y="193251"/>
            <a:ext cx="2174898" cy="369332"/>
          </a:xfrm>
          <a:prstGeom prst="rect">
            <a:avLst/>
          </a:prstGeom>
          <a:noFill/>
        </p:spPr>
        <p:txBody>
          <a:bodyPr wrap="square" rtlCol="0">
            <a:spAutoFit/>
          </a:bodyPr>
          <a:lstStyle/>
          <a:p>
            <a:r>
              <a:rPr lang="zh-CN" altLang="en-US" b="1" dirty="0">
                <a:solidFill>
                  <a:schemeClr val="accent1"/>
                </a:solidFill>
              </a:rPr>
              <a:t>人教版必修</a:t>
            </a:r>
            <a:r>
              <a:rPr lang="zh-CN" altLang="en-US" b="1" dirty="0" smtClean="0">
                <a:solidFill>
                  <a:schemeClr val="accent1"/>
                </a:solidFill>
              </a:rPr>
              <a:t>第二册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162962" y="784960"/>
            <a:ext cx="10972800" cy="1143000"/>
          </a:xfrm>
        </p:spPr>
        <p:txBody>
          <a:bodyPr>
            <a:normAutofit fontScale="90000"/>
          </a:bodyPr>
          <a:lstStyle/>
          <a:p>
            <a:r>
              <a:rPr lang="en-US" b="1" dirty="0" smtClean="0"/>
              <a:t>Part 1: Listening and Speaking</a:t>
            </a:r>
            <a:r>
              <a:rPr lang="zh-CN" altLang="en-US" dirty="0" smtClean="0"/>
              <a:t/>
            </a:r>
            <a:br>
              <a:rPr lang="zh-CN" altLang="en-US" dirty="0" smtClean="0"/>
            </a:br>
            <a:r>
              <a:rPr lang="en-US" altLang="zh-CN" dirty="0" smtClean="0">
                <a:solidFill>
                  <a:srgbClr val="C00000"/>
                </a:solidFill>
                <a:latin typeface="Times New Roman" pitchFamily="18" charset="0"/>
                <a:cs typeface="Times New Roman" pitchFamily="18" charset="0"/>
              </a:rPr>
              <a:t>Leading-in</a:t>
            </a:r>
            <a:endParaRPr lang="zh-CN" altLang="en-US" dirty="0">
              <a:solidFill>
                <a:srgbClr val="C00000"/>
              </a:solidFill>
              <a:latin typeface="Times New Roman" pitchFamily="18" charset="0"/>
              <a:cs typeface="Times New Roman" pitchFamily="18" charset="0"/>
            </a:endParaRPr>
          </a:p>
        </p:txBody>
      </p:sp>
      <p:pic>
        <p:nvPicPr>
          <p:cNvPr id="5" name="图片 4" descr="li90906113522.png"/>
          <p:cNvPicPr>
            <a:picLocks noChangeAspect="1"/>
          </p:cNvPicPr>
          <p:nvPr/>
        </p:nvPicPr>
        <p:blipFill>
          <a:blip r:embed="rId3"/>
          <a:stretch>
            <a:fillRect/>
          </a:stretch>
        </p:blipFill>
        <p:spPr>
          <a:xfrm>
            <a:off x="0" y="494271"/>
            <a:ext cx="1421608" cy="987422"/>
          </a:xfrm>
          <a:prstGeom prst="ellipse">
            <a:avLst/>
          </a:prstGeom>
          <a:ln>
            <a:noFill/>
          </a:ln>
          <a:effectLst>
            <a:softEdge rad="112500"/>
          </a:effectLst>
        </p:spPr>
      </p:pic>
      <p:pic>
        <p:nvPicPr>
          <p:cNvPr id="6" name="图片 5"/>
          <p:cNvPicPr/>
          <p:nvPr/>
        </p:nvPicPr>
        <p:blipFill>
          <a:blip r:embed="rId4"/>
          <a:srcRect/>
          <a:stretch>
            <a:fillRect/>
          </a:stretch>
        </p:blipFill>
        <p:spPr bwMode="auto">
          <a:xfrm>
            <a:off x="955928" y="2208810"/>
            <a:ext cx="2535417" cy="2572792"/>
          </a:xfrm>
          <a:prstGeom prst="rect">
            <a:avLst/>
          </a:prstGeom>
          <a:noFill/>
          <a:ln w="9525">
            <a:noFill/>
            <a:miter lim="800000"/>
            <a:headEnd/>
            <a:tailEnd/>
          </a:ln>
        </p:spPr>
      </p:pic>
      <p:pic>
        <p:nvPicPr>
          <p:cNvPr id="8" name="图片 7"/>
          <p:cNvPicPr/>
          <p:nvPr/>
        </p:nvPicPr>
        <p:blipFill>
          <a:blip r:embed="rId5"/>
          <a:srcRect/>
          <a:stretch>
            <a:fillRect/>
          </a:stretch>
        </p:blipFill>
        <p:spPr bwMode="auto">
          <a:xfrm>
            <a:off x="4036781" y="2339439"/>
            <a:ext cx="2945909" cy="2418505"/>
          </a:xfrm>
          <a:prstGeom prst="rect">
            <a:avLst/>
          </a:prstGeom>
          <a:noFill/>
          <a:ln w="9525">
            <a:noFill/>
            <a:miter lim="800000"/>
            <a:headEnd/>
            <a:tailEnd/>
          </a:ln>
        </p:spPr>
      </p:pic>
      <p:pic>
        <p:nvPicPr>
          <p:cNvPr id="9" name="图片 8"/>
          <p:cNvPicPr/>
          <p:nvPr/>
        </p:nvPicPr>
        <p:blipFill>
          <a:blip r:embed="rId6"/>
          <a:srcRect/>
          <a:stretch>
            <a:fillRect/>
          </a:stretch>
        </p:blipFill>
        <p:spPr bwMode="auto">
          <a:xfrm>
            <a:off x="7758996" y="2113809"/>
            <a:ext cx="2916921" cy="2660072"/>
          </a:xfrm>
          <a:prstGeom prst="rect">
            <a:avLst/>
          </a:prstGeom>
          <a:noFill/>
          <a:ln w="9525">
            <a:noFill/>
            <a:miter lim="800000"/>
            <a:headEnd/>
            <a:tailEnd/>
          </a:ln>
        </p:spPr>
      </p:pic>
      <p:sp>
        <p:nvSpPr>
          <p:cNvPr id="10" name="矩形 9"/>
          <p:cNvSpPr/>
          <p:nvPr/>
        </p:nvSpPr>
        <p:spPr>
          <a:xfrm>
            <a:off x="262001" y="5103674"/>
            <a:ext cx="1142787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smtClean="0"/>
              <a:t>What messages do these posters share?</a:t>
            </a:r>
            <a:endParaRPr lang="zh-CN" altLang="en-US" sz="5400" dirty="0" smtClean="0"/>
          </a:p>
          <a:p>
            <a:pPr algn="ct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409" name="Rectangle 1"/>
          <p:cNvSpPr>
            <a:spLocks noChangeArrowheads="1"/>
          </p:cNvSpPr>
          <p:nvPr/>
        </p:nvSpPr>
        <p:spPr bwMode="auto">
          <a:xfrm>
            <a:off x="180474" y="4772025"/>
            <a:ext cx="11682663"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5400" b="0" i="0" u="none" strike="noStrike" cap="none" normalizeH="0" baseline="0" dirty="0" smtClean="0">
                <a:ln>
                  <a:noFill/>
                </a:ln>
                <a:solidFill>
                  <a:schemeClr val="tx1"/>
                </a:solidFill>
                <a:effectLst/>
                <a:latin typeface="Times New Roman" pitchFamily="18" charset="0"/>
                <a:ea typeface="等线"/>
                <a:cs typeface="Times New Roman" pitchFamily="18" charset="0"/>
              </a:rPr>
              <a:t>They tell us wildlife is being hunted and under threat.</a:t>
            </a:r>
            <a:endParaRPr kumimoji="0" lang="en-US" altLang="zh-CN" sz="5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79860110"/>
      </p:ext>
    </p:extLst>
  </p:cSld>
  <p:clrMapOvr>
    <a:masterClrMapping/>
  </p:clrMapOvr>
  <p:transition spd="med">
    <p:randomBa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7409"/>
                                        </p:tgtEl>
                                        <p:attrNameLst>
                                          <p:attrName>style.visibility</p:attrName>
                                        </p:attrNameLst>
                                      </p:cBhvr>
                                      <p:to>
                                        <p:strVal val="visible"/>
                                      </p:to>
                                    </p:set>
                                    <p:anim to="" calcmode="lin" valueType="num">
                                      <p:cBhvr>
                                        <p:cTn id="34" dur="1" fill="hold"/>
                                        <p:tgtEl>
                                          <p:spTgt spid="174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74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170757" y="478490"/>
            <a:ext cx="12519885" cy="1143000"/>
          </a:xfrm>
        </p:spPr>
        <p:txBody>
          <a:bodyPr>
            <a:normAutofit fontScale="90000"/>
          </a:bodyPr>
          <a:lstStyle/>
          <a:p>
            <a:r>
              <a:rPr lang="zh-CN" altLang="en-US" sz="3600" dirty="0" smtClean="0"/>
              <a:t/>
            </a:r>
            <a:br>
              <a:rPr lang="zh-CN" altLang="en-US" sz="3600" dirty="0" smtClean="0"/>
            </a:br>
            <a:r>
              <a:rPr lang="en-US" altLang="zh-CN" sz="4900" b="1" dirty="0" smtClean="0"/>
              <a:t>Before </a:t>
            </a:r>
            <a:r>
              <a:rPr lang="en-US" altLang="zh-CN" sz="4900" b="1" dirty="0"/>
              <a:t>listening:</a:t>
            </a:r>
            <a:r>
              <a:rPr lang="zh-CN" altLang="zh-CN" sz="4900" dirty="0"/>
              <a:t/>
            </a:r>
            <a:br>
              <a:rPr lang="zh-CN" altLang="zh-CN" sz="4900" dirty="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497541" y="1268938"/>
            <a:ext cx="11306956" cy="5180697"/>
          </a:xfrm>
        </p:spPr>
        <p:style>
          <a:lnRef idx="2">
            <a:schemeClr val="accent5"/>
          </a:lnRef>
          <a:fillRef idx="1">
            <a:schemeClr val="lt1"/>
          </a:fillRef>
          <a:effectRef idx="0">
            <a:schemeClr val="accent5"/>
          </a:effectRef>
          <a:fontRef idx="minor">
            <a:schemeClr val="dk1"/>
          </a:fontRef>
        </p:style>
        <p:txBody>
          <a:bodyPr>
            <a:normAutofit/>
          </a:bodyPr>
          <a:lstStyle/>
          <a:p>
            <a:r>
              <a:rPr lang="en-US" altLang="zh-CN" sz="4400" b="1" dirty="0"/>
              <a:t> Prediction</a:t>
            </a:r>
            <a:endParaRPr lang="zh-CN" altLang="zh-CN" sz="4400" dirty="0"/>
          </a:p>
          <a:p>
            <a:r>
              <a:rPr lang="en-US" altLang="zh-CN" sz="4400" dirty="0" smtClean="0"/>
              <a:t>Predict </a:t>
            </a:r>
            <a:r>
              <a:rPr lang="en-US" altLang="zh-CN" sz="4400" dirty="0"/>
              <a:t>what the listening text is about by looking at the </a:t>
            </a:r>
            <a:r>
              <a:rPr lang="en-US" altLang="zh-CN" sz="4400" dirty="0" smtClean="0"/>
              <a:t>pictures.</a:t>
            </a:r>
          </a:p>
          <a:p>
            <a:endParaRPr lang="en-US" altLang="zh-CN" sz="4400" dirty="0"/>
          </a:p>
          <a:p>
            <a:endParaRPr lang="zh-CN" altLang="zh-CN" sz="4400" dirty="0"/>
          </a:p>
          <a:p>
            <a:endParaRPr lang="zh-CN" altLang="zh-CN" sz="4400" dirty="0">
              <a:solidFill>
                <a:srgbClr val="FF0000"/>
              </a:solidFill>
            </a:endParaRPr>
          </a:p>
        </p:txBody>
      </p:sp>
      <p:sp>
        <p:nvSpPr>
          <p:cNvPr id="4" name="矩形 3"/>
          <p:cNvSpPr/>
          <p:nvPr/>
        </p:nvSpPr>
        <p:spPr>
          <a:xfrm>
            <a:off x="659989" y="3327903"/>
            <a:ext cx="11161059" cy="2123658"/>
          </a:xfrm>
          <a:prstGeom prst="rect">
            <a:avLst/>
          </a:prstGeom>
          <a:solidFill>
            <a:schemeClr val="bg1"/>
          </a:solidFill>
        </p:spPr>
        <p:txBody>
          <a:bodyPr wrap="square">
            <a:spAutoFit/>
          </a:bodyPr>
          <a:lstStyle/>
          <a:p>
            <a:r>
              <a:rPr lang="en-US" altLang="zh-CN" sz="4400" dirty="0">
                <a:solidFill>
                  <a:srgbClr val="FF0000"/>
                </a:solidFill>
              </a:rPr>
              <a:t>The listening text is probably about </a:t>
            </a:r>
            <a:r>
              <a:rPr lang="en-US" altLang="zh-CN" sz="4400" dirty="0" smtClean="0">
                <a:solidFill>
                  <a:srgbClr val="FF0000"/>
                </a:solidFill>
              </a:rPr>
              <a:t>s</a:t>
            </a:r>
            <a:r>
              <a:rPr lang="en-US" sz="4400" dirty="0" smtClean="0">
                <a:solidFill>
                  <a:srgbClr val="FF0000"/>
                </a:solidFill>
              </a:rPr>
              <a:t>ome animals </a:t>
            </a:r>
            <a:r>
              <a:rPr lang="en-US" altLang="zh-CN" sz="4400" dirty="0" smtClean="0">
                <a:solidFill>
                  <a:srgbClr val="FF0000"/>
                </a:solidFill>
              </a:rPr>
              <a:t>that </a:t>
            </a:r>
            <a:r>
              <a:rPr lang="en-US" sz="4400" dirty="0" smtClean="0">
                <a:solidFill>
                  <a:srgbClr val="FF0000"/>
                </a:solidFill>
              </a:rPr>
              <a:t>are endangered and why and how we </a:t>
            </a:r>
            <a:r>
              <a:rPr lang="en-US" altLang="zh-CN" sz="4400" dirty="0" smtClean="0">
                <a:solidFill>
                  <a:srgbClr val="FF0000"/>
                </a:solidFill>
              </a:rPr>
              <a:t>can </a:t>
            </a:r>
            <a:r>
              <a:rPr lang="en-US" sz="4400" dirty="0" smtClean="0">
                <a:solidFill>
                  <a:srgbClr val="FF0000"/>
                </a:solidFill>
              </a:rPr>
              <a:t>protect them from being extinct.</a:t>
            </a:r>
            <a:endParaRPr lang="zh-CN" altLang="en-US" sz="4400" dirty="0">
              <a:solidFill>
                <a:srgbClr val="FF0000"/>
              </a:solidFill>
            </a:endParaRPr>
          </a:p>
        </p:txBody>
      </p:sp>
      <p:sp>
        <p:nvSpPr>
          <p:cNvPr id="16385" name="Rectangle 1"/>
          <p:cNvSpPr>
            <a:spLocks noChangeArrowheads="1"/>
          </p:cNvSpPr>
          <p:nvPr/>
        </p:nvSpPr>
        <p:spPr bwMode="auto">
          <a:xfrm>
            <a:off x="497540" y="1092759"/>
            <a:ext cx="11306957" cy="48936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6000" b="0" i="0" u="none" strike="noStrike" cap="none" normalizeH="0" baseline="0" dirty="0" smtClean="0">
                <a:ln>
                  <a:noFill/>
                </a:ln>
                <a:solidFill>
                  <a:srgbClr val="FF0000"/>
                </a:solidFill>
                <a:effectLst/>
                <a:latin typeface="Times New Roman" pitchFamily="18" charset="0"/>
                <a:ea typeface="等线"/>
                <a:cs typeface="Times New Roman" pitchFamily="18" charset="0"/>
              </a:rPr>
              <a:t>Listening tip</a:t>
            </a:r>
          </a:p>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6000" b="0" i="0" u="none" strike="noStrike" cap="none" normalizeH="0" baseline="0" dirty="0" smtClean="0">
                <a:ln>
                  <a:noFill/>
                </a:ln>
                <a:solidFill>
                  <a:srgbClr val="FF0000"/>
                </a:solidFill>
                <a:effectLst/>
                <a:latin typeface="Times New Roman" pitchFamily="18" charset="0"/>
                <a:ea typeface="等线"/>
                <a:cs typeface="Times New Roman" pitchFamily="18" charset="0"/>
              </a:rPr>
              <a:t>  Before Listening</a:t>
            </a:r>
            <a:r>
              <a:rPr kumimoji="0" lang="zh-CN" altLang="en-US" sz="6000" b="0" i="0" u="none" strike="noStrike" cap="none" normalizeH="0" baseline="0" dirty="0" smtClean="0">
                <a:ln>
                  <a:noFill/>
                </a:ln>
                <a:solidFill>
                  <a:srgbClr val="FF0000"/>
                </a:solidFill>
                <a:effectLst/>
                <a:latin typeface="Times New Roman" pitchFamily="18" charset="0"/>
                <a:ea typeface="等线"/>
                <a:cs typeface="Times New Roman" pitchFamily="18" charset="0"/>
              </a:rPr>
              <a:t>，</a:t>
            </a:r>
            <a:r>
              <a:rPr kumimoji="0" lang="en-US" altLang="zh-CN" sz="6000" b="0" i="0" u="none" strike="noStrike" cap="none" normalizeH="0" baseline="0" dirty="0" smtClean="0">
                <a:ln>
                  <a:noFill/>
                </a:ln>
                <a:solidFill>
                  <a:srgbClr val="FF0000"/>
                </a:solidFill>
                <a:effectLst/>
                <a:latin typeface="Times New Roman" pitchFamily="18" charset="0"/>
                <a:ea typeface="等线"/>
                <a:cs typeface="Times New Roman" pitchFamily="18" charset="0"/>
              </a:rPr>
              <a:t>we can</a:t>
            </a:r>
            <a:r>
              <a:rPr kumimoji="0" lang="en-US" altLang="zh-CN" sz="6000" b="0" i="0" u="none" strike="noStrike" cap="none" normalizeH="0" dirty="0" smtClean="0">
                <a:ln>
                  <a:noFill/>
                </a:ln>
                <a:solidFill>
                  <a:srgbClr val="FF0000"/>
                </a:solidFill>
                <a:effectLst/>
                <a:latin typeface="Times New Roman" pitchFamily="18" charset="0"/>
                <a:ea typeface="等线"/>
                <a:cs typeface="Times New Roman" pitchFamily="18" charset="0"/>
              </a:rPr>
              <a:t> </a:t>
            </a:r>
            <a:r>
              <a:rPr kumimoji="0" lang="en-US" altLang="zh-CN" sz="6000" b="0" i="0" u="none" strike="noStrike" cap="none" normalizeH="0" baseline="0" dirty="0" smtClean="0">
                <a:ln>
                  <a:noFill/>
                </a:ln>
                <a:solidFill>
                  <a:srgbClr val="FF0000"/>
                </a:solidFill>
                <a:effectLst/>
                <a:latin typeface="Times New Roman" pitchFamily="18" charset="0"/>
                <a:ea typeface="等线"/>
                <a:cs typeface="Times New Roman" pitchFamily="18" charset="0"/>
              </a:rPr>
              <a:t>use visuals to predict content and look at the pictures, videos, charts and other visuals </a:t>
            </a:r>
            <a:r>
              <a:rPr kumimoji="0" lang="en-US" altLang="zh-CN" sz="7200" b="0" i="0" u="none" strike="noStrike" cap="none" normalizeH="0" baseline="0" dirty="0" smtClean="0">
                <a:ln>
                  <a:noFill/>
                </a:ln>
                <a:solidFill>
                  <a:srgbClr val="FF0000"/>
                </a:solidFill>
                <a:effectLst/>
                <a:latin typeface="Times New Roman" pitchFamily="18" charset="0"/>
                <a:ea typeface="等线"/>
                <a:cs typeface="Times New Roman" pitchFamily="18" charset="0"/>
              </a:rPr>
              <a:t>to help us predict.</a:t>
            </a:r>
            <a:r>
              <a:rPr kumimoji="0" lang="en-US" altLang="zh-CN" sz="7200" b="0" i="0" u="none" strike="noStrike" cap="none" normalizeH="0" baseline="0" dirty="0" smtClean="0">
                <a:ln>
                  <a:noFill/>
                </a:ln>
                <a:solidFill>
                  <a:srgbClr val="FF0000"/>
                </a:solidFill>
                <a:effectLst/>
                <a:latin typeface="Arial" pitchFamily="34" charset="0"/>
                <a:ea typeface="宋体" pitchFamily="2" charset="-122"/>
                <a:cs typeface="宋体" pitchFamily="2" charset="-122"/>
              </a:rPr>
              <a:t> </a:t>
            </a:r>
          </a:p>
        </p:txBody>
      </p:sp>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5">
                                            <p:txEl>
                                              <p:pRg st="0" end="0"/>
                                            </p:txEl>
                                          </p:spTgt>
                                        </p:tgtEl>
                                        <p:attrNameLst>
                                          <p:attrName>style.visibility</p:attrName>
                                        </p:attrNameLst>
                                      </p:cBhvr>
                                      <p:to>
                                        <p:strVal val="visible"/>
                                      </p:to>
                                    </p:set>
                                    <p:anim calcmode="lin" valueType="num">
                                      <p:cBhvr additive="base">
                                        <p:cTn id="12" dur="5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85">
                                            <p:txEl>
                                              <p:pRg st="1" end="1"/>
                                            </p:txEl>
                                          </p:spTgt>
                                        </p:tgtEl>
                                        <p:attrNameLst>
                                          <p:attrName>style.visibility</p:attrName>
                                        </p:attrNameLst>
                                      </p:cBhvr>
                                      <p:to>
                                        <p:strVal val="visible"/>
                                      </p:to>
                                    </p:set>
                                    <p:anim calcmode="lin" valueType="num">
                                      <p:cBhvr additive="base">
                                        <p:cTn id="18" dur="5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144384" y="804757"/>
            <a:ext cx="12519885" cy="1143000"/>
          </a:xfrm>
        </p:spPr>
        <p:txBody>
          <a:bodyPr>
            <a:normAutofit fontScale="90000"/>
          </a:bodyPr>
          <a:lstStyle/>
          <a:p>
            <a:r>
              <a:rPr lang="zh-CN" altLang="en-US" sz="3600" dirty="0" smtClean="0"/>
              <a:t/>
            </a:r>
            <a:br>
              <a:rPr lang="zh-CN" altLang="en-US" sz="3600" dirty="0" smtClean="0"/>
            </a:br>
            <a:r>
              <a:rPr lang="en-US" altLang="zh-CN" sz="4900" b="1" dirty="0" smtClean="0"/>
              <a:t>While </a:t>
            </a:r>
            <a:r>
              <a:rPr lang="en-US" altLang="zh-CN" sz="4900" b="1" dirty="0"/>
              <a:t>listening:</a:t>
            </a:r>
            <a:r>
              <a:rPr lang="zh-CN" altLang="zh-CN" sz="4900" dirty="0"/>
              <a:t/>
            </a:r>
            <a:br>
              <a:rPr lang="zh-CN" altLang="zh-CN" sz="4900" dirty="0"/>
            </a:br>
            <a:r>
              <a:rPr lang="en-US" altLang="zh-CN" sz="3100" dirty="0" smtClean="0"/>
              <a:t>L</a:t>
            </a:r>
            <a:r>
              <a:rPr lang="en-US" sz="3100" dirty="0" smtClean="0"/>
              <a:t>istening to the first part of the tape, the students need to solve the following tasks.</a:t>
            </a:r>
            <a:r>
              <a:rPr lang="zh-CN" altLang="en-US" sz="3100" dirty="0" smtClean="0"/>
              <a:t/>
            </a:r>
            <a:br>
              <a:rPr lang="zh-CN" altLang="en-US" sz="3100" dirty="0" smtClean="0"/>
            </a:br>
            <a:r>
              <a:rPr lang="en-US" sz="3100" dirty="0" smtClean="0"/>
              <a:t>. </a:t>
            </a:r>
            <a:r>
              <a:rPr lang="zh-CN" altLang="en-US" sz="3100" dirty="0" smtClean="0"/>
              <a:t/>
            </a:r>
            <a:br>
              <a:rPr lang="zh-CN" altLang="en-US" sz="3100" dirty="0" smtClean="0"/>
            </a:br>
            <a:r>
              <a:rPr lang="zh-CN" altLang="en-US" sz="3100" dirty="0" smtClean="0"/>
              <a:t/>
            </a:r>
            <a:br>
              <a:rPr lang="zh-CN" altLang="en-US" sz="3100" dirty="0" smtClean="0"/>
            </a:br>
            <a:endParaRPr lang="zh-CN" altLang="en-US" sz="31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562099" y="1852150"/>
            <a:ext cx="11135096" cy="4180515"/>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US" sz="4800" dirty="0" smtClean="0"/>
              <a:t>Our planet‘s ____________is dying out at an alarming rate. Between 150 and 200 species are becoming ___________ every day. This mass extinction is caused by hunting, habitat _________and pollution. We must make people aware of the problem and help_______ the endangered wildlife before it’s too late!</a:t>
            </a:r>
            <a:endParaRPr lang="zh-CN" altLang="en-US" sz="4800" dirty="0" smtClean="0"/>
          </a:p>
          <a:p>
            <a:endParaRPr lang="en-US" altLang="zh-CN" sz="4800" dirty="0" smtClean="0">
              <a:solidFill>
                <a:srgbClr val="FF0000"/>
              </a:solidFill>
            </a:endParaRPr>
          </a:p>
        </p:txBody>
      </p:sp>
      <p:pic>
        <p:nvPicPr>
          <p:cNvPr id="16" name="图片 15" descr="li90906113522.png"/>
          <p:cNvPicPr>
            <a:picLocks noChangeAspect="1"/>
          </p:cNvPicPr>
          <p:nvPr/>
        </p:nvPicPr>
        <p:blipFill>
          <a:blip r:embed="rId5"/>
          <a:stretch>
            <a:fillRect/>
          </a:stretch>
        </p:blipFill>
        <p:spPr>
          <a:xfrm>
            <a:off x="9909537" y="5272644"/>
            <a:ext cx="2282463" cy="1585356"/>
          </a:xfrm>
          <a:prstGeom prst="ellipse">
            <a:avLst/>
          </a:prstGeom>
          <a:ln>
            <a:noFill/>
          </a:ln>
          <a:effectLst>
            <a:softEdge rad="112500"/>
          </a:effectLst>
        </p:spPr>
      </p:pic>
      <p:sp>
        <p:nvSpPr>
          <p:cNvPr id="4" name="矩形 3"/>
          <p:cNvSpPr/>
          <p:nvPr/>
        </p:nvSpPr>
        <p:spPr>
          <a:xfrm>
            <a:off x="4111480" y="1682206"/>
            <a:ext cx="1688347" cy="707886"/>
          </a:xfrm>
          <a:prstGeom prst="rect">
            <a:avLst/>
          </a:prstGeom>
        </p:spPr>
        <p:txBody>
          <a:bodyPr wrap="none">
            <a:spAutoFit/>
          </a:bodyPr>
          <a:lstStyle/>
          <a:p>
            <a:r>
              <a:rPr lang="en-US" altLang="zh-CN" sz="4000" dirty="0" smtClean="0">
                <a:solidFill>
                  <a:srgbClr val="FF0000"/>
                </a:solidFill>
              </a:rPr>
              <a:t>wildlife</a:t>
            </a:r>
            <a:endParaRPr lang="zh-CN" altLang="zh-CN" sz="4000" dirty="0">
              <a:solidFill>
                <a:srgbClr val="FF0000"/>
              </a:solidFill>
            </a:endParaRPr>
          </a:p>
        </p:txBody>
      </p:sp>
      <p:sp>
        <p:nvSpPr>
          <p:cNvPr id="6" name="矩形 5"/>
          <p:cNvSpPr/>
          <p:nvPr/>
        </p:nvSpPr>
        <p:spPr>
          <a:xfrm>
            <a:off x="3806680" y="2953543"/>
            <a:ext cx="1601849" cy="707886"/>
          </a:xfrm>
          <a:prstGeom prst="rect">
            <a:avLst/>
          </a:prstGeom>
        </p:spPr>
        <p:txBody>
          <a:bodyPr wrap="none">
            <a:spAutoFit/>
          </a:bodyPr>
          <a:lstStyle/>
          <a:p>
            <a:r>
              <a:rPr lang="en-US" altLang="zh-CN" sz="4000" dirty="0" smtClean="0">
                <a:solidFill>
                  <a:srgbClr val="FF0000"/>
                </a:solidFill>
              </a:rPr>
              <a:t>extinct</a:t>
            </a:r>
            <a:endParaRPr lang="zh-CN" altLang="zh-CN" sz="4000" dirty="0">
              <a:solidFill>
                <a:srgbClr val="FF0000"/>
              </a:solidFill>
            </a:endParaRPr>
          </a:p>
        </p:txBody>
      </p:sp>
      <p:sp>
        <p:nvSpPr>
          <p:cNvPr id="7" name="矩形 6"/>
          <p:cNvSpPr/>
          <p:nvPr/>
        </p:nvSpPr>
        <p:spPr>
          <a:xfrm>
            <a:off x="1480575" y="3960185"/>
            <a:ext cx="973343" cy="707886"/>
          </a:xfrm>
          <a:prstGeom prst="rect">
            <a:avLst/>
          </a:prstGeom>
        </p:spPr>
        <p:txBody>
          <a:bodyPr wrap="none">
            <a:spAutoFit/>
          </a:bodyPr>
          <a:lstStyle/>
          <a:p>
            <a:r>
              <a:rPr lang="en-US" altLang="zh-CN" sz="4000" dirty="0" smtClean="0">
                <a:solidFill>
                  <a:srgbClr val="FF0000"/>
                </a:solidFill>
              </a:rPr>
              <a:t>loss</a:t>
            </a:r>
            <a:endParaRPr lang="zh-CN" altLang="zh-CN" sz="4000" dirty="0">
              <a:solidFill>
                <a:srgbClr val="FF0000"/>
              </a:solidFill>
            </a:endParaRPr>
          </a:p>
        </p:txBody>
      </p:sp>
      <p:sp>
        <p:nvSpPr>
          <p:cNvPr id="8" name="矩形 7"/>
          <p:cNvSpPr/>
          <p:nvPr/>
        </p:nvSpPr>
        <p:spPr>
          <a:xfrm>
            <a:off x="7769080" y="4666037"/>
            <a:ext cx="1704954" cy="707886"/>
          </a:xfrm>
          <a:prstGeom prst="rect">
            <a:avLst/>
          </a:prstGeom>
        </p:spPr>
        <p:txBody>
          <a:bodyPr wrap="none">
            <a:spAutoFit/>
          </a:bodyPr>
          <a:lstStyle/>
          <a:p>
            <a:r>
              <a:rPr lang="en-US" altLang="zh-CN" sz="4000" dirty="0" smtClean="0">
                <a:solidFill>
                  <a:srgbClr val="FF0000"/>
                </a:solidFill>
              </a:rPr>
              <a:t>protect</a:t>
            </a:r>
            <a:endParaRPr lang="zh-CN" altLang="zh-CN" sz="4000" dirty="0">
              <a:solidFill>
                <a:srgbClr val="FF0000"/>
              </a:solidFill>
            </a:endParaRPr>
          </a:p>
        </p:txBody>
      </p:sp>
      <p:pic>
        <p:nvPicPr>
          <p:cNvPr id="5" name="Listen to the first part and fill in the blank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1662446" y="0"/>
            <a:ext cx="609600" cy="609600"/>
          </a:xfrm>
          <a:prstGeom prst="rect">
            <a:avLst/>
          </a:prstGeom>
        </p:spPr>
      </p:pic>
    </p:spTree>
    <p:extLst>
      <p:ext uri="{BB962C8B-B14F-4D97-AF65-F5344CB8AC3E}">
        <p14:creationId xmlns:p14="http://schemas.microsoft.com/office/powerpoint/2010/main" val="4049370134"/>
      </p:ext>
    </p:extLst>
  </p:cSld>
  <p:clrMapOvr>
    <a:masterClrMapping/>
  </p:clrMapOvr>
  <p:transition spd="med">
    <p:random/>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2824" fill="hold"/>
                                        <p:tgtEl>
                                          <p:spTgt spid="5"/>
                                        </p:tgtEl>
                                      </p:cBhvr>
                                    </p:cmd>
                                  </p:childTnLst>
                                </p:cTn>
                              </p:par>
                            </p:childTnLst>
                          </p:cTn>
                        </p:par>
                      </p:childTnLst>
                    </p:cTn>
                  </p:par>
                </p:childTnLst>
              </p:cTn>
              <p:nextCondLst>
                <p:cond evt="onClick" delay="0">
                  <p:tgtEl>
                    <p:spTgt spid="5"/>
                  </p:tgtEl>
                </p:cond>
              </p:nextCondLst>
            </p:seq>
            <p:audio>
              <p:cMediaNode vol="80000">
                <p:cTn id="40" fill="hold" display="0">
                  <p:stCondLst>
                    <p:cond delay="indefinite"/>
                  </p:stCondLst>
                  <p:endCondLst>
                    <p:cond evt="onStopAudio" delay="0">
                      <p:tgtEl>
                        <p:sldTgt/>
                      </p:tgtEl>
                    </p:cond>
                  </p:endCondLst>
                </p:cTn>
                <p:tgtEl>
                  <p:spTgt spid="5"/>
                </p:tgtEl>
              </p:cMediaNode>
            </p:audio>
          </p:childTnLst>
        </p:cTn>
      </p:par>
    </p:tnLst>
    <p:bldLst>
      <p:bldP spid="2" grpId="0"/>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327885" y="473250"/>
            <a:ext cx="12519885" cy="1143000"/>
          </a:xfrm>
        </p:spPr>
        <p:txBody>
          <a:bodyPr>
            <a:normAutofit fontScale="90000"/>
          </a:bodyPr>
          <a:lstStyle/>
          <a:p>
            <a:r>
              <a:rPr lang="zh-CN" altLang="en-US" sz="3600" dirty="0" smtClean="0"/>
              <a:t/>
            </a:r>
            <a:br>
              <a:rPr lang="zh-CN" altLang="en-US" sz="3600" dirty="0" smtClean="0"/>
            </a:br>
            <a:r>
              <a:rPr lang="en-US" altLang="zh-CN" sz="4000" b="1" dirty="0" smtClean="0"/>
              <a:t>While listening:</a:t>
            </a:r>
            <a:br>
              <a:rPr lang="en-US" altLang="zh-CN" sz="4000" b="1"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377215" y="1183342"/>
            <a:ext cx="11432677" cy="5365376"/>
          </a:xfrm>
        </p:spPr>
        <p:style>
          <a:lnRef idx="2">
            <a:schemeClr val="accent5"/>
          </a:lnRef>
          <a:fillRef idx="1">
            <a:schemeClr val="lt1"/>
          </a:fillRef>
          <a:effectRef idx="0">
            <a:schemeClr val="accent5"/>
          </a:effectRef>
          <a:fontRef idx="minor">
            <a:schemeClr val="dk1"/>
          </a:fontRef>
        </p:style>
        <p:txBody>
          <a:bodyPr>
            <a:noAutofit/>
          </a:bodyPr>
          <a:lstStyle/>
          <a:p>
            <a:pPr lvl="0"/>
            <a:r>
              <a:rPr lang="en-US" sz="3600" b="1" dirty="0" smtClean="0">
                <a:solidFill>
                  <a:srgbClr val="FF0000"/>
                </a:solidFill>
              </a:rPr>
              <a:t>Play the second part of the tape</a:t>
            </a:r>
            <a:r>
              <a:rPr lang="en-US" altLang="zh-CN" sz="3600" b="1" dirty="0" smtClean="0">
                <a:solidFill>
                  <a:srgbClr val="FF0000"/>
                </a:solidFill>
              </a:rPr>
              <a:t> answer the following questions</a:t>
            </a:r>
            <a:r>
              <a:rPr lang="en-US" sz="3600" b="1" dirty="0" smtClean="0">
                <a:solidFill>
                  <a:srgbClr val="FF0000"/>
                </a:solidFill>
              </a:rPr>
              <a:t>. </a:t>
            </a:r>
          </a:p>
          <a:p>
            <a:pPr lvl="0"/>
            <a:r>
              <a:rPr lang="en-US" sz="3600" dirty="0" smtClean="0"/>
              <a:t>1.How many elephants are killed on average every day?</a:t>
            </a:r>
            <a:endParaRPr lang="zh-CN" altLang="en-US" sz="3600" dirty="0" smtClean="0"/>
          </a:p>
          <a:p>
            <a:pPr lvl="0"/>
            <a:endParaRPr lang="en-US" sz="3600" dirty="0" smtClean="0"/>
          </a:p>
          <a:p>
            <a:pPr lvl="0"/>
            <a:r>
              <a:rPr lang="en-US" sz="3600" dirty="0" smtClean="0"/>
              <a:t>2.What did Prince William say about China?</a:t>
            </a:r>
            <a:endParaRPr lang="zh-CN" altLang="en-US" sz="3600" dirty="0" smtClean="0"/>
          </a:p>
          <a:p>
            <a:endParaRPr lang="en-US" sz="3600" dirty="0" smtClean="0"/>
          </a:p>
          <a:p>
            <a:r>
              <a:rPr lang="en-US" sz="3600" dirty="0" smtClean="0"/>
              <a:t>3. What does “change begins with you” mean?</a:t>
            </a:r>
            <a:endParaRPr lang="zh-CN" altLang="en-US" sz="3600" dirty="0" smtClean="0"/>
          </a:p>
          <a:p>
            <a:pPr lvl="0"/>
            <a:endParaRPr lang="en-US" sz="3600" dirty="0" smtClean="0">
              <a:solidFill>
                <a:srgbClr val="7030A0"/>
              </a:solidFill>
            </a:endParaRPr>
          </a:p>
        </p:txBody>
      </p:sp>
      <p:pic>
        <p:nvPicPr>
          <p:cNvPr id="4" name="Listen to the second part and answer the questio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2">
                <a:tint val="45000"/>
                <a:satMod val="400000"/>
              </a:schemeClr>
            </a:duotone>
          </a:blip>
          <a:stretch>
            <a:fillRect/>
          </a:stretch>
        </p:blipFill>
        <p:spPr>
          <a:xfrm>
            <a:off x="1905000" y="0"/>
            <a:ext cx="609600" cy="609600"/>
          </a:xfrm>
          <a:prstGeom prst="rect">
            <a:avLst/>
          </a:prstGeom>
        </p:spPr>
      </p:pic>
    </p:spTree>
    <p:extLst>
      <p:ext uri="{BB962C8B-B14F-4D97-AF65-F5344CB8AC3E}">
        <p14:creationId xmlns:p14="http://schemas.microsoft.com/office/powerpoint/2010/main" val="279860110"/>
      </p:ext>
    </p:extLst>
  </p:cSld>
  <p:clrMapOvr>
    <a:masterClrMapping/>
  </p:clrMapOvr>
  <p:transition spd="med">
    <p:random/>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627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327885" y="473250"/>
            <a:ext cx="12519885" cy="1143000"/>
          </a:xfrm>
        </p:spPr>
        <p:txBody>
          <a:bodyPr>
            <a:normAutofit fontScale="90000"/>
          </a:bodyPr>
          <a:lstStyle/>
          <a:p>
            <a:r>
              <a:rPr lang="zh-CN" altLang="en-US" sz="3600" dirty="0" smtClean="0"/>
              <a:t/>
            </a:r>
            <a:br>
              <a:rPr lang="zh-CN" altLang="en-US" sz="3600" dirty="0" smtClean="0"/>
            </a:br>
            <a:r>
              <a:rPr lang="en-US" altLang="zh-CN" sz="4000" b="1" dirty="0" smtClean="0"/>
              <a:t>While listening:</a:t>
            </a:r>
            <a:br>
              <a:rPr lang="en-US" altLang="zh-CN" sz="4000" b="1"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377215" y="1183342"/>
            <a:ext cx="11432677" cy="5365376"/>
          </a:xfrm>
        </p:spPr>
        <p:style>
          <a:lnRef idx="2">
            <a:schemeClr val="accent5"/>
          </a:lnRef>
          <a:fillRef idx="1">
            <a:schemeClr val="lt1"/>
          </a:fillRef>
          <a:effectRef idx="0">
            <a:schemeClr val="accent5"/>
          </a:effectRef>
          <a:fontRef idx="minor">
            <a:schemeClr val="dk1"/>
          </a:fontRef>
        </p:style>
        <p:txBody>
          <a:bodyPr>
            <a:noAutofit/>
          </a:bodyPr>
          <a:lstStyle/>
          <a:p>
            <a:pPr lvl="0"/>
            <a:r>
              <a:rPr lang="en-US" sz="3600" dirty="0" smtClean="0"/>
              <a:t>1.How many elephants are killed on average every day?</a:t>
            </a:r>
            <a:endParaRPr lang="zh-CN" altLang="en-US" sz="3600" dirty="0" smtClean="0"/>
          </a:p>
          <a:p>
            <a:r>
              <a:rPr lang="en-US" sz="3600" dirty="0" smtClean="0">
                <a:solidFill>
                  <a:srgbClr val="FF0000"/>
                </a:solidFill>
              </a:rPr>
              <a:t>54</a:t>
            </a:r>
            <a:endParaRPr lang="zh-CN" altLang="en-US" sz="3600" dirty="0" smtClean="0">
              <a:solidFill>
                <a:srgbClr val="FF0000"/>
              </a:solidFill>
            </a:endParaRPr>
          </a:p>
          <a:p>
            <a:pPr lvl="0"/>
            <a:endParaRPr lang="en-US" sz="3600" dirty="0" smtClean="0"/>
          </a:p>
          <a:p>
            <a:pPr lvl="0"/>
            <a:r>
              <a:rPr lang="en-US" sz="3600" dirty="0" smtClean="0"/>
              <a:t>2.What did Prince William say about China?</a:t>
            </a:r>
            <a:endParaRPr lang="zh-CN" altLang="en-US" sz="3600" dirty="0" smtClean="0"/>
          </a:p>
          <a:p>
            <a:r>
              <a:rPr lang="en-US" sz="3600" dirty="0" smtClean="0">
                <a:solidFill>
                  <a:srgbClr val="FF0000"/>
                </a:solidFill>
              </a:rPr>
              <a:t>China can become a _________________in wildlife protection.</a:t>
            </a:r>
            <a:endParaRPr lang="zh-CN" altLang="en-US" sz="3600" dirty="0" smtClean="0">
              <a:solidFill>
                <a:srgbClr val="FF0000"/>
              </a:solidFill>
            </a:endParaRPr>
          </a:p>
        </p:txBody>
      </p:sp>
      <p:sp>
        <p:nvSpPr>
          <p:cNvPr id="4" name="矩形 3"/>
          <p:cNvSpPr/>
          <p:nvPr/>
        </p:nvSpPr>
        <p:spPr>
          <a:xfrm>
            <a:off x="5199634" y="3388713"/>
            <a:ext cx="2997937" cy="707886"/>
          </a:xfrm>
          <a:prstGeom prst="rect">
            <a:avLst/>
          </a:prstGeom>
        </p:spPr>
        <p:txBody>
          <a:bodyPr wrap="none">
            <a:spAutoFit/>
          </a:bodyPr>
          <a:lstStyle/>
          <a:p>
            <a:r>
              <a:rPr lang="en-US" sz="4000" dirty="0" smtClean="0">
                <a:solidFill>
                  <a:srgbClr val="FF0000"/>
                </a:solidFill>
              </a:rPr>
              <a:t> global leader</a:t>
            </a:r>
            <a:endParaRPr lang="zh-CN" altLang="en-US" sz="4000" dirty="0">
              <a:solidFill>
                <a:srgbClr val="FF0000"/>
              </a:solidFill>
            </a:endParaRPr>
          </a:p>
        </p:txBody>
      </p:sp>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327885" y="473250"/>
            <a:ext cx="12519885" cy="1143000"/>
          </a:xfrm>
        </p:spPr>
        <p:txBody>
          <a:bodyPr>
            <a:normAutofit fontScale="90000"/>
          </a:bodyPr>
          <a:lstStyle/>
          <a:p>
            <a:r>
              <a:rPr lang="zh-CN" altLang="en-US" sz="3600" dirty="0" smtClean="0"/>
              <a:t/>
            </a:r>
            <a:br>
              <a:rPr lang="zh-CN" altLang="en-US" sz="3600" dirty="0" smtClean="0"/>
            </a:br>
            <a:r>
              <a:rPr lang="en-US" altLang="zh-CN" sz="4000" b="1" dirty="0" smtClean="0"/>
              <a:t>While listening:</a:t>
            </a:r>
            <a:br>
              <a:rPr lang="en-US" altLang="zh-CN" sz="4000" b="1" dirty="0" smtClean="0"/>
            </a:br>
            <a:r>
              <a:rPr lang="zh-CN" altLang="en-US" sz="4000" dirty="0" smtClean="0"/>
              <a:t/>
            </a:r>
            <a:br>
              <a:rPr lang="zh-CN" altLang="en-US" sz="4000" dirty="0" smtClean="0"/>
            </a:br>
            <a:endParaRPr lang="zh-CN" altLang="en-US" sz="4000" dirty="0"/>
          </a:p>
        </p:txBody>
      </p:sp>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377215" y="1183342"/>
            <a:ext cx="11432677" cy="5365376"/>
          </a:xfrm>
        </p:spPr>
        <p:style>
          <a:lnRef idx="2">
            <a:schemeClr val="accent5"/>
          </a:lnRef>
          <a:fillRef idx="1">
            <a:schemeClr val="lt1"/>
          </a:fillRef>
          <a:effectRef idx="0">
            <a:schemeClr val="accent5"/>
          </a:effectRef>
          <a:fontRef idx="minor">
            <a:schemeClr val="dk1"/>
          </a:fontRef>
        </p:style>
        <p:txBody>
          <a:bodyPr>
            <a:noAutofit/>
          </a:bodyPr>
          <a:lstStyle/>
          <a:p>
            <a:r>
              <a:rPr lang="en-US" sz="3600" dirty="0" smtClean="0"/>
              <a:t>3. What does “change begins with you” mean?</a:t>
            </a:r>
            <a:endParaRPr lang="zh-CN" altLang="en-US" sz="3600" dirty="0" smtClean="0"/>
          </a:p>
          <a:p>
            <a:r>
              <a:rPr lang="en-US" sz="3600" dirty="0" smtClean="0">
                <a:solidFill>
                  <a:srgbClr val="FF0000"/>
                </a:solidFill>
              </a:rPr>
              <a:t>If you want things to change, you must change yourself first and not wait for others to be the first one to do </a:t>
            </a:r>
            <a:r>
              <a:rPr lang="en-US" sz="3600" dirty="0" err="1" smtClean="0">
                <a:solidFill>
                  <a:srgbClr val="FF0000"/>
                </a:solidFill>
              </a:rPr>
              <a:t>sth</a:t>
            </a:r>
            <a:r>
              <a:rPr lang="en-US" sz="3600" dirty="0" smtClean="0">
                <a:solidFill>
                  <a:srgbClr val="FF0000"/>
                </a:solidFill>
              </a:rPr>
              <a:t>, you must be the number one to start to do the first action. In this way, we can change the world for the better.</a:t>
            </a:r>
            <a:endParaRPr lang="zh-CN" altLang="en-US" sz="3600" dirty="0" smtClean="0">
              <a:solidFill>
                <a:srgbClr val="FF0000"/>
              </a:solidFill>
            </a:endParaRPr>
          </a:p>
          <a:p>
            <a:pPr lvl="0"/>
            <a:endParaRPr lang="en-US" sz="3600" dirty="0" smtClean="0">
              <a:solidFill>
                <a:srgbClr val="FF0000"/>
              </a:solidFill>
            </a:endParaRPr>
          </a:p>
        </p:txBody>
      </p:sp>
    </p:spTree>
    <p:extLst>
      <p:ext uri="{BB962C8B-B14F-4D97-AF65-F5344CB8AC3E}">
        <p14:creationId xmlns:p14="http://schemas.microsoft.com/office/powerpoint/2010/main" val="279860110"/>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8F49-82E9-4472-853A-72ADD018D508}"/>
              </a:ext>
            </a:extLst>
          </p:cNvPr>
          <p:cNvSpPr>
            <a:spLocks noGrp="1"/>
          </p:cNvSpPr>
          <p:nvPr>
            <p:ph type="title"/>
          </p:nvPr>
        </p:nvSpPr>
        <p:spPr>
          <a:xfrm>
            <a:off x="0" y="883938"/>
            <a:ext cx="12519885" cy="1143000"/>
          </a:xfrm>
        </p:spPr>
        <p:txBody>
          <a:bodyPr>
            <a:normAutofit fontScale="90000"/>
          </a:bodyPr>
          <a:lstStyle/>
          <a:p>
            <a:pPr algn="l"/>
            <a:r>
              <a:rPr lang="zh-CN" altLang="en-US" sz="3600" dirty="0" smtClean="0"/>
              <a:t/>
            </a:r>
            <a:br>
              <a:rPr lang="zh-CN" altLang="en-US" sz="3600" dirty="0" smtClean="0"/>
            </a:br>
            <a:r>
              <a:rPr lang="en-US" sz="4900" dirty="0" smtClean="0"/>
              <a:t>  </a:t>
            </a:r>
            <a:r>
              <a:rPr lang="en-US" altLang="zh-CN" sz="4400" dirty="0" smtClean="0"/>
              <a:t> </a:t>
            </a:r>
            <a:r>
              <a:rPr lang="en-US" sz="3600" b="1" dirty="0" smtClean="0"/>
              <a:t> </a:t>
            </a:r>
            <a:r>
              <a:rPr lang="zh-CN" altLang="en-US" sz="3600" dirty="0" smtClean="0"/>
              <a:t/>
            </a:r>
            <a:br>
              <a:rPr lang="zh-CN" altLang="en-US" sz="3600" dirty="0" smtClean="0"/>
            </a:br>
            <a:r>
              <a:rPr lang="zh-CN" altLang="en-US" sz="4000" dirty="0" smtClean="0"/>
              <a:t/>
            </a:r>
            <a:br>
              <a:rPr lang="zh-CN" altLang="en-US" sz="4000" dirty="0" smtClean="0"/>
            </a:br>
            <a:r>
              <a:rPr lang="zh-CN" altLang="en-US" sz="4000" dirty="0" smtClean="0"/>
              <a:t/>
            </a:r>
            <a:br>
              <a:rPr lang="zh-CN" altLang="en-US" sz="4000" dirty="0" smtClean="0"/>
            </a:br>
            <a:endParaRPr lang="zh-CN" altLang="en-US" sz="4000" dirty="0"/>
          </a:p>
        </p:txBody>
      </p:sp>
      <p:sp>
        <p:nvSpPr>
          <p:cNvPr id="5" name="矩形 4"/>
          <p:cNvSpPr/>
          <p:nvPr/>
        </p:nvSpPr>
        <p:spPr>
          <a:xfrm>
            <a:off x="3711194" y="806027"/>
            <a:ext cx="45368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Talking  Project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内容占位符 5"/>
          <p:cNvSpPr>
            <a:spLocks noGrp="1"/>
          </p:cNvSpPr>
          <p:nvPr>
            <p:ph idx="1"/>
          </p:nvPr>
        </p:nvSpPr>
        <p:spPr/>
        <p:txBody>
          <a:bodyPr>
            <a:normAutofit/>
          </a:bodyPr>
          <a:lstStyle/>
          <a:p>
            <a:r>
              <a:rPr lang="en-US" sz="2800" b="1" dirty="0" smtClean="0">
                <a:solidFill>
                  <a:schemeClr val="accent5">
                    <a:lumMod val="50000"/>
                  </a:schemeClr>
                </a:solidFill>
              </a:rPr>
              <a:t>In pairs, discuss the questions, role-play the example, and then talk about one of the animals in the photos below.</a:t>
            </a:r>
            <a:endParaRPr lang="zh-CN" altLang="en-US" sz="2800" b="1" dirty="0" smtClean="0">
              <a:solidFill>
                <a:schemeClr val="accent5">
                  <a:lumMod val="50000"/>
                </a:schemeClr>
              </a:solidFill>
            </a:endParaRPr>
          </a:p>
          <a:p>
            <a:r>
              <a:rPr lang="en-US" sz="2800" dirty="0" smtClean="0"/>
              <a:t>1. What do you know about the animals in the photos?</a:t>
            </a:r>
            <a:endParaRPr lang="zh-CN" altLang="en-US" sz="2800" dirty="0" smtClean="0"/>
          </a:p>
          <a:p>
            <a:r>
              <a:rPr lang="en-US" sz="2800" dirty="0" smtClean="0"/>
              <a:t>2. What is being done to help them?</a:t>
            </a:r>
          </a:p>
          <a:p>
            <a:endParaRPr lang="zh-CN" altLang="en-US" sz="2800" dirty="0" smtClean="0"/>
          </a:p>
          <a:p>
            <a:endParaRPr lang="zh-CN" altLang="en-US" sz="2800" dirty="0"/>
          </a:p>
        </p:txBody>
      </p:sp>
      <p:pic>
        <p:nvPicPr>
          <p:cNvPr id="7" name="图片 6"/>
          <p:cNvPicPr/>
          <p:nvPr/>
        </p:nvPicPr>
        <p:blipFill>
          <a:blip r:embed="rId3" cstate="print"/>
          <a:srcRect/>
          <a:stretch>
            <a:fillRect/>
          </a:stretch>
        </p:blipFill>
        <p:spPr bwMode="auto">
          <a:xfrm>
            <a:off x="851287" y="3781207"/>
            <a:ext cx="2313018" cy="2824130"/>
          </a:xfrm>
          <a:prstGeom prst="rect">
            <a:avLst/>
          </a:prstGeom>
          <a:noFill/>
          <a:ln w="9525">
            <a:noFill/>
            <a:miter lim="800000"/>
            <a:headEnd/>
            <a:tailEnd/>
          </a:ln>
        </p:spPr>
      </p:pic>
      <p:pic>
        <p:nvPicPr>
          <p:cNvPr id="8" name="图片 7"/>
          <p:cNvPicPr/>
          <p:nvPr/>
        </p:nvPicPr>
        <p:blipFill>
          <a:blip r:embed="rId4" cstate="print"/>
          <a:srcRect/>
          <a:stretch>
            <a:fillRect/>
          </a:stretch>
        </p:blipFill>
        <p:spPr bwMode="auto">
          <a:xfrm>
            <a:off x="3904103" y="3741821"/>
            <a:ext cx="2761391" cy="2740235"/>
          </a:xfrm>
          <a:prstGeom prst="rect">
            <a:avLst/>
          </a:prstGeom>
          <a:noFill/>
          <a:ln w="9525">
            <a:noFill/>
            <a:miter lim="800000"/>
            <a:headEnd/>
            <a:tailEnd/>
          </a:ln>
        </p:spPr>
      </p:pic>
      <p:pic>
        <p:nvPicPr>
          <p:cNvPr id="9" name="图片 8"/>
          <p:cNvPicPr/>
          <p:nvPr/>
        </p:nvPicPr>
        <p:blipFill>
          <a:blip r:embed="rId5" cstate="print"/>
          <a:srcRect/>
          <a:stretch>
            <a:fillRect/>
          </a:stretch>
        </p:blipFill>
        <p:spPr bwMode="auto">
          <a:xfrm>
            <a:off x="7105280" y="3621505"/>
            <a:ext cx="3133593" cy="2779295"/>
          </a:xfrm>
          <a:prstGeom prst="rect">
            <a:avLst/>
          </a:prstGeom>
          <a:noFill/>
          <a:ln w="9525">
            <a:noFill/>
            <a:miter lim="800000"/>
            <a:headEnd/>
            <a:tailEnd/>
          </a:ln>
        </p:spPr>
      </p:pic>
    </p:spTree>
    <p:extLst>
      <p:ext uri="{BB962C8B-B14F-4D97-AF65-F5344CB8AC3E}">
        <p14:creationId xmlns:p14="http://schemas.microsoft.com/office/powerpoint/2010/main" val="419079446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4116D57-7641-42DA-83B8-CCEE31B582E9}"/>
              </a:ext>
            </a:extLst>
          </p:cNvPr>
          <p:cNvSpPr>
            <a:spLocks noGrp="1"/>
          </p:cNvSpPr>
          <p:nvPr>
            <p:ph idx="1"/>
          </p:nvPr>
        </p:nvSpPr>
        <p:spPr>
          <a:xfrm>
            <a:off x="232012" y="673657"/>
            <a:ext cx="11508075" cy="5781734"/>
          </a:xfrm>
          <a:ln w="76200"/>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solidFill>
                  <a:srgbClr val="C00000"/>
                </a:solidFill>
              </a:rPr>
              <a:t>A: I'm concerned about the blue whales. What do you know about them?</a:t>
            </a:r>
            <a:endParaRPr lang="zh-CN" altLang="en-US" sz="2800" dirty="0" smtClean="0">
              <a:solidFill>
                <a:srgbClr val="C00000"/>
              </a:solidFill>
            </a:endParaRPr>
          </a:p>
          <a:p>
            <a:r>
              <a:rPr lang="en-US" sz="2800" dirty="0" smtClean="0">
                <a:solidFill>
                  <a:srgbClr val="C00000"/>
                </a:solidFill>
              </a:rPr>
              <a:t>B: Well, I know that they're being hunted and their number is getting dramatically smaller, so they're in danger of extinction. Blue whales need large and clear water habitats, so it's difficult for them to adapt to the changes.</a:t>
            </a:r>
            <a:endParaRPr lang="zh-CN" altLang="en-US" sz="2800" dirty="0" smtClean="0">
              <a:solidFill>
                <a:srgbClr val="C00000"/>
              </a:solidFill>
            </a:endParaRPr>
          </a:p>
          <a:p>
            <a:r>
              <a:rPr lang="en-US" sz="2800" dirty="0" smtClean="0">
                <a:solidFill>
                  <a:srgbClr val="C00000"/>
                </a:solidFill>
              </a:rPr>
              <a:t>A: That's terrible. What measures are being taken to help them?</a:t>
            </a:r>
            <a:endParaRPr lang="zh-CN" altLang="en-US" sz="2800" dirty="0" smtClean="0">
              <a:solidFill>
                <a:srgbClr val="C00000"/>
              </a:solidFill>
            </a:endParaRPr>
          </a:p>
          <a:p>
            <a:r>
              <a:rPr lang="en-US" sz="2800" dirty="0" smtClean="0">
                <a:solidFill>
                  <a:srgbClr val="C00000"/>
                </a:solidFill>
              </a:rPr>
              <a:t>B: The authorities are under pressure to make laws to ban illegal hunting whales and tell people not to buy whales products.</a:t>
            </a:r>
            <a:endParaRPr lang="zh-CN" altLang="en-US" sz="2800" dirty="0" smtClean="0">
              <a:solidFill>
                <a:srgbClr val="C00000"/>
              </a:solidFill>
            </a:endParaRPr>
          </a:p>
          <a:p>
            <a:endParaRPr lang="zh-CN" altLang="en-US" sz="2800" dirty="0" smtClean="0">
              <a:solidFill>
                <a:srgbClr val="C00000"/>
              </a:solidFill>
            </a:endParaRPr>
          </a:p>
        </p:txBody>
      </p:sp>
    </p:spTree>
    <p:extLst>
      <p:ext uri="{BB962C8B-B14F-4D97-AF65-F5344CB8AC3E}">
        <p14:creationId xmlns:p14="http://schemas.microsoft.com/office/powerpoint/2010/main" val="4190794465"/>
      </p:ext>
    </p:extLst>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898</Words>
  <Application>Microsoft Office PowerPoint</Application>
  <PresentationFormat>宽屏</PresentationFormat>
  <Paragraphs>114</Paragraphs>
  <Slides>18</Slides>
  <Notes>0</Notes>
  <HiddenSlides>0</HiddenSlides>
  <MMClips>5</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等线</vt:lpstr>
      <vt:lpstr>宋体</vt:lpstr>
      <vt:lpstr>Arial</vt:lpstr>
      <vt:lpstr>Calibri</vt:lpstr>
      <vt:lpstr>Times New Roman</vt:lpstr>
      <vt:lpstr>1_Office 主题</vt:lpstr>
      <vt:lpstr>PowerPoint 演示文稿</vt:lpstr>
      <vt:lpstr>Part 1: Listening and Speaking Leading-in</vt:lpstr>
      <vt:lpstr> Before listening:  </vt:lpstr>
      <vt:lpstr> While listening: Listening to the first part of the tape, the students need to solve the following tasks. .   </vt:lpstr>
      <vt:lpstr> While listening:  </vt:lpstr>
      <vt:lpstr> While listening:  </vt:lpstr>
      <vt:lpstr> While listening:  </vt:lpstr>
      <vt:lpstr>        </vt:lpstr>
      <vt:lpstr>PowerPoint 演示文稿</vt:lpstr>
      <vt:lpstr>Part 2: Listening and Talking </vt:lpstr>
      <vt:lpstr>Part 2: Listening and Talking </vt:lpstr>
      <vt:lpstr>Part 2: Listening and Talking </vt:lpstr>
      <vt:lpstr>Part 2: Listening and Talking </vt:lpstr>
      <vt:lpstr>Part 2: Listening and Talking </vt:lpstr>
      <vt:lpstr>        </vt:lpstr>
      <vt:lpstr>Version :</vt:lpstr>
      <vt:lpstr>Homework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144</cp:revision>
  <dcterms:created xsi:type="dcterms:W3CDTF">2019-01-12T04:39:00Z</dcterms:created>
  <dcterms:modified xsi:type="dcterms:W3CDTF">2019-12-13T02:03:55Z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