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8"/>
  </p:notesMasterIdLst>
  <p:sldIdLst>
    <p:sldId id="329" r:id="rId2"/>
    <p:sldId id="469" r:id="rId3"/>
    <p:sldId id="465" r:id="rId4"/>
    <p:sldId id="466" r:id="rId5"/>
    <p:sldId id="467" r:id="rId6"/>
    <p:sldId id="468" r:id="rId7"/>
    <p:sldId id="470" r:id="rId8"/>
    <p:sldId id="464" r:id="rId9"/>
    <p:sldId id="471" r:id="rId10"/>
    <p:sldId id="458" r:id="rId11"/>
    <p:sldId id="439" r:id="rId12"/>
    <p:sldId id="459" r:id="rId13"/>
    <p:sldId id="460" r:id="rId14"/>
    <p:sldId id="445" r:id="rId15"/>
    <p:sldId id="446" r:id="rId16"/>
    <p:sldId id="447" r:id="rId17"/>
    <p:sldId id="473" r:id="rId18"/>
    <p:sldId id="474" r:id="rId19"/>
    <p:sldId id="476" r:id="rId20"/>
    <p:sldId id="475" r:id="rId21"/>
    <p:sldId id="455" r:id="rId22"/>
    <p:sldId id="456" r:id="rId23"/>
    <p:sldId id="477" r:id="rId24"/>
    <p:sldId id="424" r:id="rId25"/>
    <p:sldId id="472" r:id="rId26"/>
    <p:sldId id="330"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E7E"/>
    <a:srgbClr val="C0504D"/>
    <a:srgbClr val="648BAE"/>
    <a:srgbClr val="C1DEF6"/>
    <a:srgbClr val="B4DEFA"/>
    <a:srgbClr val="EFA0A7"/>
    <a:srgbClr val="F3EFEE"/>
    <a:srgbClr val="F5F1EE"/>
    <a:srgbClr val="FCF8F7"/>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6469" autoAdjust="0"/>
  </p:normalViewPr>
  <p:slideViewPr>
    <p:cSldViewPr snapToGrid="0">
      <p:cViewPr varScale="1">
        <p:scale>
          <a:sx n="99" d="100"/>
          <a:sy n="99" d="100"/>
        </p:scale>
        <p:origin x="8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2019/12/3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63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3000">
    <p:random/>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bg>
      <p:bgPr>
        <a:no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600" y="244476"/>
            <a:ext cx="11184467" cy="58515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p:cNvSpPr>
            <a:spLocks noGrp="1"/>
          </p:cNvSpPr>
          <p:nvPr>
            <p:ph type="dt" sz="half" idx="10"/>
          </p:nvPr>
        </p:nvSpPr>
        <p:spPr/>
        <p:txBody>
          <a:bodyPr/>
          <a:lstStyle>
            <a:lvl1pPr>
              <a:defRPr sz="1400">
                <a:solidFill>
                  <a:schemeClr val="tx1"/>
                </a:solidFill>
                <a:effectLst>
                  <a:outerShdw blurRad="38100" dist="38100" dir="2700000" algn="tl">
                    <a:srgbClr val="C0C0C0"/>
                  </a:outerShdw>
                </a:effectLst>
                <a:latin typeface="+mn-lt"/>
              </a:defRPr>
            </a:lvl1pPr>
          </a:lstStyle>
          <a:p>
            <a:pPr>
              <a:defRPr/>
            </a:pPr>
            <a:endParaRPr lang="en-US" altLang="zh-CN"/>
          </a:p>
        </p:txBody>
      </p:sp>
      <p:sp>
        <p:nvSpPr>
          <p:cNvPr id="4" name="页脚占位符 3"/>
          <p:cNvSpPr>
            <a:spLocks noGrp="1"/>
          </p:cNvSpPr>
          <p:nvPr>
            <p:ph type="ftr" sz="quarter" idx="11"/>
          </p:nvPr>
        </p:nvSpPr>
        <p:spPr/>
        <p:txBody>
          <a:bodyPr/>
          <a:lstStyle>
            <a:lvl1pPr>
              <a:defRPr sz="1400">
                <a:solidFill>
                  <a:schemeClr val="tx1"/>
                </a:solidFill>
                <a:effectLst>
                  <a:outerShdw blurRad="38100" dist="38100" dir="2700000" algn="tl">
                    <a:srgbClr val="C0C0C0"/>
                  </a:outerShdw>
                </a:effectLst>
                <a:latin typeface="+mn-lt"/>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sz="1400">
                <a:solidFill>
                  <a:schemeClr val="tx1"/>
                </a:solidFill>
              </a:defRPr>
            </a:lvl1pPr>
          </a:lstStyle>
          <a:p>
            <a:fld id="{F6A80487-8396-40C6-BC09-6FD83893D563}" type="slidenum">
              <a:rPr lang="en-US" altLang="zh-CN"/>
              <a:pPr/>
              <a:t>‹#›</a:t>
            </a:fld>
            <a:endParaRPr lang="en-US" altLang="zh-CN"/>
          </a:p>
        </p:txBody>
      </p:sp>
    </p:spTree>
  </p:cSld>
  <p:clrMapOvr>
    <a:masterClrMapping/>
  </p:clrMapOvr>
  <p:transition>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p:spPr>
        <p:txBody>
          <a:bodyPr/>
          <a:lstStyle>
            <a:lvl1pPr>
              <a:defRPr/>
            </a:lvl1pPr>
          </a:lstStyle>
          <a:p>
            <a:fld id="{15091E15-2889-4781-A911-137FB9B222F3}" type="datetime1">
              <a:rPr lang="en-US" altLang="zh-CN"/>
              <a:pPr/>
              <a:t>12/3/2019</a:t>
            </a:fld>
            <a:endParaRPr lang="zh-CN" altLang="zh-CN" sz="1800">
              <a:solidFill>
                <a:schemeClr val="tx1"/>
              </a:solidFill>
              <a:latin typeface="Arial" charset="0"/>
              <a:ea typeface="+mn-ea"/>
            </a:endParaRPr>
          </a:p>
        </p:txBody>
      </p:sp>
      <p:sp>
        <p:nvSpPr>
          <p:cNvPr id="4" name="页脚占位符 3"/>
          <p:cNvSpPr>
            <a:spLocks noGrp="1"/>
          </p:cNvSpPr>
          <p:nvPr>
            <p:ph type="ftr" sz="quarter" idx="11"/>
          </p:nvPr>
        </p:nvSpPr>
        <p:spPr>
          <a:xfrm>
            <a:off x="4165600" y="6356351"/>
            <a:ext cx="3860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7600" y="6356351"/>
            <a:ext cx="2844800" cy="365125"/>
          </a:xfrm>
        </p:spPr>
        <p:txBody>
          <a:bodyPr/>
          <a:lstStyle>
            <a:lvl1pPr>
              <a:defRPr/>
            </a:lvl1pPr>
          </a:lstStyle>
          <a:p>
            <a:fld id="{A22CF9E1-E1C0-494B-BCEF-6F8420EB3981}" type="slidenum">
              <a:rPr lang="zh-CN" altLang="zh-CN"/>
              <a:pPr/>
              <a:t>‹#›</a:t>
            </a:fld>
            <a:endParaRPr lang="zh-CN" altLang="zh-CN" sz="1800">
              <a:solidFill>
                <a:schemeClr val="tx1"/>
              </a:solidFill>
              <a:latin typeface="Arial" charset="0"/>
              <a:ea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2019/12/3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spd="slow" advTm="3000">
    <p:random/>
    <p:sndAc>
      <p:stSnd>
        <p:snd r:embed="rId16" name="chimes.wav"/>
      </p:stSnd>
    </p:sndAc>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6A66E7-EA0D-4C2B-B039-5C13CCBC21F8}"/>
              </a:ext>
            </a:extLst>
          </p:cNvPr>
          <p:cNvSpPr txBox="1"/>
          <p:nvPr/>
        </p:nvSpPr>
        <p:spPr>
          <a:xfrm>
            <a:off x="9658648" y="138072"/>
            <a:ext cx="2533352" cy="507831"/>
          </a:xfrm>
          <a:prstGeom prst="rect">
            <a:avLst/>
          </a:prstGeom>
          <a:noFill/>
        </p:spPr>
        <p:txBody>
          <a:bodyPr wrap="square" rtlCol="0">
            <a:spAutoFit/>
          </a:bodyPr>
          <a:lstStyle/>
          <a:p>
            <a:pPr>
              <a:lnSpc>
                <a:spcPct val="150000"/>
              </a:lnSpc>
            </a:pPr>
            <a:r>
              <a:rPr lang="zh-CN" altLang="en-US" b="1" dirty="0">
                <a:solidFill>
                  <a:schemeClr val="accent1"/>
                </a:solidFill>
              </a:rPr>
              <a:t>人教版必修</a:t>
            </a:r>
            <a:r>
              <a:rPr lang="zh-CN" altLang="en-US" b="1" dirty="0" smtClean="0">
                <a:solidFill>
                  <a:schemeClr val="accent1"/>
                </a:solidFill>
              </a:rPr>
              <a:t>第二册</a:t>
            </a:r>
            <a:endParaRPr lang="zh-CN" altLang="en-US" b="1" dirty="0">
              <a:solidFill>
                <a:schemeClr val="accent1"/>
              </a:solidFill>
            </a:endParaRPr>
          </a:p>
        </p:txBody>
      </p:sp>
      <p:sp>
        <p:nvSpPr>
          <p:cNvPr id="6" name="矩形 5">
            <a:extLst>
              <a:ext uri="{FF2B5EF4-FFF2-40B4-BE49-F238E27FC236}">
                <a16:creationId xmlns:a16="http://schemas.microsoft.com/office/drawing/2014/main" id="{875357D3-E604-4AFB-953D-902558EF8087}"/>
              </a:ext>
            </a:extLst>
          </p:cNvPr>
          <p:cNvSpPr/>
          <p:nvPr/>
        </p:nvSpPr>
        <p:spPr>
          <a:xfrm>
            <a:off x="1318161" y="2462543"/>
            <a:ext cx="10604665" cy="2308324"/>
          </a:xfrm>
          <a:prstGeom prst="rect">
            <a:avLst/>
          </a:prstGeom>
        </p:spPr>
        <p:txBody>
          <a:bodyPr wrap="square">
            <a:spAutoFit/>
          </a:bodyPr>
          <a:lstStyle/>
          <a:p>
            <a:pPr algn="ctr"/>
            <a:r>
              <a:rPr lang="en-US" altLang="zh-CN" sz="4800" b="1" dirty="0" smtClean="0">
                <a:latin typeface="Times New Roman" pitchFamily="18" charset="0"/>
                <a:cs typeface="Times New Roman" pitchFamily="18" charset="0"/>
              </a:rPr>
              <a:t>Unit 2 Wildlife Protection</a:t>
            </a:r>
          </a:p>
          <a:p>
            <a:pPr algn="ctr"/>
            <a:r>
              <a:rPr lang="en-US" altLang="zh-CN" sz="4800" b="1" dirty="0" smtClean="0">
                <a:latin typeface="Times New Roman" pitchFamily="18" charset="0"/>
                <a:cs typeface="Times New Roman" pitchFamily="18" charset="0"/>
              </a:rPr>
              <a:t>Period 2 Reading and Thinking:</a:t>
            </a:r>
          </a:p>
          <a:p>
            <a:pPr algn="ctr"/>
            <a:r>
              <a:rPr lang="en-US" altLang="zh-CN" sz="4800" b="1" dirty="0" smtClean="0">
                <a:latin typeface="Times New Roman" pitchFamily="18" charset="0"/>
                <a:cs typeface="Times New Roman" pitchFamily="18" charset="0"/>
              </a:rPr>
              <a:t>A Day in the Clouds</a:t>
            </a:r>
            <a:endParaRPr lang="zh-CN" alt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547406366"/>
      </p:ext>
    </p:extLst>
  </p:cSld>
  <p:clrMapOvr>
    <a:masterClrMapping/>
  </p:clrMapOvr>
  <p:transition spd="med">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amond(in)">
                                      <p:cBhvr>
                                        <p:cTn id="11" dur="2000"/>
                                        <p:tgtEl>
                                          <p:spTgt spid="6">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800" dirty="0"/>
          </a:p>
        </p:txBody>
      </p:sp>
      <p:grpSp>
        <p:nvGrpSpPr>
          <p:cNvPr id="3" name="Group 228"/>
          <p:cNvGrpSpPr>
            <a:grpSpLocks noGrp="1"/>
          </p:cNvGrpSpPr>
          <p:nvPr/>
        </p:nvGrpSpPr>
        <p:grpSpPr bwMode="auto">
          <a:xfrm>
            <a:off x="581000" y="1600200"/>
            <a:ext cx="11001400" cy="4525963"/>
            <a:chOff x="1196" y="1434"/>
            <a:chExt cx="2308" cy="327"/>
          </a:xfrm>
        </p:grpSpPr>
        <p:sp>
          <p:nvSpPr>
            <p:cNvPr id="5" name="AutoShape 229"/>
            <p:cNvSpPr>
              <a:spLocks noChangeArrowheads="1"/>
            </p:cNvSpPr>
            <p:nvPr/>
          </p:nvSpPr>
          <p:spPr bwMode="auto">
            <a:xfrm>
              <a:off x="1196" y="1434"/>
              <a:ext cx="2245" cy="295"/>
            </a:xfrm>
            <a:prstGeom prst="roundRect">
              <a:avLst>
                <a:gd name="adj" fmla="val 16667"/>
              </a:avLst>
            </a:prstGeom>
            <a:solidFill>
              <a:srgbClr val="FFFFFF"/>
            </a:solidFill>
            <a:ln w="28575" cap="rnd" algn="ctr">
              <a:solidFill>
                <a:srgbClr val="008000"/>
              </a:solidFill>
              <a:prstDash val="sysDot"/>
              <a:round/>
              <a:headEnd/>
              <a:tailEnd/>
            </a:ln>
          </p:spPr>
          <p:txBody>
            <a:bodyPr wrap="none" anchor="ctr"/>
            <a:lstStyle/>
            <a:p>
              <a:pPr algn="ctr"/>
              <a:r>
                <a:rPr lang="en-US" altLang="zh-CN" b="0"/>
                <a:t>		</a:t>
              </a:r>
            </a:p>
          </p:txBody>
        </p:sp>
        <p:grpSp>
          <p:nvGrpSpPr>
            <p:cNvPr id="4" name="Group 230"/>
            <p:cNvGrpSpPr>
              <a:grpSpLocks/>
            </p:cNvGrpSpPr>
            <p:nvPr/>
          </p:nvGrpSpPr>
          <p:grpSpPr bwMode="auto">
            <a:xfrm rot="-1705272">
              <a:off x="3220" y="1570"/>
              <a:ext cx="284" cy="191"/>
              <a:chOff x="1270" y="1366"/>
              <a:chExt cx="284" cy="191"/>
            </a:xfrm>
          </p:grpSpPr>
          <p:grpSp>
            <p:nvGrpSpPr>
              <p:cNvPr id="6" name="Group 231"/>
              <p:cNvGrpSpPr>
                <a:grpSpLocks/>
              </p:cNvGrpSpPr>
              <p:nvPr/>
            </p:nvGrpSpPr>
            <p:grpSpPr bwMode="auto">
              <a:xfrm rot="-3920841">
                <a:off x="1292" y="1367"/>
                <a:ext cx="148" cy="191"/>
                <a:chOff x="2825" y="3007"/>
                <a:chExt cx="229" cy="242"/>
              </a:xfrm>
            </p:grpSpPr>
            <p:sp>
              <p:nvSpPr>
                <p:cNvPr id="11" name="Freeform 232"/>
                <p:cNvSpPr>
                  <a:spLocks/>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headEnd/>
                  <a:tailEnd/>
                </a:ln>
              </p:spPr>
              <p:txBody>
                <a:bodyPr vert="eaVert" wrap="none" anchor="ctr"/>
                <a:lstStyle/>
                <a:p>
                  <a:pPr algn="ctr"/>
                  <a:endParaRPr lang="zh-CN" altLang="zh-CN" b="0"/>
                </a:p>
              </p:txBody>
            </p:sp>
            <p:sp>
              <p:nvSpPr>
                <p:cNvPr id="12" name="Freeform 233"/>
                <p:cNvSpPr>
                  <a:spLocks/>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headEnd/>
                  <a:tailEnd/>
                </a:ln>
              </p:spPr>
              <p:txBody>
                <a:bodyPr wrap="none" anchor="ctr"/>
                <a:lstStyle/>
                <a:p>
                  <a:pPr algn="ctr"/>
                  <a:endParaRPr lang="zh-CN" altLang="zh-CN" b="0"/>
                </a:p>
              </p:txBody>
            </p:sp>
          </p:grpSp>
          <p:grpSp>
            <p:nvGrpSpPr>
              <p:cNvPr id="7" name="Group 234"/>
              <p:cNvGrpSpPr>
                <a:grpSpLocks/>
              </p:cNvGrpSpPr>
              <p:nvPr/>
            </p:nvGrpSpPr>
            <p:grpSpPr bwMode="auto">
              <a:xfrm rot="-10500000">
                <a:off x="1406" y="1366"/>
                <a:ext cx="148" cy="191"/>
                <a:chOff x="2825" y="3007"/>
                <a:chExt cx="229" cy="242"/>
              </a:xfrm>
            </p:grpSpPr>
            <p:sp>
              <p:nvSpPr>
                <p:cNvPr id="9" name="Freeform 235"/>
                <p:cNvSpPr>
                  <a:spLocks/>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headEnd/>
                  <a:tailEnd/>
                </a:ln>
              </p:spPr>
              <p:txBody>
                <a:bodyPr rot="10800000" wrap="none" anchor="ctr"/>
                <a:lstStyle/>
                <a:p>
                  <a:pPr algn="ctr"/>
                  <a:endParaRPr lang="zh-CN" altLang="zh-CN" b="0"/>
                </a:p>
              </p:txBody>
            </p:sp>
            <p:sp>
              <p:nvSpPr>
                <p:cNvPr id="10" name="Freeform 236"/>
                <p:cNvSpPr>
                  <a:spLocks/>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headEnd/>
                  <a:tailEnd/>
                </a:ln>
              </p:spPr>
              <p:txBody>
                <a:bodyPr rot="10800000" wrap="none" anchor="ctr"/>
                <a:lstStyle/>
                <a:p>
                  <a:pPr algn="ctr"/>
                  <a:endParaRPr lang="zh-CN" altLang="zh-CN" b="0"/>
                </a:p>
              </p:txBody>
            </p:sp>
          </p:grpSp>
        </p:grpSp>
      </p:grpSp>
      <p:sp>
        <p:nvSpPr>
          <p:cNvPr id="14" name="矩形 13"/>
          <p:cNvSpPr/>
          <p:nvPr/>
        </p:nvSpPr>
        <p:spPr>
          <a:xfrm>
            <a:off x="1265014" y="2529445"/>
            <a:ext cx="8829011"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While reading</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94968" y="1409459"/>
            <a:ext cx="11547987" cy="528902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17235" tIns="58618" rIns="117235" bIns="58618">
            <a:spAutoFit/>
          </a:bodyPr>
          <a:lstStyle/>
          <a:p>
            <a:pPr fontAlgn="t"/>
            <a:r>
              <a:rPr lang="en-US" altLang="zh-CN" sz="4000" dirty="0" smtClean="0"/>
              <a:t>Read the passage quickly to solve the following questions.</a:t>
            </a:r>
          </a:p>
          <a:p>
            <a:pPr fontAlgn="t"/>
            <a:r>
              <a:rPr lang="en-US" altLang="zh-CN" sz="3200" b="1" dirty="0" smtClean="0">
                <a:solidFill>
                  <a:srgbClr val="002060"/>
                </a:solidFill>
              </a:rPr>
              <a:t>(1)Why </a:t>
            </a:r>
            <a:r>
              <a:rPr lang="en-US" altLang="zh-CN" sz="3200" b="1" dirty="0">
                <a:solidFill>
                  <a:srgbClr val="002060"/>
                </a:solidFill>
              </a:rPr>
              <a:t>did the author come to Tibet? </a:t>
            </a:r>
          </a:p>
          <a:p>
            <a:pPr fontAlgn="t"/>
            <a:r>
              <a:rPr lang="en-US" altLang="zh-CN" sz="3200" b="1" dirty="0" smtClean="0">
                <a:solidFill>
                  <a:srgbClr val="002060"/>
                </a:solidFill>
              </a:rPr>
              <a:t>(2)Why did the population of antelopes drop so badly in the 1980s </a:t>
            </a:r>
          </a:p>
          <a:p>
            <a:pPr fontAlgn="t"/>
            <a:r>
              <a:rPr lang="en-US" altLang="zh-CN" sz="3200" b="1" dirty="0" smtClean="0">
                <a:solidFill>
                  <a:srgbClr val="002060"/>
                </a:solidFill>
              </a:rPr>
              <a:t>and 1990s? </a:t>
            </a:r>
          </a:p>
          <a:p>
            <a:pPr fontAlgn="t"/>
            <a:r>
              <a:rPr lang="en-US" altLang="zh-CN" sz="3200" b="1" dirty="0" smtClean="0">
                <a:solidFill>
                  <a:srgbClr val="002060"/>
                </a:solidFill>
              </a:rPr>
              <a:t>(3)What was done to protect the Tibetan antelopes? </a:t>
            </a:r>
          </a:p>
          <a:p>
            <a:pPr fontAlgn="t"/>
            <a:r>
              <a:rPr lang="en-US" altLang="zh-CN" sz="3200" b="1" dirty="0" smtClean="0">
                <a:solidFill>
                  <a:srgbClr val="002060"/>
                </a:solidFill>
              </a:rPr>
              <a:t>(4)Why should we continue the protection programs of the antelope? </a:t>
            </a:r>
          </a:p>
          <a:p>
            <a:pPr fontAlgn="t"/>
            <a:r>
              <a:rPr lang="en-US" altLang="zh-CN" sz="3200" b="1" dirty="0" smtClean="0">
                <a:solidFill>
                  <a:srgbClr val="002060"/>
                </a:solidFill>
              </a:rPr>
              <a:t>(5)What can we do to save the planet according to the author? </a:t>
            </a:r>
          </a:p>
          <a:p>
            <a:pPr fontAlgn="t"/>
            <a:endParaRPr lang="en-US" altLang="zh-CN" sz="3200" b="1" dirty="0">
              <a:solidFill>
                <a:srgbClr val="002060"/>
              </a:solidFill>
            </a:endParaRPr>
          </a:p>
        </p:txBody>
      </p:sp>
      <p:sp>
        <p:nvSpPr>
          <p:cNvPr id="3" name="矩形 2"/>
          <p:cNvSpPr/>
          <p:nvPr/>
        </p:nvSpPr>
        <p:spPr>
          <a:xfrm>
            <a:off x="4851226" y="473516"/>
            <a:ext cx="3368231"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Skimming</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to="" calcmode="lin" valueType="num">
                                      <p:cBhvr>
                                        <p:cTn id="7" dur="1" fill="hold"/>
                                        <p:tgtEl>
                                          <p:spTgt spid="1536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 to="" calcmode="lin" valueType="num">
                                      <p:cBhvr>
                                        <p:cTn id="12" dur="1" fill="hold"/>
                                        <p:tgtEl>
                                          <p:spTgt spid="1536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 to="" calcmode="lin" valueType="num">
                                      <p:cBhvr>
                                        <p:cTn id="17" dur="1" fill="hold"/>
                                        <p:tgtEl>
                                          <p:spTgt spid="1536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 to="" calcmode="lin" valueType="num">
                                      <p:cBhvr>
                                        <p:cTn id="22" dur="1" fill="hold"/>
                                        <p:tgtEl>
                                          <p:spTgt spid="1536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anim to="" calcmode="lin" valueType="num">
                                      <p:cBhvr>
                                        <p:cTn id="27" dur="1" fill="hold"/>
                                        <p:tgtEl>
                                          <p:spTgt spid="1536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5362">
                                            <p:txEl>
                                              <p:pRg st="6" end="6"/>
                                            </p:txEl>
                                          </p:spTgt>
                                        </p:tgtEl>
                                        <p:attrNameLst>
                                          <p:attrName>style.visibility</p:attrName>
                                        </p:attrNameLst>
                                      </p:cBhvr>
                                      <p:to>
                                        <p:strVal val="visible"/>
                                      </p:to>
                                    </p:set>
                                    <p:anim to="" calcmode="lin" valueType="num">
                                      <p:cBhvr>
                                        <p:cTn id="32" dur="1" fill="hold"/>
                                        <p:tgtEl>
                                          <p:spTgt spid="1536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19100" y="775279"/>
            <a:ext cx="12401551" cy="4827362"/>
          </a:xfrm>
          <a:prstGeom prst="rect">
            <a:avLst/>
          </a:prstGeom>
          <a:noFill/>
          <a:ln w="9525" algn="ctr">
            <a:noFill/>
            <a:miter lim="800000"/>
            <a:headEnd/>
            <a:tailEnd/>
          </a:ln>
          <a:effectLst/>
        </p:spPr>
        <p:txBody>
          <a:bodyPr lIns="117235" tIns="58618" rIns="117235" bIns="58618">
            <a:spAutoFit/>
          </a:bodyPr>
          <a:lstStyle/>
          <a:p>
            <a:pPr fontAlgn="t"/>
            <a:endParaRPr lang="en-US" altLang="zh-CN" dirty="0" smtClean="0"/>
          </a:p>
          <a:p>
            <a:pPr fontAlgn="t"/>
            <a:endParaRPr lang="en-US" altLang="zh-CN" sz="3200" dirty="0" smtClean="0"/>
          </a:p>
          <a:p>
            <a:pPr fontAlgn="t"/>
            <a:r>
              <a:rPr lang="en-US" altLang="zh-CN" sz="3200" dirty="0" smtClean="0"/>
              <a:t>Read the passage quickly to solve the following questions.</a:t>
            </a:r>
          </a:p>
          <a:p>
            <a:pPr fontAlgn="t"/>
            <a:r>
              <a:rPr lang="en-US" altLang="zh-CN" sz="3200" dirty="0" smtClean="0"/>
              <a:t>(1)Why </a:t>
            </a:r>
            <a:r>
              <a:rPr lang="en-US" altLang="zh-CN" sz="3200" dirty="0"/>
              <a:t>did the author come to Tibet? </a:t>
            </a:r>
          </a:p>
          <a:p>
            <a:pPr fontAlgn="t"/>
            <a:r>
              <a:rPr lang="en-US" altLang="zh-CN" sz="3200" dirty="0" smtClean="0">
                <a:solidFill>
                  <a:srgbClr val="FF0000"/>
                </a:solidFill>
              </a:rPr>
              <a:t>To </a:t>
            </a:r>
            <a:r>
              <a:rPr lang="en-US" altLang="zh-CN" sz="3200" dirty="0">
                <a:solidFill>
                  <a:srgbClr val="FF0000"/>
                </a:solidFill>
              </a:rPr>
              <a:t>observe Tibetan antelopes. </a:t>
            </a:r>
            <a:endParaRPr lang="en-US" altLang="zh-CN" sz="3200" dirty="0" smtClean="0">
              <a:solidFill>
                <a:srgbClr val="FF0000"/>
              </a:solidFill>
            </a:endParaRPr>
          </a:p>
          <a:p>
            <a:pPr fontAlgn="t"/>
            <a:r>
              <a:rPr lang="en-US" altLang="zh-CN" sz="3200" dirty="0" smtClean="0"/>
              <a:t>(2)Why did the population of antelopes drop so badly in the 1980s and 1990s? </a:t>
            </a:r>
          </a:p>
          <a:p>
            <a:pPr fontAlgn="t"/>
            <a:r>
              <a:rPr lang="en-US" altLang="zh-CN" sz="3200" dirty="0" smtClean="0">
                <a:solidFill>
                  <a:srgbClr val="FF0000"/>
                </a:solidFill>
              </a:rPr>
              <a:t>Because of being hunted and the loss of their habitats. </a:t>
            </a:r>
          </a:p>
          <a:p>
            <a:pPr fontAlgn="t"/>
            <a:r>
              <a:rPr lang="en-US" altLang="zh-CN" sz="3200" dirty="0" smtClean="0"/>
              <a:t>(3)What was done to protect the Tibetan antelopes? </a:t>
            </a:r>
          </a:p>
          <a:p>
            <a:pPr fontAlgn="t"/>
            <a:r>
              <a:rPr lang="en-US" altLang="zh-CN" sz="3200" dirty="0" smtClean="0">
                <a:solidFill>
                  <a:srgbClr val="FF0000"/>
                </a:solidFill>
              </a:rPr>
              <a:t>Watching over them and adding some bridges and gates. </a:t>
            </a:r>
          </a:p>
        </p:txBody>
      </p:sp>
      <p:sp>
        <p:nvSpPr>
          <p:cNvPr id="3" name="矩形 2"/>
          <p:cNvSpPr/>
          <p:nvPr/>
        </p:nvSpPr>
        <p:spPr>
          <a:xfrm>
            <a:off x="4851226" y="473516"/>
            <a:ext cx="3368231"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Skimming</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Effect transition="in" filter="checkerboard(across)">
                                      <p:cBhvr>
                                        <p:cTn id="7" dur="500"/>
                                        <p:tgtEl>
                                          <p:spTgt spid="1536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362">
                                            <p:txEl>
                                              <p:pRg st="6" end="6"/>
                                            </p:txEl>
                                          </p:spTgt>
                                        </p:tgtEl>
                                        <p:attrNameLst>
                                          <p:attrName>style.visibility</p:attrName>
                                        </p:attrNameLst>
                                      </p:cBhvr>
                                      <p:to>
                                        <p:strVal val="visible"/>
                                      </p:to>
                                    </p:set>
                                    <p:animEffect transition="in" filter="checkerboard(across)">
                                      <p:cBhvr>
                                        <p:cTn id="12" dur="500"/>
                                        <p:tgtEl>
                                          <p:spTgt spid="1536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2">
                                            <p:txEl>
                                              <p:pRg st="8" end="8"/>
                                            </p:txEl>
                                          </p:spTgt>
                                        </p:tgtEl>
                                        <p:attrNameLst>
                                          <p:attrName>style.visibility</p:attrName>
                                        </p:attrNameLst>
                                      </p:cBhvr>
                                      <p:to>
                                        <p:strVal val="visible"/>
                                      </p:to>
                                    </p:set>
                                    <p:anim to="" calcmode="lin" valueType="num">
                                      <p:cBhvr>
                                        <p:cTn id="17" dur="1" fill="hold"/>
                                        <p:tgtEl>
                                          <p:spTgt spid="1536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4352" y="1763421"/>
            <a:ext cx="11527093" cy="427336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17235" tIns="58618" rIns="117235" bIns="58618">
            <a:spAutoFit/>
          </a:bodyPr>
          <a:lstStyle/>
          <a:p>
            <a:pPr fontAlgn="t"/>
            <a:endParaRPr lang="en-US" altLang="zh-CN" dirty="0" smtClean="0"/>
          </a:p>
          <a:p>
            <a:pPr fontAlgn="t"/>
            <a:r>
              <a:rPr lang="en-US" altLang="zh-CN" sz="3200" dirty="0" smtClean="0"/>
              <a:t>(</a:t>
            </a:r>
            <a:r>
              <a:rPr lang="en-US" altLang="zh-CN" sz="3600" dirty="0" smtClean="0"/>
              <a:t>4)Why should we continue the protection programs of the antelope? </a:t>
            </a:r>
          </a:p>
          <a:p>
            <a:pPr fontAlgn="t"/>
            <a:r>
              <a:rPr lang="en-US" altLang="zh-CN" sz="3600" dirty="0" smtClean="0">
                <a:solidFill>
                  <a:srgbClr val="FF0000"/>
                </a:solidFill>
              </a:rPr>
              <a:t>The threat to them has still existed. </a:t>
            </a:r>
          </a:p>
          <a:p>
            <a:pPr fontAlgn="t"/>
            <a:r>
              <a:rPr lang="en-US" altLang="zh-CN" sz="3600" dirty="0" smtClean="0"/>
              <a:t>(5)What can we do to save the planet according to the </a:t>
            </a:r>
          </a:p>
          <a:p>
            <a:pPr fontAlgn="t"/>
            <a:r>
              <a:rPr lang="en-US" altLang="zh-CN" sz="3600" dirty="0" smtClean="0"/>
              <a:t>author? </a:t>
            </a:r>
          </a:p>
          <a:p>
            <a:pPr fontAlgn="t"/>
            <a:r>
              <a:rPr lang="en-US" altLang="zh-CN" sz="3600" dirty="0" smtClean="0">
                <a:solidFill>
                  <a:srgbClr val="FF0000"/>
                </a:solidFill>
              </a:rPr>
              <a:t>To live in harmony with nature. </a:t>
            </a:r>
          </a:p>
          <a:p>
            <a:pPr fontAlgn="t"/>
            <a:endParaRPr lang="en-US" altLang="zh-CN" sz="3600" dirty="0"/>
          </a:p>
        </p:txBody>
      </p:sp>
      <p:sp>
        <p:nvSpPr>
          <p:cNvPr id="3" name="矩形 2"/>
          <p:cNvSpPr/>
          <p:nvPr/>
        </p:nvSpPr>
        <p:spPr>
          <a:xfrm>
            <a:off x="4851226" y="473516"/>
            <a:ext cx="3368231"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Skimming</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 calcmode="lin" valueType="num">
                                      <p:cBhvr additive="base">
                                        <p:cTn id="7"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5362">
                                            <p:txEl>
                                              <p:pRg st="5" end="5"/>
                                            </p:txEl>
                                          </p:spTgt>
                                        </p:tgtEl>
                                        <p:attrNameLst>
                                          <p:attrName>style.visibility</p:attrName>
                                        </p:attrNameLst>
                                      </p:cBhvr>
                                      <p:to>
                                        <p:strVal val="visible"/>
                                      </p:to>
                                    </p:set>
                                    <p:anim to="" calcmode="lin" valueType="num">
                                      <p:cBhvr>
                                        <p:cTn id="13" dur="1" fill="hold"/>
                                        <p:tgtEl>
                                          <p:spTgt spid="1536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8480" name="Group 96"/>
          <p:cNvGraphicFramePr>
            <a:graphicFrameLocks noGrp="1"/>
          </p:cNvGraphicFramePr>
          <p:nvPr/>
        </p:nvGraphicFramePr>
        <p:xfrm>
          <a:off x="265538" y="2005780"/>
          <a:ext cx="11690487" cy="4068132"/>
        </p:xfrm>
        <a:graphic>
          <a:graphicData uri="http://schemas.openxmlformats.org/drawingml/2006/table">
            <a:tbl>
              <a:tblPr/>
              <a:tblGrid>
                <a:gridCol w="2743200">
                  <a:extLst>
                    <a:ext uri="{9D8B030D-6E8A-4147-A177-3AD203B41FA5}">
                      <a16:colId xmlns:a16="http://schemas.microsoft.com/office/drawing/2014/main" val="20000"/>
                    </a:ext>
                  </a:extLst>
                </a:gridCol>
                <a:gridCol w="8947287">
                  <a:extLst>
                    <a:ext uri="{9D8B030D-6E8A-4147-A177-3AD203B41FA5}">
                      <a16:colId xmlns:a16="http://schemas.microsoft.com/office/drawing/2014/main" val="20001"/>
                    </a:ext>
                  </a:extLst>
                </a:gridCol>
              </a:tblGrid>
              <a:tr h="781094">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Title: A DAY IN THE CLOUDS</a:t>
                      </a:r>
                      <a:endParaRPr kumimoji="0" lang="en-US" altLang="zh-CN" sz="3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165781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Paragraph 1</a:t>
                      </a:r>
                      <a:endParaRPr kumimoji="0" lang="en-US" altLang="zh-CN" sz="3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 come here to observe Tibetan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 _________. </a:t>
                      </a:r>
                      <a:endParaRPr kumimoji="0" lang="en-US" altLang="zh-CN" sz="3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922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Paragraph 2</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I’m (2) ______by their beauty and also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reminded of the danger they are in. </a:t>
                      </a:r>
                      <a:endParaRPr kumimoji="0" lang="en-US" altLang="zh-CN" sz="3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08478" name="Text Box 94"/>
          <p:cNvSpPr txBox="1">
            <a:spLocks noChangeArrowheads="1"/>
          </p:cNvSpPr>
          <p:nvPr/>
        </p:nvSpPr>
        <p:spPr bwMode="auto">
          <a:xfrm>
            <a:off x="3316821" y="3532031"/>
            <a:ext cx="2849033" cy="610823"/>
          </a:xfrm>
          <a:prstGeom prst="rect">
            <a:avLst/>
          </a:prstGeom>
          <a:noFill/>
          <a:ln w="9525" algn="ctr">
            <a:noFill/>
            <a:miter lim="800000"/>
            <a:headEnd/>
            <a:tailEnd/>
          </a:ln>
          <a:effectLst/>
        </p:spPr>
        <p:txBody>
          <a:bodyPr lIns="117235" tIns="58618" rIns="117235" bIns="58618" anchor="b" anchorCtr="1">
            <a:spAutoFit/>
          </a:bodyPr>
          <a:lstStyle/>
          <a:p>
            <a:r>
              <a:rPr lang="en-US" altLang="zh-CN" sz="3200" dirty="0">
                <a:solidFill>
                  <a:srgbClr val="FF0000"/>
                </a:solidFill>
              </a:rPr>
              <a:t>antelopes</a:t>
            </a:r>
          </a:p>
        </p:txBody>
      </p:sp>
      <p:sp>
        <p:nvSpPr>
          <p:cNvPr id="1808479" name="Text Box 95"/>
          <p:cNvSpPr txBox="1">
            <a:spLocks noChangeArrowheads="1"/>
          </p:cNvSpPr>
          <p:nvPr/>
        </p:nvSpPr>
        <p:spPr bwMode="auto">
          <a:xfrm>
            <a:off x="3887776" y="4601607"/>
            <a:ext cx="2044700" cy="610823"/>
          </a:xfrm>
          <a:prstGeom prst="rect">
            <a:avLst/>
          </a:prstGeom>
          <a:noFill/>
          <a:ln w="9525" algn="ctr">
            <a:noFill/>
            <a:miter lim="800000"/>
            <a:headEnd/>
            <a:tailEnd/>
          </a:ln>
          <a:effectLst/>
        </p:spPr>
        <p:txBody>
          <a:bodyPr lIns="117235" tIns="58618" rIns="117235" bIns="58618" anchor="b" anchorCtr="1">
            <a:spAutoFit/>
          </a:bodyPr>
          <a:lstStyle/>
          <a:p>
            <a:r>
              <a:rPr lang="en-US" altLang="zh-CN" sz="3200" dirty="0">
                <a:solidFill>
                  <a:srgbClr val="FF0000"/>
                </a:solidFill>
              </a:rPr>
              <a:t>struck</a:t>
            </a:r>
          </a:p>
        </p:txBody>
      </p:sp>
      <p:sp>
        <p:nvSpPr>
          <p:cNvPr id="6" name="矩形 5"/>
          <p:cNvSpPr/>
          <p:nvPr/>
        </p:nvSpPr>
        <p:spPr>
          <a:xfrm>
            <a:off x="4259502" y="394411"/>
            <a:ext cx="3294493" cy="923330"/>
          </a:xfrm>
          <a:prstGeom prst="rect">
            <a:avLst/>
          </a:prstGeom>
          <a:noFill/>
        </p:spPr>
        <p:txBody>
          <a:bodyPr wrap="none" lIns="91440" tIns="45720" rIns="91440" bIns="45720">
            <a:spAutoFit/>
          </a:bodyPr>
          <a:lstStyle/>
          <a:p>
            <a:pPr algn="ct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Scanning</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457201" y="1120878"/>
            <a:ext cx="8257004" cy="707886"/>
          </a:xfrm>
          <a:prstGeom prst="rect">
            <a:avLst/>
          </a:prstGeom>
          <a:noFill/>
        </p:spPr>
        <p:txBody>
          <a:bodyPr wrap="none" rtlCol="0">
            <a:spAutoFit/>
          </a:bodyPr>
          <a:lstStyle/>
          <a:p>
            <a:r>
              <a:rPr lang="en-US" altLang="zh-CN" sz="4000" dirty="0" smtClean="0"/>
              <a:t>Read  the passage and fill in the blanks</a:t>
            </a:r>
            <a:r>
              <a:rPr lang="en-US" altLang="zh-CN" dirty="0" smtClean="0"/>
              <a:t>.</a:t>
            </a:r>
            <a:endParaRPr lang="zh-CN" altLang="en-US" dirty="0"/>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8478"/>
                                        </p:tgtEl>
                                        <p:attrNameLst>
                                          <p:attrName>style.visibility</p:attrName>
                                        </p:attrNameLst>
                                      </p:cBhvr>
                                      <p:to>
                                        <p:strVal val="visible"/>
                                      </p:to>
                                    </p:set>
                                    <p:animEffect transition="in" filter="blinds(horizontal)">
                                      <p:cBhvr>
                                        <p:cTn id="7" dur="500"/>
                                        <p:tgtEl>
                                          <p:spTgt spid="1808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8479"/>
                                        </p:tgtEl>
                                        <p:attrNameLst>
                                          <p:attrName>style.visibility</p:attrName>
                                        </p:attrNameLst>
                                      </p:cBhvr>
                                      <p:to>
                                        <p:strVal val="visible"/>
                                      </p:to>
                                    </p:set>
                                    <p:animEffect transition="in" filter="blinds(horizontal)">
                                      <p:cBhvr>
                                        <p:cTn id="12" dur="500"/>
                                        <p:tgtEl>
                                          <p:spTgt spid="1808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8478" grpId="0" autoUpdateAnimBg="0"/>
      <p:bldP spid="180847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9438" name="Group 30"/>
          <p:cNvGraphicFramePr>
            <a:graphicFrameLocks noGrp="1"/>
          </p:cNvGraphicFramePr>
          <p:nvPr/>
        </p:nvGraphicFramePr>
        <p:xfrm>
          <a:off x="389467" y="1337681"/>
          <a:ext cx="11271250" cy="4594233"/>
        </p:xfrm>
        <a:graphic>
          <a:graphicData uri="http://schemas.openxmlformats.org/drawingml/2006/table">
            <a:tbl>
              <a:tblPr/>
              <a:tblGrid>
                <a:gridCol w="2021417">
                  <a:extLst>
                    <a:ext uri="{9D8B030D-6E8A-4147-A177-3AD203B41FA5}">
                      <a16:colId xmlns:a16="http://schemas.microsoft.com/office/drawing/2014/main" val="20000"/>
                    </a:ext>
                  </a:extLst>
                </a:gridCol>
                <a:gridCol w="9249833">
                  <a:extLst>
                    <a:ext uri="{9D8B030D-6E8A-4147-A177-3AD203B41FA5}">
                      <a16:colId xmlns:a16="http://schemas.microsoft.com/office/drawing/2014/main" val="20001"/>
                    </a:ext>
                  </a:extLst>
                </a:gridCol>
              </a:tblGrid>
              <a:tr h="847961">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Title: A DAY IN THE CLOUDS</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187313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Paragraph 3</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My guide works at a nature reserve,  which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is a (3) ______for animals and plants. </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7313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Paragraph 4</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 1980s and 1990s. the population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(4) ________because of people’s activity. </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09439" name="Text Box 31"/>
          <p:cNvSpPr txBox="1">
            <a:spLocks noChangeArrowheads="1"/>
          </p:cNvSpPr>
          <p:nvPr/>
        </p:nvSpPr>
        <p:spPr bwMode="auto">
          <a:xfrm>
            <a:off x="3047188" y="3161214"/>
            <a:ext cx="2760133" cy="487713"/>
          </a:xfrm>
          <a:prstGeom prst="rect">
            <a:avLst/>
          </a:prstGeom>
          <a:noFill/>
          <a:ln w="9525" algn="ctr">
            <a:noFill/>
            <a:miter lim="800000"/>
            <a:headEnd/>
            <a:tailEnd/>
          </a:ln>
          <a:effectLst/>
        </p:spPr>
        <p:txBody>
          <a:bodyPr lIns="117235" tIns="58618" rIns="117235" bIns="58618" anchor="b" anchorCtr="1">
            <a:spAutoFit/>
          </a:bodyPr>
          <a:lstStyle/>
          <a:p>
            <a:r>
              <a:rPr lang="en-US" altLang="zh-CN" sz="2400">
                <a:solidFill>
                  <a:srgbClr val="FF0000"/>
                </a:solidFill>
              </a:rPr>
              <a:t>shelter</a:t>
            </a:r>
          </a:p>
        </p:txBody>
      </p:sp>
      <p:sp>
        <p:nvSpPr>
          <p:cNvPr id="1809440" name="Text Box 32"/>
          <p:cNvSpPr txBox="1">
            <a:spLocks noChangeArrowheads="1"/>
          </p:cNvSpPr>
          <p:nvPr/>
        </p:nvSpPr>
        <p:spPr bwMode="auto">
          <a:xfrm>
            <a:off x="2310588" y="5036255"/>
            <a:ext cx="3352800" cy="487713"/>
          </a:xfrm>
          <a:prstGeom prst="rect">
            <a:avLst/>
          </a:prstGeom>
          <a:noFill/>
          <a:ln w="9525" algn="ctr">
            <a:noFill/>
            <a:miter lim="800000"/>
            <a:headEnd/>
            <a:tailEnd/>
          </a:ln>
          <a:effectLst/>
        </p:spPr>
        <p:txBody>
          <a:bodyPr lIns="117235" tIns="58618" rIns="117235" bIns="58618" anchor="b" anchorCtr="1">
            <a:spAutoFit/>
          </a:bodyPr>
          <a:lstStyle/>
          <a:p>
            <a:r>
              <a:rPr lang="en-US" altLang="zh-CN" sz="2400">
                <a:solidFill>
                  <a:srgbClr val="FF0000"/>
                </a:solidFill>
              </a:rPr>
              <a:t>dropped</a:t>
            </a: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9439"/>
                                        </p:tgtEl>
                                        <p:attrNameLst>
                                          <p:attrName>style.visibility</p:attrName>
                                        </p:attrNameLst>
                                      </p:cBhvr>
                                      <p:to>
                                        <p:strVal val="visible"/>
                                      </p:to>
                                    </p:set>
                                    <p:animEffect transition="in" filter="blinds(horizontal)">
                                      <p:cBhvr>
                                        <p:cTn id="7" dur="500"/>
                                        <p:tgtEl>
                                          <p:spTgt spid="1809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9440"/>
                                        </p:tgtEl>
                                        <p:attrNameLst>
                                          <p:attrName>style.visibility</p:attrName>
                                        </p:attrNameLst>
                                      </p:cBhvr>
                                      <p:to>
                                        <p:strVal val="visible"/>
                                      </p:to>
                                    </p:set>
                                    <p:animEffect transition="in" filter="blinds(horizontal)">
                                      <p:cBhvr>
                                        <p:cTn id="12" dur="500"/>
                                        <p:tgtEl>
                                          <p:spTgt spid="1809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9439" grpId="0" autoUpdateAnimBg="0"/>
      <p:bldP spid="18094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6597" name="Group 21"/>
          <p:cNvGraphicFramePr>
            <a:graphicFrameLocks noGrp="1"/>
          </p:cNvGraphicFramePr>
          <p:nvPr/>
        </p:nvGraphicFramePr>
        <p:xfrm>
          <a:off x="389467" y="1057570"/>
          <a:ext cx="11294534" cy="5358350"/>
        </p:xfrm>
        <a:graphic>
          <a:graphicData uri="http://schemas.openxmlformats.org/drawingml/2006/table">
            <a:tbl>
              <a:tblPr/>
              <a:tblGrid>
                <a:gridCol w="2025651">
                  <a:extLst>
                    <a:ext uri="{9D8B030D-6E8A-4147-A177-3AD203B41FA5}">
                      <a16:colId xmlns:a16="http://schemas.microsoft.com/office/drawing/2014/main" val="20000"/>
                    </a:ext>
                  </a:extLst>
                </a:gridCol>
                <a:gridCol w="9268883">
                  <a:extLst>
                    <a:ext uri="{9D8B030D-6E8A-4147-A177-3AD203B41FA5}">
                      <a16:colId xmlns:a16="http://schemas.microsoft.com/office/drawing/2014/main" val="20001"/>
                    </a:ext>
                  </a:extLst>
                </a:gridCol>
              </a:tblGrid>
              <a:tr h="752685">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Title: A DAY IN THE CLOUDS</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199127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Paragraphs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government placed it under national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(5) _________and its population recovered.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protection programmes will continue. </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1438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Paragraph 7</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 must change our way of (6) ___. Only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when we learn to (7) ____in harmony with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nature can we stop being a (8) ______to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wildlife and to our planet. </a:t>
                      </a:r>
                      <a:endParaRPr kumimoji="0" lang="en-US" altLang="zh-CN" sz="3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121920" marR="121920" marT="54879" marB="5487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16598" name="Text Box 22"/>
          <p:cNvSpPr txBox="1">
            <a:spLocks noChangeArrowheads="1"/>
          </p:cNvSpPr>
          <p:nvPr/>
        </p:nvSpPr>
        <p:spPr bwMode="auto">
          <a:xfrm>
            <a:off x="2222787" y="2493445"/>
            <a:ext cx="3327400" cy="549268"/>
          </a:xfrm>
          <a:prstGeom prst="rect">
            <a:avLst/>
          </a:prstGeom>
          <a:noFill/>
          <a:ln w="9525" algn="ctr">
            <a:noFill/>
            <a:miter lim="800000"/>
            <a:headEnd/>
            <a:tailEnd/>
          </a:ln>
          <a:effectLst/>
        </p:spPr>
        <p:txBody>
          <a:bodyPr lIns="117235" tIns="58618" rIns="117235" bIns="58618" anchor="b" anchorCtr="1">
            <a:spAutoFit/>
          </a:bodyPr>
          <a:lstStyle/>
          <a:p>
            <a:r>
              <a:rPr lang="en-US" altLang="zh-CN" sz="2800">
                <a:solidFill>
                  <a:srgbClr val="FF0000"/>
                </a:solidFill>
              </a:rPr>
              <a:t>protection</a:t>
            </a:r>
          </a:p>
        </p:txBody>
      </p:sp>
      <p:sp>
        <p:nvSpPr>
          <p:cNvPr id="1816599" name="Text Box 23"/>
          <p:cNvSpPr txBox="1">
            <a:spLocks noChangeArrowheads="1"/>
          </p:cNvSpPr>
          <p:nvPr/>
        </p:nvSpPr>
        <p:spPr bwMode="auto">
          <a:xfrm>
            <a:off x="8170620" y="4033113"/>
            <a:ext cx="1253067" cy="549268"/>
          </a:xfrm>
          <a:prstGeom prst="rect">
            <a:avLst/>
          </a:prstGeom>
          <a:noFill/>
          <a:ln w="9525" algn="ctr">
            <a:noFill/>
            <a:miter lim="800000"/>
            <a:headEnd/>
            <a:tailEnd/>
          </a:ln>
          <a:effectLst/>
        </p:spPr>
        <p:txBody>
          <a:bodyPr lIns="117235" tIns="58618" rIns="117235" bIns="58618" anchor="b" anchorCtr="1">
            <a:spAutoFit/>
          </a:bodyPr>
          <a:lstStyle/>
          <a:p>
            <a:r>
              <a:rPr lang="en-US" altLang="zh-CN" sz="2800">
                <a:solidFill>
                  <a:srgbClr val="FF0000"/>
                </a:solidFill>
              </a:rPr>
              <a:t>life</a:t>
            </a:r>
          </a:p>
        </p:txBody>
      </p:sp>
      <p:sp>
        <p:nvSpPr>
          <p:cNvPr id="1816600" name="Text Box 24"/>
          <p:cNvSpPr txBox="1">
            <a:spLocks noChangeArrowheads="1"/>
          </p:cNvSpPr>
          <p:nvPr/>
        </p:nvSpPr>
        <p:spPr bwMode="auto">
          <a:xfrm>
            <a:off x="5897320" y="4551417"/>
            <a:ext cx="1667933" cy="549268"/>
          </a:xfrm>
          <a:prstGeom prst="rect">
            <a:avLst/>
          </a:prstGeom>
          <a:noFill/>
          <a:ln w="9525" algn="ctr">
            <a:noFill/>
            <a:miter lim="800000"/>
            <a:headEnd/>
            <a:tailEnd/>
          </a:ln>
          <a:effectLst/>
        </p:spPr>
        <p:txBody>
          <a:bodyPr lIns="117235" tIns="58618" rIns="117235" bIns="58618" anchor="b" anchorCtr="1">
            <a:spAutoFit/>
          </a:bodyPr>
          <a:lstStyle/>
          <a:p>
            <a:r>
              <a:rPr lang="en-US" altLang="zh-CN" sz="2800">
                <a:solidFill>
                  <a:srgbClr val="FF0000"/>
                </a:solidFill>
              </a:rPr>
              <a:t>exist</a:t>
            </a:r>
          </a:p>
        </p:txBody>
      </p:sp>
      <p:sp>
        <p:nvSpPr>
          <p:cNvPr id="1816601" name="Text Box 25"/>
          <p:cNvSpPr txBox="1">
            <a:spLocks noChangeArrowheads="1"/>
          </p:cNvSpPr>
          <p:nvPr/>
        </p:nvSpPr>
        <p:spPr bwMode="auto">
          <a:xfrm>
            <a:off x="7853120" y="5054476"/>
            <a:ext cx="2125133" cy="549268"/>
          </a:xfrm>
          <a:prstGeom prst="rect">
            <a:avLst/>
          </a:prstGeom>
          <a:noFill/>
          <a:ln w="9525" algn="ctr">
            <a:noFill/>
            <a:miter lim="800000"/>
            <a:headEnd/>
            <a:tailEnd/>
          </a:ln>
          <a:effectLst/>
        </p:spPr>
        <p:txBody>
          <a:bodyPr lIns="117235" tIns="58618" rIns="117235" bIns="58618" anchor="b" anchorCtr="1">
            <a:spAutoFit/>
          </a:bodyPr>
          <a:lstStyle/>
          <a:p>
            <a:r>
              <a:rPr lang="en-US" altLang="zh-CN" sz="2800">
                <a:solidFill>
                  <a:srgbClr val="FF0000"/>
                </a:solidFill>
              </a:rPr>
              <a:t>threat</a:t>
            </a: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6598"/>
                                        </p:tgtEl>
                                        <p:attrNameLst>
                                          <p:attrName>style.visibility</p:attrName>
                                        </p:attrNameLst>
                                      </p:cBhvr>
                                      <p:to>
                                        <p:strVal val="visible"/>
                                      </p:to>
                                    </p:set>
                                    <p:animEffect transition="in" filter="blinds(horizontal)">
                                      <p:cBhvr>
                                        <p:cTn id="7" dur="500"/>
                                        <p:tgtEl>
                                          <p:spTgt spid="18165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16599"/>
                                        </p:tgtEl>
                                        <p:attrNameLst>
                                          <p:attrName>style.visibility</p:attrName>
                                        </p:attrNameLst>
                                      </p:cBhvr>
                                      <p:to>
                                        <p:strVal val="visible"/>
                                      </p:to>
                                    </p:set>
                                    <p:animEffect transition="in" filter="blinds(horizontal)">
                                      <p:cBhvr>
                                        <p:cTn id="12" dur="500"/>
                                        <p:tgtEl>
                                          <p:spTgt spid="18165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16600"/>
                                        </p:tgtEl>
                                        <p:attrNameLst>
                                          <p:attrName>style.visibility</p:attrName>
                                        </p:attrNameLst>
                                      </p:cBhvr>
                                      <p:to>
                                        <p:strVal val="visible"/>
                                      </p:to>
                                    </p:set>
                                    <p:animEffect transition="in" filter="blinds(horizontal)">
                                      <p:cBhvr>
                                        <p:cTn id="17" dur="500"/>
                                        <p:tgtEl>
                                          <p:spTgt spid="18166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16601"/>
                                        </p:tgtEl>
                                        <p:attrNameLst>
                                          <p:attrName>style.visibility</p:attrName>
                                        </p:attrNameLst>
                                      </p:cBhvr>
                                      <p:to>
                                        <p:strVal val="visible"/>
                                      </p:to>
                                    </p:set>
                                    <p:animEffect transition="in" filter="blinds(horizontal)">
                                      <p:cBhvr>
                                        <p:cTn id="22" dur="500"/>
                                        <p:tgtEl>
                                          <p:spTgt spid="1816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6598" grpId="0" autoUpdateAnimBg="0"/>
      <p:bldP spid="1816599" grpId="0" autoUpdateAnimBg="0"/>
      <p:bldP spid="1816600" grpId="0" autoUpdateAnimBg="0"/>
      <p:bldP spid="181660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dirty="0" smtClean="0"/>
              <a:t>Read quickly and figure out the main idea of each paragraph.</a:t>
            </a:r>
          </a:p>
          <a:p>
            <a:r>
              <a:rPr lang="en-US" altLang="zh-CN" sz="2800" dirty="0" smtClean="0">
                <a:solidFill>
                  <a:srgbClr val="C00000"/>
                </a:solidFill>
              </a:rPr>
              <a:t>Paragraph 1:</a:t>
            </a:r>
          </a:p>
          <a:p>
            <a:r>
              <a:rPr lang="en-US" altLang="zh-CN" sz="2800" dirty="0" smtClean="0">
                <a:solidFill>
                  <a:srgbClr val="C00000"/>
                </a:solidFill>
              </a:rPr>
              <a:t>Paragraph 2:</a:t>
            </a:r>
          </a:p>
          <a:p>
            <a:r>
              <a:rPr lang="en-US" altLang="zh-CN" sz="2800" dirty="0" smtClean="0">
                <a:solidFill>
                  <a:srgbClr val="C00000"/>
                </a:solidFill>
              </a:rPr>
              <a:t>Paragraph 3:</a:t>
            </a:r>
          </a:p>
          <a:p>
            <a:r>
              <a:rPr lang="en-US" altLang="zh-CN" sz="2800" dirty="0" smtClean="0">
                <a:solidFill>
                  <a:srgbClr val="C00000"/>
                </a:solidFill>
              </a:rPr>
              <a:t>Paragraph 4:</a:t>
            </a:r>
          </a:p>
          <a:p>
            <a:r>
              <a:rPr lang="en-US" altLang="zh-CN" sz="2800" dirty="0" smtClean="0">
                <a:solidFill>
                  <a:srgbClr val="C00000"/>
                </a:solidFill>
              </a:rPr>
              <a:t>Paragraph 5:</a:t>
            </a:r>
          </a:p>
          <a:p>
            <a:r>
              <a:rPr lang="en-US" altLang="zh-CN" sz="2800" dirty="0" smtClean="0">
                <a:solidFill>
                  <a:srgbClr val="C00000"/>
                </a:solidFill>
              </a:rPr>
              <a:t>Paragraph 6:</a:t>
            </a:r>
            <a:endParaRPr lang="zh-CN" altLang="en-US" sz="2800" dirty="0">
              <a:solidFill>
                <a:srgbClr val="C00000"/>
              </a:solidFill>
            </a:endParaRPr>
          </a:p>
        </p:txBody>
      </p:sp>
      <p:sp>
        <p:nvSpPr>
          <p:cNvPr id="5" name="标题 4"/>
          <p:cNvSpPr>
            <a:spLocks noGrp="1"/>
          </p:cNvSpPr>
          <p:nvPr>
            <p:ph type="title"/>
          </p:nvPr>
        </p:nvSpPr>
        <p:spPr/>
        <p:txBody>
          <a:bodyPr/>
          <a:lstStyle/>
          <a:p>
            <a:r>
              <a:rPr lang="en-US" altLang="zh-CN" dirty="0" smtClean="0"/>
              <a:t>Careful Reading</a:t>
            </a:r>
            <a:endParaRPr lang="zh-CN" altLang="en-US" dirty="0"/>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4852" y="1319981"/>
            <a:ext cx="10972800" cy="5538019"/>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altLang="zh-CN" sz="2800" dirty="0" smtClean="0"/>
              <a:t>1.Read quickly and figure out the main idea of each paragraph.</a:t>
            </a:r>
          </a:p>
          <a:p>
            <a:r>
              <a:rPr lang="en-US" altLang="zh-CN" sz="2800" dirty="0" smtClean="0">
                <a:solidFill>
                  <a:srgbClr val="FF0000"/>
                </a:solidFill>
              </a:rPr>
              <a:t> Paragraph 1: The writer visited </a:t>
            </a:r>
            <a:r>
              <a:rPr lang="en-US" altLang="zh-CN" sz="2800" dirty="0" err="1" smtClean="0">
                <a:solidFill>
                  <a:srgbClr val="FF0000"/>
                </a:solidFill>
              </a:rPr>
              <a:t>Changtang</a:t>
            </a:r>
            <a:r>
              <a:rPr lang="en-US" altLang="zh-CN" sz="2800" dirty="0" smtClean="0">
                <a:solidFill>
                  <a:srgbClr val="FF0000"/>
                </a:solidFill>
              </a:rPr>
              <a:t> in order to observe Tibetan antelopes.</a:t>
            </a:r>
          </a:p>
          <a:p>
            <a:r>
              <a:rPr lang="en-US" altLang="zh-CN" sz="2800" dirty="0" smtClean="0">
                <a:solidFill>
                  <a:srgbClr val="FF0000"/>
                </a:solidFill>
              </a:rPr>
              <a:t>Paragraph 2: Tibetan antelopes are in danger.</a:t>
            </a:r>
          </a:p>
          <a:p>
            <a:r>
              <a:rPr lang="en-US" altLang="zh-CN" sz="2800" dirty="0" smtClean="0">
                <a:solidFill>
                  <a:srgbClr val="FF0000"/>
                </a:solidFill>
              </a:rPr>
              <a:t>Paragraph 3: His guide thinks that the land is sacred and protecting the wildlife is a way of life.</a:t>
            </a:r>
          </a:p>
          <a:p>
            <a:r>
              <a:rPr lang="en-US" altLang="zh-CN" sz="2800" dirty="0" smtClean="0">
                <a:solidFill>
                  <a:srgbClr val="FF0000"/>
                </a:solidFill>
              </a:rPr>
              <a:t>Paragraph 4: Bad times for the Tibetan antelope.</a:t>
            </a:r>
          </a:p>
          <a:p>
            <a:r>
              <a:rPr lang="en-US" altLang="zh-CN" sz="2800" dirty="0" smtClean="0">
                <a:solidFill>
                  <a:srgbClr val="FF0000"/>
                </a:solidFill>
              </a:rPr>
              <a:t>Paragraph 5: The Chinese government and volunteers took effective measures to protect the Tibetan antelope.</a:t>
            </a:r>
          </a:p>
          <a:p>
            <a:r>
              <a:rPr lang="en-US" altLang="zh-CN" sz="2800" dirty="0" smtClean="0">
                <a:solidFill>
                  <a:srgbClr val="FF0000"/>
                </a:solidFill>
              </a:rPr>
              <a:t>Paragraph 6: The effective measures have helped the population of Tibetan antelopes recover.</a:t>
            </a:r>
          </a:p>
          <a:p>
            <a:r>
              <a:rPr lang="en-US" altLang="zh-CN" sz="2800" dirty="0" smtClean="0">
                <a:solidFill>
                  <a:srgbClr val="FF0000"/>
                </a:solidFill>
              </a:rPr>
              <a:t>Paragraph 7: Human beings must change the way of life in order to save the planet.</a:t>
            </a:r>
          </a:p>
          <a:p>
            <a:endParaRPr lang="en-US" altLang="zh-CN" sz="2800" dirty="0" smtClean="0">
              <a:solidFill>
                <a:srgbClr val="C00000"/>
              </a:solidFill>
            </a:endParaRPr>
          </a:p>
        </p:txBody>
      </p:sp>
      <p:sp>
        <p:nvSpPr>
          <p:cNvPr id="5" name="标题 4"/>
          <p:cNvSpPr>
            <a:spLocks noGrp="1"/>
          </p:cNvSpPr>
          <p:nvPr>
            <p:ph type="title"/>
          </p:nvPr>
        </p:nvSpPr>
        <p:spPr/>
        <p:txBody>
          <a:bodyPr/>
          <a:lstStyle/>
          <a:p>
            <a:r>
              <a:rPr lang="en-US" altLang="zh-CN" dirty="0" smtClean="0"/>
              <a:t>Careful Reading</a:t>
            </a:r>
            <a:endParaRPr lang="zh-CN" altLang="en-US" dirty="0"/>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4852" y="1319981"/>
            <a:ext cx="10972800" cy="5538019"/>
          </a:xfrm>
        </p:spPr>
        <p:style>
          <a:lnRef idx="2">
            <a:schemeClr val="accent5"/>
          </a:lnRef>
          <a:fillRef idx="1">
            <a:schemeClr val="lt1"/>
          </a:fillRef>
          <a:effectRef idx="0">
            <a:schemeClr val="accent5"/>
          </a:effectRef>
          <a:fontRef idx="minor">
            <a:schemeClr val="dk1"/>
          </a:fontRef>
        </p:style>
        <p:txBody>
          <a:bodyPr>
            <a:normAutofit/>
          </a:bodyPr>
          <a:lstStyle/>
          <a:p>
            <a:r>
              <a:rPr lang="en-US" altLang="zh-CN" sz="2800" dirty="0" smtClean="0">
                <a:solidFill>
                  <a:schemeClr val="tx1"/>
                </a:solidFill>
              </a:rPr>
              <a:t>2. What does the author experience in the clouds?</a:t>
            </a:r>
          </a:p>
          <a:p>
            <a:r>
              <a:rPr lang="en-US" altLang="zh-CN" sz="2800" dirty="0" smtClean="0">
                <a:solidFill>
                  <a:schemeClr val="tx1"/>
                </a:solidFill>
              </a:rPr>
              <a:t>Things the author sees:</a:t>
            </a:r>
          </a:p>
          <a:p>
            <a:r>
              <a:rPr lang="en-US" altLang="zh-CN" sz="2800" dirty="0" smtClean="0">
                <a:solidFill>
                  <a:srgbClr val="FF0000"/>
                </a:solidFill>
              </a:rPr>
              <a:t>snow-covered mountains disappearing into clouds </a:t>
            </a:r>
          </a:p>
          <a:p>
            <a:r>
              <a:rPr lang="en-US" altLang="zh-CN" sz="2800" dirty="0" smtClean="0">
                <a:solidFill>
                  <a:srgbClr val="FF0000"/>
                </a:solidFill>
              </a:rPr>
              <a:t>the antelopes moving slowly across the green grass</a:t>
            </a:r>
          </a:p>
          <a:p>
            <a:r>
              <a:rPr lang="en-US" altLang="zh-CN" sz="2800" dirty="0" smtClean="0">
                <a:solidFill>
                  <a:schemeClr val="tx1"/>
                </a:solidFill>
              </a:rPr>
              <a:t>Things the author hears:</a:t>
            </a:r>
          </a:p>
          <a:p>
            <a:r>
              <a:rPr lang="en-US" altLang="zh-CN" sz="2800" dirty="0" err="1" smtClean="0">
                <a:solidFill>
                  <a:srgbClr val="FF0000"/>
                </a:solidFill>
              </a:rPr>
              <a:t>Changtang</a:t>
            </a:r>
            <a:r>
              <a:rPr lang="en-US" altLang="zh-CN" sz="2800" dirty="0" smtClean="0">
                <a:solidFill>
                  <a:srgbClr val="FF0000"/>
                </a:solidFill>
              </a:rPr>
              <a:t> National Nature Reserve</a:t>
            </a:r>
          </a:p>
          <a:p>
            <a:r>
              <a:rPr lang="en-US" altLang="zh-CN" sz="2800" dirty="0" smtClean="0">
                <a:solidFill>
                  <a:srgbClr val="FF0000"/>
                </a:solidFill>
              </a:rPr>
              <a:t>bad times for the Tibetan antelope</a:t>
            </a:r>
          </a:p>
          <a:p>
            <a:r>
              <a:rPr lang="en-US" altLang="zh-CN" sz="2800" dirty="0" smtClean="0">
                <a:solidFill>
                  <a:srgbClr val="FF0000"/>
                </a:solidFill>
              </a:rPr>
              <a:t>measures to protect the Tibetan antelope</a:t>
            </a:r>
          </a:p>
          <a:p>
            <a:r>
              <a:rPr lang="en-US" altLang="zh-CN" sz="2800" dirty="0" smtClean="0">
                <a:solidFill>
                  <a:srgbClr val="FF0000"/>
                </a:solidFill>
              </a:rPr>
              <a:t>effects achieved after years of protection</a:t>
            </a:r>
          </a:p>
          <a:p>
            <a:r>
              <a:rPr lang="en-US" altLang="zh-CN" sz="2800" dirty="0" smtClean="0">
                <a:solidFill>
                  <a:schemeClr val="tx1"/>
                </a:solidFill>
              </a:rPr>
              <a:t>Things the author feels or thinks:</a:t>
            </a:r>
          </a:p>
          <a:p>
            <a:endParaRPr lang="en-US" altLang="zh-CN" sz="2800" dirty="0" smtClean="0">
              <a:solidFill>
                <a:schemeClr val="tx1"/>
              </a:solidFill>
            </a:endParaRPr>
          </a:p>
        </p:txBody>
      </p:sp>
      <p:sp>
        <p:nvSpPr>
          <p:cNvPr id="5" name="标题 4"/>
          <p:cNvSpPr>
            <a:spLocks noGrp="1"/>
          </p:cNvSpPr>
          <p:nvPr>
            <p:ph type="title"/>
          </p:nvPr>
        </p:nvSpPr>
        <p:spPr/>
        <p:txBody>
          <a:bodyPr/>
          <a:lstStyle/>
          <a:p>
            <a:r>
              <a:rPr lang="en-US" altLang="zh-CN" dirty="0" smtClean="0"/>
              <a:t>Careful Reading</a:t>
            </a:r>
            <a:endParaRPr lang="zh-CN" altLang="en-US" dirty="0"/>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en-US" altLang="zh-CN" sz="5400" dirty="0" smtClean="0"/>
              <a:t>Let’s look at some animals, and discuss what they have in common?</a:t>
            </a: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800" dirty="0"/>
          </a:p>
        </p:txBody>
      </p:sp>
      <p:grpSp>
        <p:nvGrpSpPr>
          <p:cNvPr id="3" name="Group 228"/>
          <p:cNvGrpSpPr>
            <a:grpSpLocks noGrp="1"/>
          </p:cNvGrpSpPr>
          <p:nvPr/>
        </p:nvGrpSpPr>
        <p:grpSpPr bwMode="auto">
          <a:xfrm>
            <a:off x="581000" y="1600200"/>
            <a:ext cx="11001400" cy="4525963"/>
            <a:chOff x="1196" y="1434"/>
            <a:chExt cx="2308" cy="327"/>
          </a:xfrm>
        </p:grpSpPr>
        <p:sp>
          <p:nvSpPr>
            <p:cNvPr id="5" name="AutoShape 229"/>
            <p:cNvSpPr>
              <a:spLocks noChangeArrowheads="1"/>
            </p:cNvSpPr>
            <p:nvPr/>
          </p:nvSpPr>
          <p:spPr bwMode="auto">
            <a:xfrm>
              <a:off x="1196" y="1434"/>
              <a:ext cx="2245" cy="295"/>
            </a:xfrm>
            <a:prstGeom prst="roundRect">
              <a:avLst>
                <a:gd name="adj" fmla="val 16667"/>
              </a:avLst>
            </a:prstGeom>
            <a:solidFill>
              <a:srgbClr val="FFFFFF"/>
            </a:solidFill>
            <a:ln w="28575" cap="rnd" algn="ctr">
              <a:solidFill>
                <a:srgbClr val="008000"/>
              </a:solidFill>
              <a:prstDash val="sysDot"/>
              <a:round/>
              <a:headEnd/>
              <a:tailEnd/>
            </a:ln>
          </p:spPr>
          <p:txBody>
            <a:bodyPr wrap="none" anchor="ctr"/>
            <a:lstStyle/>
            <a:p>
              <a:pPr algn="ctr"/>
              <a:r>
                <a:rPr lang="en-US" altLang="zh-CN" b="0"/>
                <a:t>		</a:t>
              </a:r>
            </a:p>
          </p:txBody>
        </p:sp>
        <p:grpSp>
          <p:nvGrpSpPr>
            <p:cNvPr id="4" name="Group 230"/>
            <p:cNvGrpSpPr>
              <a:grpSpLocks/>
            </p:cNvGrpSpPr>
            <p:nvPr/>
          </p:nvGrpSpPr>
          <p:grpSpPr bwMode="auto">
            <a:xfrm rot="-1705272">
              <a:off x="3220" y="1570"/>
              <a:ext cx="284" cy="191"/>
              <a:chOff x="1270" y="1366"/>
              <a:chExt cx="284" cy="191"/>
            </a:xfrm>
          </p:grpSpPr>
          <p:grpSp>
            <p:nvGrpSpPr>
              <p:cNvPr id="6" name="Group 231"/>
              <p:cNvGrpSpPr>
                <a:grpSpLocks/>
              </p:cNvGrpSpPr>
              <p:nvPr/>
            </p:nvGrpSpPr>
            <p:grpSpPr bwMode="auto">
              <a:xfrm rot="-3920841">
                <a:off x="1292" y="1367"/>
                <a:ext cx="148" cy="191"/>
                <a:chOff x="2825" y="3007"/>
                <a:chExt cx="229" cy="242"/>
              </a:xfrm>
            </p:grpSpPr>
            <p:sp>
              <p:nvSpPr>
                <p:cNvPr id="11" name="Freeform 232"/>
                <p:cNvSpPr>
                  <a:spLocks/>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headEnd/>
                  <a:tailEnd/>
                </a:ln>
              </p:spPr>
              <p:txBody>
                <a:bodyPr vert="eaVert" wrap="none" anchor="ctr"/>
                <a:lstStyle/>
                <a:p>
                  <a:pPr algn="ctr"/>
                  <a:endParaRPr lang="zh-CN" altLang="zh-CN" b="0"/>
                </a:p>
              </p:txBody>
            </p:sp>
            <p:sp>
              <p:nvSpPr>
                <p:cNvPr id="12" name="Freeform 233"/>
                <p:cNvSpPr>
                  <a:spLocks/>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headEnd/>
                  <a:tailEnd/>
                </a:ln>
              </p:spPr>
              <p:txBody>
                <a:bodyPr wrap="none" anchor="ctr"/>
                <a:lstStyle/>
                <a:p>
                  <a:pPr algn="ctr"/>
                  <a:endParaRPr lang="zh-CN" altLang="zh-CN" b="0"/>
                </a:p>
              </p:txBody>
            </p:sp>
          </p:grpSp>
          <p:grpSp>
            <p:nvGrpSpPr>
              <p:cNvPr id="7" name="Group 234"/>
              <p:cNvGrpSpPr>
                <a:grpSpLocks/>
              </p:cNvGrpSpPr>
              <p:nvPr/>
            </p:nvGrpSpPr>
            <p:grpSpPr bwMode="auto">
              <a:xfrm rot="-10500000">
                <a:off x="1406" y="1366"/>
                <a:ext cx="148" cy="191"/>
                <a:chOff x="2825" y="3007"/>
                <a:chExt cx="229" cy="242"/>
              </a:xfrm>
            </p:grpSpPr>
            <p:sp>
              <p:nvSpPr>
                <p:cNvPr id="9" name="Freeform 235"/>
                <p:cNvSpPr>
                  <a:spLocks/>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headEnd/>
                  <a:tailEnd/>
                </a:ln>
              </p:spPr>
              <p:txBody>
                <a:bodyPr rot="10800000" wrap="none" anchor="ctr"/>
                <a:lstStyle/>
                <a:p>
                  <a:pPr algn="ctr"/>
                  <a:endParaRPr lang="zh-CN" altLang="zh-CN" b="0"/>
                </a:p>
              </p:txBody>
            </p:sp>
            <p:sp>
              <p:nvSpPr>
                <p:cNvPr id="10" name="Freeform 236"/>
                <p:cNvSpPr>
                  <a:spLocks/>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headEnd/>
                  <a:tailEnd/>
                </a:ln>
              </p:spPr>
              <p:txBody>
                <a:bodyPr rot="10800000" wrap="none" anchor="ctr"/>
                <a:lstStyle/>
                <a:p>
                  <a:pPr algn="ctr"/>
                  <a:endParaRPr lang="zh-CN" altLang="zh-CN" b="0"/>
                </a:p>
              </p:txBody>
            </p:sp>
          </p:grpSp>
        </p:grpSp>
      </p:grpSp>
      <p:sp>
        <p:nvSpPr>
          <p:cNvPr id="14" name="矩形 13"/>
          <p:cNvSpPr/>
          <p:nvPr/>
        </p:nvSpPr>
        <p:spPr>
          <a:xfrm>
            <a:off x="2927943" y="2353594"/>
            <a:ext cx="6853544"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Critical thinking</a:t>
            </a:r>
            <a:endParaRPr lang="zh-CN" alt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19100" y="1038515"/>
            <a:ext cx="11269133" cy="4735029"/>
          </a:xfrm>
          <a:prstGeom prst="rect">
            <a:avLst/>
          </a:prstGeom>
          <a:noFill/>
          <a:ln w="9525" algn="ctr">
            <a:noFill/>
            <a:miter lim="800000"/>
            <a:headEnd/>
            <a:tailEnd/>
          </a:ln>
          <a:effectLst/>
        </p:spPr>
        <p:txBody>
          <a:bodyPr lIns="117235" tIns="58618" rIns="117235" bIns="58618">
            <a:spAutoFit/>
          </a:bodyPr>
          <a:lstStyle/>
          <a:p>
            <a:pPr fontAlgn="t"/>
            <a:r>
              <a:rPr lang="en-US" altLang="zh-CN" sz="6000" dirty="0" smtClean="0"/>
              <a:t>1.As </a:t>
            </a:r>
            <a:r>
              <a:rPr lang="en-US" altLang="zh-CN" sz="6000" dirty="0"/>
              <a:t>students,  what should we do to protect the wild animals? </a:t>
            </a:r>
            <a:endParaRPr lang="en-US" altLang="zh-CN" sz="6000" dirty="0" smtClean="0"/>
          </a:p>
          <a:p>
            <a:pPr fontAlgn="t"/>
            <a:r>
              <a:rPr lang="en-US" altLang="zh-CN" sz="6000" dirty="0" smtClean="0"/>
              <a:t>2. What‘s the purpose of this article?</a:t>
            </a:r>
          </a:p>
          <a:p>
            <a:pPr fontAlgn="t"/>
            <a:r>
              <a:rPr lang="en-US" altLang="zh-CN" sz="6000" dirty="0" smtClean="0"/>
              <a:t>      </a:t>
            </a:r>
            <a:endParaRPr lang="en-US" altLang="zh-CN" sz="6000" dirty="0"/>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to="" calcmode="lin" valueType="num">
                                      <p:cBhvr>
                                        <p:cTn id="7" dur="1" fill="hold"/>
                                        <p:tgtEl>
                                          <p:spTgt spid="3174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 to="" calcmode="lin" valueType="num">
                                      <p:cBhvr>
                                        <p:cTn id="12" dur="1" fill="hold"/>
                                        <p:tgtEl>
                                          <p:spTgt spid="3174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 to="" calcmode="lin" valueType="num">
                                      <p:cBhvr>
                                        <p:cTn id="17" dur="1" fill="hold"/>
                                        <p:tgtEl>
                                          <p:spTgt spid="3174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1746">
                                            <p:txEl>
                                              <p:pRg st="0" end="0"/>
                                            </p:txEl>
                                          </p:spTgt>
                                        </p:tgtEl>
                                      </p:cBhvr>
                                    </p:animEffect>
                                    <p:set>
                                      <p:cBhvr>
                                        <p:cTn id="22" dur="1" fill="hold">
                                          <p:stCondLst>
                                            <p:cond delay="499"/>
                                          </p:stCondLst>
                                        </p:cTn>
                                        <p:tgtEl>
                                          <p:spTgt spid="31746">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31746">
                                            <p:txEl>
                                              <p:pRg st="1" end="1"/>
                                            </p:txEl>
                                          </p:spTgt>
                                        </p:tgtEl>
                                      </p:cBhvr>
                                    </p:animEffect>
                                    <p:set>
                                      <p:cBhvr>
                                        <p:cTn id="27" dur="1" fill="hold">
                                          <p:stCondLst>
                                            <p:cond delay="499"/>
                                          </p:stCondLst>
                                        </p:cTn>
                                        <p:tgtEl>
                                          <p:spTgt spid="31746">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1746">
                                            <p:txEl>
                                              <p:pRg st="2" end="2"/>
                                            </p:txEl>
                                          </p:spTgt>
                                        </p:tgtEl>
                                      </p:cBhvr>
                                    </p:animEffect>
                                    <p:set>
                                      <p:cBhvr>
                                        <p:cTn id="32" dur="1" fill="hold">
                                          <p:stCondLst>
                                            <p:cond delay="499"/>
                                          </p:stCondLst>
                                        </p:cTn>
                                        <p:tgtEl>
                                          <p:spTgt spid="3174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1" name="Text Box 3"/>
          <p:cNvSpPr txBox="1">
            <a:spLocks noChangeArrowheads="1"/>
          </p:cNvSpPr>
          <p:nvPr/>
        </p:nvSpPr>
        <p:spPr bwMode="auto">
          <a:xfrm>
            <a:off x="-402167" y="1038435"/>
            <a:ext cx="10896600" cy="672379"/>
          </a:xfrm>
          <a:prstGeom prst="rect">
            <a:avLst/>
          </a:prstGeom>
          <a:noFill/>
          <a:ln w="9525" algn="ctr">
            <a:noFill/>
            <a:miter lim="800000"/>
            <a:headEnd/>
            <a:tailEnd/>
          </a:ln>
          <a:effectLst/>
        </p:spPr>
        <p:txBody>
          <a:bodyPr lIns="117235" tIns="58618" rIns="117235" bIns="58618" anchor="b" anchorCtr="1">
            <a:spAutoFit/>
          </a:bodyPr>
          <a:lstStyle/>
          <a:p>
            <a:r>
              <a:rPr lang="en-US" altLang="zh-CN" sz="3600" dirty="0">
                <a:solidFill>
                  <a:srgbClr val="FF0000"/>
                </a:solidFill>
              </a:rPr>
              <a:t>Firstly,  we should work hard to know some</a:t>
            </a:r>
          </a:p>
        </p:txBody>
      </p:sp>
      <p:sp>
        <p:nvSpPr>
          <p:cNvPr id="1819652" name="Text Box 4"/>
          <p:cNvSpPr txBox="1">
            <a:spLocks noChangeArrowheads="1"/>
          </p:cNvSpPr>
          <p:nvPr/>
        </p:nvSpPr>
        <p:spPr bwMode="auto">
          <a:xfrm>
            <a:off x="-611717" y="1741654"/>
            <a:ext cx="13449301" cy="672379"/>
          </a:xfrm>
          <a:prstGeom prst="rect">
            <a:avLst/>
          </a:prstGeom>
          <a:noFill/>
          <a:ln w="9525" algn="ctr">
            <a:noFill/>
            <a:miter lim="800000"/>
            <a:headEnd/>
            <a:tailEnd/>
          </a:ln>
          <a:effectLst/>
        </p:spPr>
        <p:txBody>
          <a:bodyPr lIns="117235" tIns="58618" rIns="117235" bIns="58618" anchor="b" anchorCtr="1">
            <a:spAutoFit/>
          </a:bodyPr>
          <a:lstStyle/>
          <a:p>
            <a:r>
              <a:rPr lang="en-US" altLang="zh-CN" sz="3600" dirty="0">
                <a:solidFill>
                  <a:srgbClr val="FF0000"/>
                </a:solidFill>
              </a:rPr>
              <a:t>knowledge of the protection of wild animals</a:t>
            </a:r>
            <a:r>
              <a:rPr lang="en-US" altLang="zh-CN" sz="3600" dirty="0" smtClean="0">
                <a:solidFill>
                  <a:srgbClr val="FF0000"/>
                </a:solidFill>
              </a:rPr>
              <a:t>. </a:t>
            </a:r>
            <a:r>
              <a:rPr lang="en-US" altLang="zh-CN" sz="3600" dirty="0">
                <a:solidFill>
                  <a:srgbClr val="FF0000"/>
                </a:solidFill>
              </a:rPr>
              <a:t>Secondly,</a:t>
            </a:r>
          </a:p>
        </p:txBody>
      </p:sp>
      <p:sp>
        <p:nvSpPr>
          <p:cNvPr id="1819653" name="Text Box 5"/>
          <p:cNvSpPr txBox="1">
            <a:spLocks noChangeArrowheads="1"/>
          </p:cNvSpPr>
          <p:nvPr/>
        </p:nvSpPr>
        <p:spPr bwMode="auto">
          <a:xfrm>
            <a:off x="-577851" y="2519110"/>
            <a:ext cx="13144501" cy="672379"/>
          </a:xfrm>
          <a:prstGeom prst="rect">
            <a:avLst/>
          </a:prstGeom>
          <a:noFill/>
          <a:ln w="9525" algn="ctr">
            <a:noFill/>
            <a:miter lim="800000"/>
            <a:headEnd/>
            <a:tailEnd/>
          </a:ln>
          <a:effectLst/>
        </p:spPr>
        <p:txBody>
          <a:bodyPr lIns="117235" tIns="58618" rIns="117235" bIns="58618" anchor="b" anchorCtr="1">
            <a:spAutoFit/>
          </a:bodyPr>
          <a:lstStyle/>
          <a:p>
            <a:r>
              <a:rPr lang="en-US" altLang="zh-CN" sz="3600">
                <a:solidFill>
                  <a:srgbClr val="FF0000"/>
                </a:solidFill>
              </a:rPr>
              <a:t> we should protect the environment and save energy. </a:t>
            </a:r>
          </a:p>
        </p:txBody>
      </p:sp>
      <p:sp>
        <p:nvSpPr>
          <p:cNvPr id="1819654" name="Text Box 6"/>
          <p:cNvSpPr txBox="1">
            <a:spLocks noChangeArrowheads="1"/>
          </p:cNvSpPr>
          <p:nvPr/>
        </p:nvSpPr>
        <p:spPr bwMode="auto">
          <a:xfrm>
            <a:off x="-416984" y="3340314"/>
            <a:ext cx="11637435" cy="672379"/>
          </a:xfrm>
          <a:prstGeom prst="rect">
            <a:avLst/>
          </a:prstGeom>
          <a:noFill/>
          <a:ln w="9525" algn="ctr">
            <a:noFill/>
            <a:miter lim="800000"/>
            <a:headEnd/>
            <a:tailEnd/>
          </a:ln>
          <a:effectLst/>
        </p:spPr>
        <p:txBody>
          <a:bodyPr lIns="117235" tIns="58618" rIns="117235" bIns="58618" anchor="b" anchorCtr="1">
            <a:spAutoFit/>
          </a:bodyPr>
          <a:lstStyle/>
          <a:p>
            <a:r>
              <a:rPr lang="en-US" altLang="zh-CN" sz="3600">
                <a:solidFill>
                  <a:srgbClr val="FF0000"/>
                </a:solidFill>
              </a:rPr>
              <a:t>Thirdly,  we should spread the importance and</a:t>
            </a:r>
          </a:p>
        </p:txBody>
      </p:sp>
      <p:sp>
        <p:nvSpPr>
          <p:cNvPr id="1819655" name="Text Box 7"/>
          <p:cNvSpPr txBox="1">
            <a:spLocks noChangeArrowheads="1"/>
          </p:cNvSpPr>
          <p:nvPr/>
        </p:nvSpPr>
        <p:spPr bwMode="auto">
          <a:xfrm>
            <a:off x="-472017" y="4117770"/>
            <a:ext cx="11747501" cy="672379"/>
          </a:xfrm>
          <a:prstGeom prst="rect">
            <a:avLst/>
          </a:prstGeom>
          <a:noFill/>
          <a:ln w="9525" algn="ctr">
            <a:noFill/>
            <a:miter lim="800000"/>
            <a:headEnd/>
            <a:tailEnd/>
          </a:ln>
          <a:effectLst/>
        </p:spPr>
        <p:txBody>
          <a:bodyPr lIns="117235" tIns="58618" rIns="117235" bIns="58618" anchor="b" anchorCtr="1">
            <a:spAutoFit/>
          </a:bodyPr>
          <a:lstStyle/>
          <a:p>
            <a:r>
              <a:rPr lang="en-US" altLang="zh-CN" sz="3600">
                <a:solidFill>
                  <a:srgbClr val="FF0000"/>
                </a:solidFill>
              </a:rPr>
              <a:t>knowledge of the protection of the wild animals</a:t>
            </a:r>
          </a:p>
        </p:txBody>
      </p:sp>
      <p:sp>
        <p:nvSpPr>
          <p:cNvPr id="8" name="矩形 7"/>
          <p:cNvSpPr/>
          <p:nvPr/>
        </p:nvSpPr>
        <p:spPr>
          <a:xfrm>
            <a:off x="509694" y="648617"/>
            <a:ext cx="10747301" cy="584775"/>
          </a:xfrm>
          <a:prstGeom prst="rect">
            <a:avLst/>
          </a:prstGeom>
        </p:spPr>
        <p:txBody>
          <a:bodyPr wrap="none">
            <a:spAutoFit/>
          </a:bodyPr>
          <a:lstStyle/>
          <a:p>
            <a:pPr fontAlgn="t"/>
            <a:r>
              <a:rPr lang="en-US" altLang="zh-CN" sz="3200" dirty="0" smtClean="0"/>
              <a:t>1.As students,  what should we do to protect the wild animals? </a:t>
            </a: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9651"/>
                                        </p:tgtEl>
                                        <p:attrNameLst>
                                          <p:attrName>style.visibility</p:attrName>
                                        </p:attrNameLst>
                                      </p:cBhvr>
                                      <p:to>
                                        <p:strVal val="visible"/>
                                      </p:to>
                                    </p:set>
                                    <p:animEffect transition="in" filter="blinds(horizontal)">
                                      <p:cBhvr>
                                        <p:cTn id="7" dur="500"/>
                                        <p:tgtEl>
                                          <p:spTgt spid="1819651"/>
                                        </p:tgtEl>
                                      </p:cBhvr>
                                    </p:animEffect>
                                  </p:childTnLst>
                                </p:cTn>
                              </p:par>
                              <p:par>
                                <p:cTn id="8" presetID="3" presetClass="entr" presetSubtype="10" fill="hold" nodeType="withEffect">
                                  <p:stCondLst>
                                    <p:cond delay="0"/>
                                  </p:stCondLst>
                                  <p:childTnLst>
                                    <p:set>
                                      <p:cBhvr>
                                        <p:cTn id="9" dur="1" fill="hold">
                                          <p:stCondLst>
                                            <p:cond delay="0"/>
                                          </p:stCondLst>
                                        </p:cTn>
                                        <p:tgtEl>
                                          <p:spTgt spid="1819652"/>
                                        </p:tgtEl>
                                        <p:attrNameLst>
                                          <p:attrName>style.visibility</p:attrName>
                                        </p:attrNameLst>
                                      </p:cBhvr>
                                      <p:to>
                                        <p:strVal val="visible"/>
                                      </p:to>
                                    </p:set>
                                    <p:animEffect transition="in" filter="blinds(horizontal)">
                                      <p:cBhvr>
                                        <p:cTn id="10" dur="500"/>
                                        <p:tgtEl>
                                          <p:spTgt spid="1819652"/>
                                        </p:tgtEl>
                                      </p:cBhvr>
                                    </p:animEffect>
                                  </p:childTnLst>
                                </p:cTn>
                              </p:par>
                              <p:par>
                                <p:cTn id="11" presetID="3" presetClass="entr" presetSubtype="10" fill="hold" nodeType="withEffect">
                                  <p:stCondLst>
                                    <p:cond delay="0"/>
                                  </p:stCondLst>
                                  <p:childTnLst>
                                    <p:set>
                                      <p:cBhvr>
                                        <p:cTn id="12" dur="1" fill="hold">
                                          <p:stCondLst>
                                            <p:cond delay="0"/>
                                          </p:stCondLst>
                                        </p:cTn>
                                        <p:tgtEl>
                                          <p:spTgt spid="1819653"/>
                                        </p:tgtEl>
                                        <p:attrNameLst>
                                          <p:attrName>style.visibility</p:attrName>
                                        </p:attrNameLst>
                                      </p:cBhvr>
                                      <p:to>
                                        <p:strVal val="visible"/>
                                      </p:to>
                                    </p:set>
                                    <p:animEffect transition="in" filter="blinds(horizontal)">
                                      <p:cBhvr>
                                        <p:cTn id="13" dur="500"/>
                                        <p:tgtEl>
                                          <p:spTgt spid="1819653"/>
                                        </p:tgtEl>
                                      </p:cBhvr>
                                    </p:animEffect>
                                  </p:childTnLst>
                                </p:cTn>
                              </p:par>
                              <p:par>
                                <p:cTn id="14" presetID="3" presetClass="entr" presetSubtype="10" fill="hold" nodeType="withEffect">
                                  <p:stCondLst>
                                    <p:cond delay="0"/>
                                  </p:stCondLst>
                                  <p:childTnLst>
                                    <p:set>
                                      <p:cBhvr>
                                        <p:cTn id="15" dur="1" fill="hold">
                                          <p:stCondLst>
                                            <p:cond delay="0"/>
                                          </p:stCondLst>
                                        </p:cTn>
                                        <p:tgtEl>
                                          <p:spTgt spid="1819654"/>
                                        </p:tgtEl>
                                        <p:attrNameLst>
                                          <p:attrName>style.visibility</p:attrName>
                                        </p:attrNameLst>
                                      </p:cBhvr>
                                      <p:to>
                                        <p:strVal val="visible"/>
                                      </p:to>
                                    </p:set>
                                    <p:animEffect transition="in" filter="blinds(horizontal)">
                                      <p:cBhvr>
                                        <p:cTn id="16" dur="500"/>
                                        <p:tgtEl>
                                          <p:spTgt spid="1819654"/>
                                        </p:tgtEl>
                                      </p:cBhvr>
                                    </p:animEffect>
                                  </p:childTnLst>
                                </p:cTn>
                              </p:par>
                              <p:par>
                                <p:cTn id="17" presetID="3" presetClass="entr" presetSubtype="10" fill="hold" nodeType="withEffect">
                                  <p:stCondLst>
                                    <p:cond delay="0"/>
                                  </p:stCondLst>
                                  <p:childTnLst>
                                    <p:set>
                                      <p:cBhvr>
                                        <p:cTn id="18" dur="1" fill="hold">
                                          <p:stCondLst>
                                            <p:cond delay="0"/>
                                          </p:stCondLst>
                                        </p:cTn>
                                        <p:tgtEl>
                                          <p:spTgt spid="1819655"/>
                                        </p:tgtEl>
                                        <p:attrNameLst>
                                          <p:attrName>style.visibility</p:attrName>
                                        </p:attrNameLst>
                                      </p:cBhvr>
                                      <p:to>
                                        <p:strVal val="visible"/>
                                      </p:to>
                                    </p:set>
                                    <p:animEffect transition="in" filter="blinds(horizontal)">
                                      <p:cBhvr>
                                        <p:cTn id="19" dur="500"/>
                                        <p:tgtEl>
                                          <p:spTgt spid="1819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5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400" y="1849678"/>
            <a:ext cx="10751574" cy="3785652"/>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fontAlgn="t"/>
            <a:r>
              <a:rPr lang="en-US" altLang="zh-CN" sz="4000" dirty="0" smtClean="0"/>
              <a:t>The author intends to tell us that although the Tibetan antelope has been removed from the endangered species list, the threats to them have not yet disappeared. We must change our way of life and learn to exist in harmony with nature.</a:t>
            </a:r>
          </a:p>
          <a:p>
            <a:pPr fontAlgn="t"/>
            <a:endParaRPr lang="en-US" altLang="zh-CN" sz="4000" dirty="0"/>
          </a:p>
        </p:txBody>
      </p:sp>
      <p:sp>
        <p:nvSpPr>
          <p:cNvPr id="3" name="矩形 2"/>
          <p:cNvSpPr/>
          <p:nvPr/>
        </p:nvSpPr>
        <p:spPr>
          <a:xfrm>
            <a:off x="706337" y="1046824"/>
            <a:ext cx="12978209" cy="707886"/>
          </a:xfrm>
          <a:prstGeom prst="rect">
            <a:avLst/>
          </a:prstGeom>
        </p:spPr>
        <p:txBody>
          <a:bodyPr wrap="square">
            <a:spAutoFit/>
          </a:bodyPr>
          <a:lstStyle/>
          <a:p>
            <a:r>
              <a:rPr lang="en-US" altLang="zh-CN" sz="4000" dirty="0" smtClean="0"/>
              <a:t>2.What‘s the purpose of this article?</a:t>
            </a:r>
            <a:endParaRPr lang="zh-CN" altLang="en-US" sz="4000" dirty="0"/>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19100" y="1606363"/>
            <a:ext cx="11269133" cy="549268"/>
          </a:xfrm>
          <a:prstGeom prst="rect">
            <a:avLst/>
          </a:prstGeom>
          <a:noFill/>
          <a:ln w="9525" algn="ctr">
            <a:noFill/>
            <a:miter lim="800000"/>
            <a:headEnd/>
            <a:tailEnd/>
          </a:ln>
          <a:effectLst/>
        </p:spPr>
        <p:txBody>
          <a:bodyPr lIns="117235" tIns="58618" rIns="117235" bIns="58618">
            <a:spAutoFit/>
          </a:bodyPr>
          <a:lstStyle/>
          <a:p>
            <a:pPr fontAlgn="t"/>
            <a:r>
              <a:rPr lang="en-US" altLang="zh-CN" sz="2800" dirty="0" smtClean="0">
                <a:latin typeface="Times New Roman" pitchFamily="18" charset="0"/>
                <a:cs typeface="Times New Roman" pitchFamily="18" charset="0"/>
              </a:rPr>
              <a:t>The outline of the passage</a:t>
            </a:r>
            <a:endParaRPr lang="zh-CN" altLang="en-US" sz="2800" dirty="0">
              <a:latin typeface="Times New Roman" pitchFamily="18" charset="0"/>
              <a:cs typeface="Times New Roman" pitchFamily="18" charset="0"/>
            </a:endParaRPr>
          </a:p>
        </p:txBody>
      </p:sp>
      <p:sp>
        <p:nvSpPr>
          <p:cNvPr id="1577996" name="Rectangle 12"/>
          <p:cNvSpPr>
            <a:spLocks noChangeArrowheads="1"/>
          </p:cNvSpPr>
          <p:nvPr/>
        </p:nvSpPr>
        <p:spPr bwMode="auto">
          <a:xfrm>
            <a:off x="3712633" y="2690608"/>
            <a:ext cx="812800" cy="188648"/>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7997" name="Rectangle 13"/>
          <p:cNvSpPr>
            <a:spLocks noChangeArrowheads="1"/>
          </p:cNvSpPr>
          <p:nvPr/>
        </p:nvSpPr>
        <p:spPr bwMode="auto">
          <a:xfrm>
            <a:off x="6320367" y="3224156"/>
            <a:ext cx="592667" cy="188648"/>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7998" name="Rectangle 14"/>
          <p:cNvSpPr>
            <a:spLocks noChangeArrowheads="1"/>
          </p:cNvSpPr>
          <p:nvPr/>
        </p:nvSpPr>
        <p:spPr bwMode="auto">
          <a:xfrm>
            <a:off x="6591300" y="3727216"/>
            <a:ext cx="431800" cy="188648"/>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8001" name="Rectangle 17"/>
          <p:cNvSpPr>
            <a:spLocks noChangeArrowheads="1"/>
          </p:cNvSpPr>
          <p:nvPr/>
        </p:nvSpPr>
        <p:spPr bwMode="auto">
          <a:xfrm>
            <a:off x="4838700" y="4192165"/>
            <a:ext cx="1270000" cy="188648"/>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8002" name="Rectangle 18"/>
          <p:cNvSpPr>
            <a:spLocks noChangeArrowheads="1"/>
          </p:cNvSpPr>
          <p:nvPr/>
        </p:nvSpPr>
        <p:spPr bwMode="auto">
          <a:xfrm>
            <a:off x="5465233" y="4657114"/>
            <a:ext cx="618067" cy="188648"/>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8003" name="Rectangle 19"/>
          <p:cNvSpPr>
            <a:spLocks noChangeArrowheads="1"/>
          </p:cNvSpPr>
          <p:nvPr/>
        </p:nvSpPr>
        <p:spPr bwMode="auto">
          <a:xfrm>
            <a:off x="8767233" y="5144929"/>
            <a:ext cx="668867" cy="150537"/>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8004" name="Rectangle 20"/>
          <p:cNvSpPr>
            <a:spLocks noChangeArrowheads="1"/>
          </p:cNvSpPr>
          <p:nvPr/>
        </p:nvSpPr>
        <p:spPr bwMode="auto">
          <a:xfrm>
            <a:off x="5160433" y="5602256"/>
            <a:ext cx="1583267" cy="181026"/>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578005" name="Rectangle 21"/>
          <p:cNvSpPr>
            <a:spLocks noChangeArrowheads="1"/>
          </p:cNvSpPr>
          <p:nvPr/>
        </p:nvSpPr>
        <p:spPr bwMode="auto">
          <a:xfrm>
            <a:off x="3589867" y="6295869"/>
            <a:ext cx="535517" cy="188648"/>
          </a:xfrm>
          <a:prstGeom prst="rect">
            <a:avLst/>
          </a:prstGeom>
          <a:solidFill>
            <a:schemeClr val="bg1"/>
          </a:solidFill>
          <a:ln w="9525">
            <a:noFill/>
            <a:miter lim="800000"/>
            <a:headEnd/>
            <a:tailEnd/>
          </a:ln>
          <a:effectLst/>
        </p:spPr>
        <p:txBody>
          <a:bodyPr wrap="none" lIns="117235" tIns="58618" rIns="117235" bIns="58618" anchor="ctr"/>
          <a:lstStyle/>
          <a:p>
            <a:endParaRPr lang="zh-CN" altLang="en-US"/>
          </a:p>
        </p:txBody>
      </p:sp>
      <p:sp>
        <p:nvSpPr>
          <p:cNvPr id="12" name="矩形 11"/>
          <p:cNvSpPr/>
          <p:nvPr/>
        </p:nvSpPr>
        <p:spPr>
          <a:xfrm>
            <a:off x="4481111" y="331013"/>
            <a:ext cx="3488455"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Summary </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矩形 15"/>
          <p:cNvSpPr/>
          <p:nvPr/>
        </p:nvSpPr>
        <p:spPr>
          <a:xfrm>
            <a:off x="191366" y="2282432"/>
            <a:ext cx="3336363" cy="523220"/>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altLang="zh-CN" sz="2800" dirty="0" smtClean="0"/>
              <a:t>Introduce the topic</a:t>
            </a:r>
            <a:r>
              <a:rPr lang="zh-CN" altLang="en-US" sz="2800" dirty="0" smtClean="0"/>
              <a:t>：</a:t>
            </a:r>
            <a:endParaRPr lang="en-US" altLang="zh-CN" sz="2800" dirty="0" smtClean="0"/>
          </a:p>
        </p:txBody>
      </p:sp>
      <p:sp>
        <p:nvSpPr>
          <p:cNvPr id="17" name="矩形 16"/>
          <p:cNvSpPr/>
          <p:nvPr/>
        </p:nvSpPr>
        <p:spPr>
          <a:xfrm>
            <a:off x="4160322" y="2252917"/>
            <a:ext cx="8031678"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dirty="0" smtClean="0"/>
              <a:t>Protecting the Tibetan Antelopes.</a:t>
            </a:r>
          </a:p>
        </p:txBody>
      </p:sp>
      <p:sp>
        <p:nvSpPr>
          <p:cNvPr id="18" name="矩形 17"/>
          <p:cNvSpPr/>
          <p:nvPr/>
        </p:nvSpPr>
        <p:spPr>
          <a:xfrm>
            <a:off x="313274" y="3560754"/>
            <a:ext cx="2786186"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CN" sz="2800" dirty="0" smtClean="0"/>
              <a:t>why</a:t>
            </a:r>
            <a:r>
              <a:rPr lang="zh-CN" altLang="en-US" sz="2800" dirty="0" smtClean="0"/>
              <a:t>                      </a:t>
            </a:r>
            <a:endParaRPr lang="en-US" altLang="zh-CN" sz="2800" dirty="0" smtClean="0"/>
          </a:p>
        </p:txBody>
      </p:sp>
      <p:sp>
        <p:nvSpPr>
          <p:cNvPr id="19" name="矩形 18"/>
          <p:cNvSpPr/>
          <p:nvPr/>
        </p:nvSpPr>
        <p:spPr>
          <a:xfrm>
            <a:off x="455566" y="5880655"/>
            <a:ext cx="1225144" cy="523220"/>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altLang="zh-CN" sz="2800" dirty="0" smtClean="0"/>
              <a:t>Results</a:t>
            </a:r>
          </a:p>
        </p:txBody>
      </p:sp>
      <p:sp>
        <p:nvSpPr>
          <p:cNvPr id="21" name="矩形 20"/>
          <p:cNvSpPr/>
          <p:nvPr/>
        </p:nvSpPr>
        <p:spPr>
          <a:xfrm>
            <a:off x="3823855" y="3284102"/>
            <a:ext cx="770708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zh-CN" dirty="0" smtClean="0"/>
              <a:t>Hunters were shooting them to make profits. </a:t>
            </a:r>
          </a:p>
          <a:p>
            <a:r>
              <a:rPr lang="en-US" altLang="zh-CN" dirty="0" smtClean="0"/>
              <a:t>They were endangered.</a:t>
            </a:r>
          </a:p>
          <a:p>
            <a:r>
              <a:rPr lang="en-US" altLang="zh-CN" dirty="0" smtClean="0"/>
              <a:t>Their habitats were getting smaller.</a:t>
            </a:r>
          </a:p>
        </p:txBody>
      </p:sp>
      <p:sp>
        <p:nvSpPr>
          <p:cNvPr id="22" name="矩形 21"/>
          <p:cNvSpPr/>
          <p:nvPr/>
        </p:nvSpPr>
        <p:spPr>
          <a:xfrm>
            <a:off x="3248098" y="6092879"/>
            <a:ext cx="8698095"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dirty="0" smtClean="0"/>
              <a:t>The population is recovering. </a:t>
            </a:r>
          </a:p>
          <a:p>
            <a:r>
              <a:rPr lang="en-US" altLang="zh-CN" dirty="0" smtClean="0"/>
              <a:t>They are no longer endangered animals.</a:t>
            </a:r>
            <a:endParaRPr lang="zh-CN" altLang="en-US" dirty="0"/>
          </a:p>
        </p:txBody>
      </p:sp>
      <p:cxnSp>
        <p:nvCxnSpPr>
          <p:cNvPr id="24" name="直接箭头连接符 23"/>
          <p:cNvCxnSpPr>
            <a:endCxn id="18" idx="0"/>
          </p:cNvCxnSpPr>
          <p:nvPr/>
        </p:nvCxnSpPr>
        <p:spPr>
          <a:xfrm rot="16200000" flipH="1">
            <a:off x="1335056" y="3189442"/>
            <a:ext cx="734427" cy="8196"/>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25" name="直接箭头连接符 24"/>
          <p:cNvCxnSpPr/>
          <p:nvPr/>
        </p:nvCxnSpPr>
        <p:spPr>
          <a:xfrm rot="5400000">
            <a:off x="1264819" y="5561770"/>
            <a:ext cx="536113" cy="1915"/>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27" name="直接箭头连接符 26"/>
          <p:cNvCxnSpPr/>
          <p:nvPr/>
        </p:nvCxnSpPr>
        <p:spPr>
          <a:xfrm flipV="1">
            <a:off x="3336966" y="2505694"/>
            <a:ext cx="629392" cy="47501"/>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0" name="直接箭头连接符 29"/>
          <p:cNvCxnSpPr/>
          <p:nvPr/>
        </p:nvCxnSpPr>
        <p:spPr>
          <a:xfrm flipV="1">
            <a:off x="3111335" y="3768499"/>
            <a:ext cx="665018" cy="59377"/>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7" name="直接箭头连接符 36"/>
          <p:cNvCxnSpPr/>
          <p:nvPr/>
        </p:nvCxnSpPr>
        <p:spPr>
          <a:xfrm>
            <a:off x="1886389" y="6152314"/>
            <a:ext cx="785750" cy="37604"/>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26" name="矩形 25"/>
          <p:cNvSpPr/>
          <p:nvPr/>
        </p:nvSpPr>
        <p:spPr>
          <a:xfrm>
            <a:off x="318190" y="4657050"/>
            <a:ext cx="2786186"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CN" sz="2800" dirty="0" smtClean="0"/>
              <a:t>how</a:t>
            </a:r>
            <a:r>
              <a:rPr lang="zh-CN" altLang="en-US" sz="2800" dirty="0" smtClean="0"/>
              <a:t>                      </a:t>
            </a:r>
            <a:endParaRPr lang="en-US" altLang="zh-CN" sz="2800" dirty="0" smtClean="0"/>
          </a:p>
        </p:txBody>
      </p:sp>
      <p:sp>
        <p:nvSpPr>
          <p:cNvPr id="28" name="矩形 27"/>
          <p:cNvSpPr/>
          <p:nvPr/>
        </p:nvSpPr>
        <p:spPr>
          <a:xfrm>
            <a:off x="4108990" y="4424643"/>
            <a:ext cx="7707086"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zh-CN" dirty="0" smtClean="0"/>
              <a:t>The Chinese government placed it under national protection.</a:t>
            </a:r>
          </a:p>
          <a:p>
            <a:r>
              <a:rPr lang="en-US" altLang="zh-CN" dirty="0" smtClean="0"/>
              <a:t> Bridges and gates were added to let them move easily and safely.</a:t>
            </a:r>
          </a:p>
          <a:p>
            <a:r>
              <a:rPr lang="en-US" altLang="zh-CN" dirty="0" smtClean="0"/>
              <a:t>Volunteers watched them over day and night.</a:t>
            </a:r>
          </a:p>
          <a:p>
            <a:r>
              <a:rPr lang="en-US" altLang="zh-CN" dirty="0" smtClean="0"/>
              <a:t>We must change our way of life.</a:t>
            </a:r>
          </a:p>
          <a:p>
            <a:r>
              <a:rPr lang="en-US" altLang="zh-CN" dirty="0" smtClean="0"/>
              <a:t>We have to learn to live in harmony with nature.</a:t>
            </a:r>
          </a:p>
        </p:txBody>
      </p:sp>
      <p:cxnSp>
        <p:nvCxnSpPr>
          <p:cNvPr id="32" name="直接箭头连接符 31"/>
          <p:cNvCxnSpPr/>
          <p:nvPr/>
        </p:nvCxnSpPr>
        <p:spPr>
          <a:xfrm flipV="1">
            <a:off x="3278483" y="4717312"/>
            <a:ext cx="665018" cy="59377"/>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anim calcmode="lin" valueType="num">
                                      <p:cBhvr>
                                        <p:cTn id="44" dur="2000" fill="hold"/>
                                        <p:tgtEl>
                                          <p:spTgt spid="21"/>
                                        </p:tgtEl>
                                        <p:attrNameLst>
                                          <p:attrName>ppt_w</p:attrName>
                                        </p:attrNameLst>
                                      </p:cBhvr>
                                      <p:tavLst>
                                        <p:tav tm="0" fmla="#ppt_w*sin(2.5*pi*$)">
                                          <p:val>
                                            <p:fltVal val="0"/>
                                          </p:val>
                                        </p:tav>
                                        <p:tav tm="100000">
                                          <p:val>
                                            <p:fltVal val="1"/>
                                          </p:val>
                                        </p:tav>
                                      </p:tavLst>
                                    </p:anim>
                                    <p:anim calcmode="lin" valueType="num">
                                      <p:cBhvr>
                                        <p:cTn id="45"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ox(in)">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diamond(in)">
                                      <p:cBhvr>
                                        <p:cTn id="61" dur="2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ox(in)">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ox(in)">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checkerboard(across)">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P spid="26"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WordArt 4"/>
          <p:cNvSpPr>
            <a:spLocks noChangeArrowheads="1" noChangeShapeType="1" noTextEdit="1"/>
          </p:cNvSpPr>
          <p:nvPr/>
        </p:nvSpPr>
        <p:spPr bwMode="auto">
          <a:xfrm>
            <a:off x="3122084" y="1223093"/>
            <a:ext cx="5376333" cy="576263"/>
          </a:xfrm>
          <a:prstGeom prst="rect">
            <a:avLst/>
          </a:prstGeom>
        </p:spPr>
        <p:txBody>
          <a:bodyPr wrap="none" fromWordArt="1">
            <a:prstTxWarp prst="textPlain">
              <a:avLst>
                <a:gd name="adj" fmla="val 50000"/>
              </a:avLst>
            </a:prstTxWarp>
          </a:bodyPr>
          <a:lstStyle/>
          <a:p>
            <a:pPr algn="ctr"/>
            <a:r>
              <a:rPr lang="en-US" altLang="zh-CN" kern="10" dirty="0">
                <a:ln w="9525">
                  <a:solidFill>
                    <a:srgbClr val="3366FF"/>
                  </a:solidFill>
                  <a:miter lim="800000"/>
                  <a:headEnd/>
                  <a:tailEnd/>
                </a:ln>
                <a:solidFill>
                  <a:sysClr val="windowText" lastClr="000000"/>
                </a:solidFill>
                <a:effectLst>
                  <a:outerShdw dist="35921" dir="2700000" algn="ctr" rotWithShape="0">
                    <a:srgbClr val="808080">
                      <a:alpha val="79999"/>
                    </a:srgbClr>
                  </a:outerShdw>
                </a:effectLst>
                <a:latin typeface="Arial"/>
                <a:cs typeface="Arial"/>
              </a:rPr>
              <a:t>Homework</a:t>
            </a:r>
            <a:endParaRPr lang="zh-CN" altLang="en-US" kern="10" dirty="0">
              <a:ln w="9525">
                <a:solidFill>
                  <a:srgbClr val="3366FF"/>
                </a:solidFill>
                <a:miter lim="800000"/>
                <a:headEnd/>
                <a:tailEnd/>
              </a:ln>
              <a:solidFill>
                <a:sysClr val="windowText" lastClr="000000"/>
              </a:solidFill>
              <a:effectLst>
                <a:outerShdw dist="35921" dir="2700000" algn="ctr" rotWithShape="0">
                  <a:srgbClr val="808080">
                    <a:alpha val="79999"/>
                  </a:srgbClr>
                </a:outerShdw>
              </a:effectLst>
              <a:latin typeface="Arial"/>
              <a:cs typeface="Arial"/>
            </a:endParaRPr>
          </a:p>
        </p:txBody>
      </p:sp>
      <p:sp>
        <p:nvSpPr>
          <p:cNvPr id="94213" name="Text Box 5"/>
          <p:cNvSpPr txBox="1">
            <a:spLocks noChangeArrowheads="1"/>
          </p:cNvSpPr>
          <p:nvPr/>
        </p:nvSpPr>
        <p:spPr bwMode="auto">
          <a:xfrm>
            <a:off x="339213" y="2549424"/>
            <a:ext cx="10845255" cy="2529923"/>
          </a:xfrm>
          <a:prstGeom prst="rect">
            <a:avLst/>
          </a:prstGeom>
          <a:noFill/>
          <a:ln w="9525">
            <a:noFill/>
            <a:miter lim="800000"/>
            <a:headEnd/>
            <a:tailEnd/>
          </a:ln>
        </p:spPr>
        <p:txBody>
          <a:bodyPr wrap="square">
            <a:spAutoFit/>
          </a:bodyPr>
          <a:lstStyle/>
          <a:p>
            <a:pPr>
              <a:lnSpc>
                <a:spcPct val="120000"/>
              </a:lnSpc>
            </a:pPr>
            <a:r>
              <a:rPr lang="en-US" altLang="zh-CN" sz="4400" i="1" dirty="0">
                <a:solidFill>
                  <a:srgbClr val="FF0000"/>
                </a:solidFill>
              </a:rPr>
              <a:t>Please prepare a short speech:</a:t>
            </a:r>
          </a:p>
          <a:p>
            <a:pPr>
              <a:lnSpc>
                <a:spcPct val="120000"/>
              </a:lnSpc>
            </a:pPr>
            <a:r>
              <a:rPr lang="en-US" altLang="zh-CN" sz="4400" i="1" dirty="0">
                <a:solidFill>
                  <a:srgbClr val="FF0000"/>
                </a:solidFill>
              </a:rPr>
              <a:t>Tell us the dangers </a:t>
            </a:r>
            <a:r>
              <a:rPr lang="en-US" altLang="zh-CN" sz="4400" i="1" dirty="0" smtClean="0">
                <a:solidFill>
                  <a:srgbClr val="FF0000"/>
                </a:solidFill>
              </a:rPr>
              <a:t>antelopes are </a:t>
            </a:r>
            <a:r>
              <a:rPr lang="en-US" altLang="zh-CN" sz="4400" i="1" dirty="0">
                <a:solidFill>
                  <a:srgbClr val="FF0000"/>
                </a:solidFill>
              </a:rPr>
              <a:t>facing.</a:t>
            </a:r>
          </a:p>
          <a:p>
            <a:pPr>
              <a:lnSpc>
                <a:spcPct val="120000"/>
              </a:lnSpc>
            </a:pPr>
            <a:r>
              <a:rPr lang="en-US" altLang="zh-CN" sz="4400" i="1" dirty="0">
                <a:solidFill>
                  <a:srgbClr val="FF0000"/>
                </a:solidFill>
              </a:rPr>
              <a:t>Call on our classmates to protect these animals.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p:cTn id="7" dur="500" fill="hold"/>
                                        <p:tgtEl>
                                          <p:spTgt spid="94212"/>
                                        </p:tgtEl>
                                        <p:attrNameLst>
                                          <p:attrName>ppt_w</p:attrName>
                                        </p:attrNameLst>
                                      </p:cBhvr>
                                      <p:tavLst>
                                        <p:tav tm="0">
                                          <p:val>
                                            <p:fltVal val="0"/>
                                          </p:val>
                                        </p:tav>
                                        <p:tav tm="100000">
                                          <p:val>
                                            <p:strVal val="#ppt_w"/>
                                          </p:val>
                                        </p:tav>
                                      </p:tavLst>
                                    </p:anim>
                                    <p:anim calcmode="lin" valueType="num">
                                      <p:cBhvr>
                                        <p:cTn id="8" dur="500" fill="hold"/>
                                        <p:tgtEl>
                                          <p:spTgt spid="94212"/>
                                        </p:tgtEl>
                                        <p:attrNameLst>
                                          <p:attrName>ppt_h</p:attrName>
                                        </p:attrNameLst>
                                      </p:cBhvr>
                                      <p:tavLst>
                                        <p:tav tm="0">
                                          <p:val>
                                            <p:fltVal val="0"/>
                                          </p:val>
                                        </p:tav>
                                        <p:tav tm="100000">
                                          <p:val>
                                            <p:strVal val="#ppt_h"/>
                                          </p:val>
                                        </p:tav>
                                      </p:tavLst>
                                    </p:anim>
                                    <p:anim calcmode="lin" valueType="num">
                                      <p:cBhvr>
                                        <p:cTn id="9" dur="500" fill="hold"/>
                                        <p:tgtEl>
                                          <p:spTgt spid="94212"/>
                                        </p:tgtEl>
                                        <p:attrNameLst>
                                          <p:attrName>style.rotation</p:attrName>
                                        </p:attrNameLst>
                                      </p:cBhvr>
                                      <p:tavLst>
                                        <p:tav tm="0">
                                          <p:val>
                                            <p:fltVal val="360"/>
                                          </p:val>
                                        </p:tav>
                                        <p:tav tm="100000">
                                          <p:val>
                                            <p:fltVal val="0"/>
                                          </p:val>
                                        </p:tav>
                                      </p:tavLst>
                                    </p:anim>
                                    <p:animEffect transition="in" filter="fade">
                                      <p:cBhvr>
                                        <p:cTn id="10" dur="500"/>
                                        <p:tgtEl>
                                          <p:spTgt spid="942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94213"/>
                                        </p:tgtEl>
                                        <p:attrNameLst>
                                          <p:attrName>style.visibility</p:attrName>
                                        </p:attrNameLst>
                                      </p:cBhvr>
                                      <p:to>
                                        <p:strVal val="visible"/>
                                      </p:to>
                                    </p:set>
                                    <p:animEffect transition="in" filter="barn(inHorizontal)">
                                      <p:cBhvr>
                                        <p:cTn id="15"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3A73E8-4B8C-4FFA-B060-0FC19DF49468}"/>
              </a:ext>
            </a:extLst>
          </p:cNvPr>
          <p:cNvSpPr txBox="1"/>
          <p:nvPr/>
        </p:nvSpPr>
        <p:spPr>
          <a:xfrm>
            <a:off x="9609083" y="193251"/>
            <a:ext cx="2187987" cy="507831"/>
          </a:xfrm>
          <a:prstGeom prst="rect">
            <a:avLst/>
          </a:prstGeom>
          <a:noFill/>
        </p:spPr>
        <p:txBody>
          <a:bodyPr wrap="square" rtlCol="0">
            <a:spAutoFit/>
          </a:bodyPr>
          <a:lstStyle/>
          <a:p>
            <a:pPr>
              <a:lnSpc>
                <a:spcPct val="150000"/>
              </a:lnSpc>
            </a:pPr>
            <a:r>
              <a:rPr lang="zh-CN" altLang="en-US" b="1" dirty="0">
                <a:solidFill>
                  <a:schemeClr val="accent1"/>
                </a:solidFill>
              </a:rPr>
              <a:t>人教版必修</a:t>
            </a:r>
            <a:r>
              <a:rPr lang="zh-CN" altLang="en-US" b="1" dirty="0" smtClean="0">
                <a:solidFill>
                  <a:schemeClr val="accent1"/>
                </a:solidFill>
              </a:rPr>
              <a:t>第二册</a:t>
            </a:r>
            <a:endParaRPr lang="zh-CN" altLang="en-US" b="1" dirty="0">
              <a:solidFill>
                <a:schemeClr val="accent1"/>
              </a:solidFill>
            </a:endParaRPr>
          </a:p>
        </p:txBody>
      </p:sp>
    </p:spTree>
    <p:extLst>
      <p:ext uri="{BB962C8B-B14F-4D97-AF65-F5344CB8AC3E}">
        <p14:creationId xmlns:p14="http://schemas.microsoft.com/office/powerpoint/2010/main" val="953406407"/>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508000" y="1905000"/>
            <a:ext cx="11074400" cy="1189038"/>
          </a:xfrm>
          <a:prstGeom prst="rect">
            <a:avLst/>
          </a:prstGeom>
          <a:noFill/>
          <a:ln w="9525">
            <a:noFill/>
            <a:miter lim="800000"/>
            <a:headEnd/>
            <a:tailEnd/>
          </a:ln>
        </p:spPr>
        <p:txBody>
          <a:bodyPr>
            <a:spAutoFit/>
          </a:bodyPr>
          <a:lstStyle/>
          <a:p>
            <a:r>
              <a:rPr kumimoji="1" lang="en-US" altLang="zh-CN" sz="7200" b="0"/>
              <a:t>    </a:t>
            </a:r>
            <a:endParaRPr kumimoji="1" lang="en-US" altLang="zh-CN" sz="9600" b="0" i="1">
              <a:solidFill>
                <a:srgbClr val="FF0000"/>
              </a:solidFill>
            </a:endParaRPr>
          </a:p>
        </p:txBody>
      </p:sp>
      <p:pic>
        <p:nvPicPr>
          <p:cNvPr id="7178" name="Picture 10" descr="panda"/>
          <p:cNvPicPr>
            <a:picLocks noChangeAspect="1" noChangeArrowheads="1"/>
          </p:cNvPicPr>
          <p:nvPr/>
        </p:nvPicPr>
        <p:blipFill>
          <a:blip r:embed="rId2"/>
          <a:srcRect b="8234"/>
          <a:stretch>
            <a:fillRect/>
          </a:stretch>
        </p:blipFill>
        <p:spPr bwMode="auto">
          <a:xfrm>
            <a:off x="1200151" y="836613"/>
            <a:ext cx="6576483" cy="3181350"/>
          </a:xfrm>
          <a:prstGeom prst="rect">
            <a:avLst/>
          </a:prstGeom>
          <a:noFill/>
          <a:ln w="9525">
            <a:noFill/>
            <a:miter lim="800000"/>
            <a:headEnd/>
            <a:tailEnd/>
          </a:ln>
        </p:spPr>
      </p:pic>
      <p:pic>
        <p:nvPicPr>
          <p:cNvPr id="7179" name="Picture 11" descr="大象"/>
          <p:cNvPicPr>
            <a:picLocks noChangeAspect="1" noChangeArrowheads="1"/>
          </p:cNvPicPr>
          <p:nvPr/>
        </p:nvPicPr>
        <p:blipFill>
          <a:blip r:embed="rId3"/>
          <a:srcRect/>
          <a:stretch>
            <a:fillRect/>
          </a:stretch>
        </p:blipFill>
        <p:spPr bwMode="auto">
          <a:xfrm>
            <a:off x="3600452" y="2997200"/>
            <a:ext cx="6659033" cy="3424238"/>
          </a:xfrm>
          <a:prstGeom prst="rect">
            <a:avLst/>
          </a:prstGeom>
          <a:noFill/>
          <a:ln w="9525">
            <a:noFill/>
            <a:miter lim="800000"/>
            <a:headEnd/>
            <a:tailEnd/>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
                                          </p:val>
                                        </p:tav>
                                        <p:tav tm="100000">
                                          <p:val>
                                            <p:strVal val="#ppt_w"/>
                                          </p:val>
                                        </p:tav>
                                      </p:tavLst>
                                    </p:anim>
                                    <p:anim calcmode="lin" valueType="num">
                                      <p:cBhvr>
                                        <p:cTn id="8" dur="500" fill="hold"/>
                                        <p:tgtEl>
                                          <p:spTgt spid="717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p:cTn id="13" dur="500" fill="hold"/>
                                        <p:tgtEl>
                                          <p:spTgt spid="7179"/>
                                        </p:tgtEl>
                                        <p:attrNameLst>
                                          <p:attrName>ppt_w</p:attrName>
                                        </p:attrNameLst>
                                      </p:cBhvr>
                                      <p:tavLst>
                                        <p:tav tm="0">
                                          <p:val>
                                            <p:fltVal val="0"/>
                                          </p:val>
                                        </p:tav>
                                        <p:tav tm="100000">
                                          <p:val>
                                            <p:strVal val="#ppt_w"/>
                                          </p:val>
                                        </p:tav>
                                      </p:tavLst>
                                    </p:anim>
                                    <p:anim calcmode="lin" valueType="num">
                                      <p:cBhvr>
                                        <p:cTn id="14" dur="500" fill="hold"/>
                                        <p:tgtEl>
                                          <p:spTgt spid="71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Text Box 6"/>
          <p:cNvSpPr txBox="1">
            <a:spLocks noChangeArrowheads="1"/>
          </p:cNvSpPr>
          <p:nvPr/>
        </p:nvSpPr>
        <p:spPr bwMode="auto">
          <a:xfrm>
            <a:off x="8113185" y="5084763"/>
            <a:ext cx="2305049" cy="671512"/>
          </a:xfrm>
          <a:prstGeom prst="rect">
            <a:avLst/>
          </a:prstGeom>
          <a:noFill/>
          <a:ln w="9525">
            <a:noFill/>
            <a:miter lim="800000"/>
            <a:headEnd/>
            <a:tailEnd/>
          </a:ln>
        </p:spPr>
        <p:txBody>
          <a:bodyPr>
            <a:spAutoFit/>
          </a:bodyPr>
          <a:lstStyle/>
          <a:p>
            <a:pPr>
              <a:spcBef>
                <a:spcPct val="50000"/>
              </a:spcBef>
            </a:pPr>
            <a:r>
              <a:rPr lang="zh-CN" altLang="en-US" sz="3800">
                <a:solidFill>
                  <a:srgbClr val="FF00FF"/>
                </a:solidFill>
                <a:latin typeface="Arial" charset="0"/>
              </a:rPr>
              <a:t>北极狼</a:t>
            </a:r>
          </a:p>
        </p:txBody>
      </p:sp>
      <p:pic>
        <p:nvPicPr>
          <p:cNvPr id="81927" name="Picture 7" descr="朱鹮"/>
          <p:cNvPicPr>
            <a:picLocks noChangeAspect="1" noChangeArrowheads="1"/>
          </p:cNvPicPr>
          <p:nvPr/>
        </p:nvPicPr>
        <p:blipFill>
          <a:blip r:embed="rId2"/>
          <a:srcRect/>
          <a:stretch>
            <a:fillRect/>
          </a:stretch>
        </p:blipFill>
        <p:spPr bwMode="auto">
          <a:xfrm>
            <a:off x="4876801" y="836614"/>
            <a:ext cx="7076017" cy="2600325"/>
          </a:xfrm>
          <a:prstGeom prst="rect">
            <a:avLst/>
          </a:prstGeom>
          <a:noFill/>
          <a:ln w="9525">
            <a:noFill/>
            <a:miter lim="800000"/>
            <a:headEnd/>
            <a:tailEnd/>
          </a:ln>
        </p:spPr>
      </p:pic>
      <p:pic>
        <p:nvPicPr>
          <p:cNvPr id="81924" name="Picture 4" descr="北极狼"/>
          <p:cNvPicPr>
            <a:picLocks noChangeAspect="1" noChangeArrowheads="1"/>
          </p:cNvPicPr>
          <p:nvPr/>
        </p:nvPicPr>
        <p:blipFill>
          <a:blip r:embed="rId3"/>
          <a:srcRect/>
          <a:stretch>
            <a:fillRect/>
          </a:stretch>
        </p:blipFill>
        <p:spPr bwMode="auto">
          <a:xfrm>
            <a:off x="814917" y="2636838"/>
            <a:ext cx="6434667" cy="3829050"/>
          </a:xfrm>
          <a:prstGeom prst="rect">
            <a:avLst/>
          </a:prstGeom>
          <a:noFill/>
          <a:ln w="9525">
            <a:noFill/>
            <a:miter lim="800000"/>
            <a:headEnd/>
            <a:tailEnd/>
          </a:ln>
        </p:spPr>
      </p:pic>
      <p:sp>
        <p:nvSpPr>
          <p:cNvPr id="81928" name="Rectangle 8"/>
          <p:cNvSpPr>
            <a:spLocks noChangeArrowheads="1"/>
          </p:cNvSpPr>
          <p:nvPr/>
        </p:nvSpPr>
        <p:spPr bwMode="auto">
          <a:xfrm>
            <a:off x="1775885" y="1223963"/>
            <a:ext cx="1159292" cy="677108"/>
          </a:xfrm>
          <a:prstGeom prst="rect">
            <a:avLst/>
          </a:prstGeom>
          <a:noFill/>
          <a:ln w="9525">
            <a:noFill/>
            <a:miter lim="800000"/>
            <a:headEnd/>
            <a:tailEnd/>
          </a:ln>
        </p:spPr>
        <p:txBody>
          <a:bodyPr wrap="none">
            <a:spAutoFit/>
          </a:bodyPr>
          <a:lstStyle/>
          <a:p>
            <a:r>
              <a:rPr lang="zh-CN" altLang="en-US" sz="3800">
                <a:solidFill>
                  <a:srgbClr val="FF00FF"/>
                </a:solidFill>
                <a:latin typeface="Arial" charset="0"/>
              </a:rPr>
              <a:t>朱鹮</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1000" fill="hold"/>
                                        <p:tgtEl>
                                          <p:spTgt spid="81924"/>
                                        </p:tgtEl>
                                        <p:attrNameLst>
                                          <p:attrName>ppt_x</p:attrName>
                                        </p:attrNameLst>
                                      </p:cBhvr>
                                      <p:tavLst>
                                        <p:tav tm="0">
                                          <p:val>
                                            <p:strVal val="#ppt_x-.2"/>
                                          </p:val>
                                        </p:tav>
                                        <p:tav tm="100000">
                                          <p:val>
                                            <p:strVal val="#ppt_x"/>
                                          </p:val>
                                        </p:tav>
                                      </p:tavLst>
                                    </p:anim>
                                    <p:anim calcmode="lin" valueType="num">
                                      <p:cBhvr>
                                        <p:cTn id="8" dur="1000" fill="hold"/>
                                        <p:tgtEl>
                                          <p:spTgt spid="819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1926"/>
                                        </p:tgtEl>
                                        <p:attrNameLst>
                                          <p:attrName>style.visibility</p:attrName>
                                        </p:attrNameLst>
                                      </p:cBhvr>
                                      <p:to>
                                        <p:strVal val="visible"/>
                                      </p:to>
                                    </p:set>
                                    <p:animEffect transition="in" filter="barn(inHorizontal)">
                                      <p:cBhvr>
                                        <p:cTn id="14" dur="500"/>
                                        <p:tgtEl>
                                          <p:spTgt spid="8192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81927"/>
                                        </p:tgtEl>
                                        <p:attrNameLst>
                                          <p:attrName>style.visibility</p:attrName>
                                        </p:attrNameLst>
                                      </p:cBhvr>
                                      <p:to>
                                        <p:strVal val="visible"/>
                                      </p:to>
                                    </p:set>
                                    <p:anim calcmode="lin" valueType="num">
                                      <p:cBhvr>
                                        <p:cTn id="19" dur="1000" fill="hold"/>
                                        <p:tgtEl>
                                          <p:spTgt spid="81927"/>
                                        </p:tgtEl>
                                        <p:attrNameLst>
                                          <p:attrName>ppt_x</p:attrName>
                                        </p:attrNameLst>
                                      </p:cBhvr>
                                      <p:tavLst>
                                        <p:tav tm="0">
                                          <p:val>
                                            <p:strVal val="#ppt_x-.2"/>
                                          </p:val>
                                        </p:tav>
                                        <p:tav tm="100000">
                                          <p:val>
                                            <p:strVal val="#ppt_x"/>
                                          </p:val>
                                        </p:tav>
                                      </p:tavLst>
                                    </p:anim>
                                    <p:anim calcmode="lin" valueType="num">
                                      <p:cBhvr>
                                        <p:cTn id="20" dur="1000" fill="hold"/>
                                        <p:tgtEl>
                                          <p:spTgt spid="819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19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81928"/>
                                        </p:tgtEl>
                                        <p:attrNameLst>
                                          <p:attrName>style.visibility</p:attrName>
                                        </p:attrNameLst>
                                      </p:cBhvr>
                                      <p:to>
                                        <p:strVal val="visible"/>
                                      </p:to>
                                    </p:set>
                                    <p:animEffect transition="in" filter="barn(inHorizontal)">
                                      <p:cBhvr>
                                        <p:cTn id="26"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819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junjianniao"/>
          <p:cNvPicPr>
            <a:picLocks noChangeAspect="1" noChangeArrowheads="1"/>
          </p:cNvPicPr>
          <p:nvPr/>
        </p:nvPicPr>
        <p:blipFill>
          <a:blip r:embed="rId3"/>
          <a:srcRect/>
          <a:stretch>
            <a:fillRect/>
          </a:stretch>
        </p:blipFill>
        <p:spPr bwMode="auto">
          <a:xfrm>
            <a:off x="622300" y="765176"/>
            <a:ext cx="5666317" cy="3959225"/>
          </a:xfrm>
          <a:prstGeom prst="rect">
            <a:avLst/>
          </a:prstGeom>
          <a:noFill/>
          <a:ln w="9525">
            <a:noFill/>
            <a:miter lim="800000"/>
            <a:headEnd/>
            <a:tailEnd/>
          </a:ln>
        </p:spPr>
      </p:pic>
      <p:sp>
        <p:nvSpPr>
          <p:cNvPr id="57348" name="Text Box 4"/>
          <p:cNvSpPr txBox="1">
            <a:spLocks noChangeArrowheads="1"/>
          </p:cNvSpPr>
          <p:nvPr/>
        </p:nvSpPr>
        <p:spPr bwMode="auto">
          <a:xfrm>
            <a:off x="6479118" y="1196976"/>
            <a:ext cx="2305049" cy="671513"/>
          </a:xfrm>
          <a:prstGeom prst="rect">
            <a:avLst/>
          </a:prstGeom>
          <a:noFill/>
          <a:ln w="9525">
            <a:noFill/>
            <a:miter lim="800000"/>
            <a:headEnd/>
            <a:tailEnd/>
          </a:ln>
        </p:spPr>
        <p:txBody>
          <a:bodyPr>
            <a:spAutoFit/>
          </a:bodyPr>
          <a:lstStyle/>
          <a:p>
            <a:pPr>
              <a:spcBef>
                <a:spcPct val="50000"/>
              </a:spcBef>
            </a:pPr>
            <a:r>
              <a:rPr kumimoji="1" lang="zh-CN" altLang="en-US" sz="3800">
                <a:solidFill>
                  <a:srgbClr val="FF00FF"/>
                </a:solidFill>
              </a:rPr>
              <a:t>军舰鸟</a:t>
            </a:r>
          </a:p>
        </p:txBody>
      </p:sp>
      <p:sp>
        <p:nvSpPr>
          <p:cNvPr id="57349" name="Text Box 5"/>
          <p:cNvSpPr txBox="1">
            <a:spLocks noChangeArrowheads="1"/>
          </p:cNvSpPr>
          <p:nvPr/>
        </p:nvSpPr>
        <p:spPr bwMode="auto">
          <a:xfrm>
            <a:off x="1678517" y="5229226"/>
            <a:ext cx="1646605" cy="677108"/>
          </a:xfrm>
          <a:prstGeom prst="rect">
            <a:avLst/>
          </a:prstGeom>
          <a:noFill/>
          <a:ln w="9525">
            <a:noFill/>
            <a:miter lim="800000"/>
            <a:headEnd/>
            <a:tailEnd/>
          </a:ln>
        </p:spPr>
        <p:txBody>
          <a:bodyPr wrap="none">
            <a:spAutoFit/>
          </a:bodyPr>
          <a:lstStyle/>
          <a:p>
            <a:r>
              <a:rPr kumimoji="1" lang="zh-CN" altLang="en-US" sz="3800">
                <a:solidFill>
                  <a:srgbClr val="FF00FF"/>
                </a:solidFill>
              </a:rPr>
              <a:t>黑犀牛</a:t>
            </a:r>
          </a:p>
        </p:txBody>
      </p:sp>
      <p:pic>
        <p:nvPicPr>
          <p:cNvPr id="57346" name="Picture 2" descr="黑犀牛"/>
          <p:cNvPicPr>
            <a:picLocks noChangeAspect="1" noChangeArrowheads="1"/>
          </p:cNvPicPr>
          <p:nvPr/>
        </p:nvPicPr>
        <p:blipFill>
          <a:blip r:embed="rId4"/>
          <a:srcRect b="8102"/>
          <a:stretch>
            <a:fillRect/>
          </a:stretch>
        </p:blipFill>
        <p:spPr bwMode="auto">
          <a:xfrm>
            <a:off x="4176185" y="2781301"/>
            <a:ext cx="6242049" cy="3781425"/>
          </a:xfrm>
          <a:prstGeom prst="rect">
            <a:avLst/>
          </a:prstGeom>
          <a:noFill/>
          <a:ln w="9525">
            <a:noFill/>
            <a:miter lim="800000"/>
            <a:headEnd/>
            <a:tailEnd/>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7348">
                                            <p:txEl>
                                              <p:pRg st="0" end="0"/>
                                            </p:txEl>
                                          </p:spTgt>
                                        </p:tgtEl>
                                        <p:attrNameLst>
                                          <p:attrName>style.visibility</p:attrName>
                                        </p:attrNameLst>
                                      </p:cBhvr>
                                      <p:to>
                                        <p:strVal val="visible"/>
                                      </p:to>
                                    </p:set>
                                    <p:anim calcmode="lin" valueType="num">
                                      <p:cBhvr>
                                        <p:cTn id="13" dur="500" fill="hold"/>
                                        <p:tgtEl>
                                          <p:spTgt spid="5734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7348">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additive="base">
                                        <p:cTn id="19" dur="500" fill="hold"/>
                                        <p:tgtEl>
                                          <p:spTgt spid="57346"/>
                                        </p:tgtEl>
                                        <p:attrNameLst>
                                          <p:attrName>ppt_x</p:attrName>
                                        </p:attrNameLst>
                                      </p:cBhvr>
                                      <p:tavLst>
                                        <p:tav tm="0">
                                          <p:val>
                                            <p:strVal val="#ppt_x"/>
                                          </p:val>
                                        </p:tav>
                                        <p:tav tm="100000">
                                          <p:val>
                                            <p:strVal val="#ppt_x"/>
                                          </p:val>
                                        </p:tav>
                                      </p:tavLst>
                                    </p:anim>
                                    <p:anim calcmode="lin" valueType="num">
                                      <p:cBhvr additive="base">
                                        <p:cTn id="20"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7349">
                                            <p:txEl>
                                              <p:pRg st="0" end="0"/>
                                            </p:txEl>
                                          </p:spTgt>
                                        </p:tgtEl>
                                        <p:attrNameLst>
                                          <p:attrName>style.visibility</p:attrName>
                                        </p:attrNameLst>
                                      </p:cBhvr>
                                      <p:to>
                                        <p:strVal val="visible"/>
                                      </p:to>
                                    </p:set>
                                    <p:anim calcmode="lin" valueType="num">
                                      <p:cBhvr>
                                        <p:cTn id="25" dur="500" fill="hold"/>
                                        <p:tgtEl>
                                          <p:spTgt spid="5734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734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P spid="5734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白脸牛羚"/>
          <p:cNvPicPr>
            <a:picLocks noChangeAspect="1" noChangeArrowheads="1"/>
          </p:cNvPicPr>
          <p:nvPr/>
        </p:nvPicPr>
        <p:blipFill>
          <a:blip r:embed="rId3"/>
          <a:srcRect/>
          <a:stretch>
            <a:fillRect/>
          </a:stretch>
        </p:blipFill>
        <p:spPr bwMode="auto">
          <a:xfrm>
            <a:off x="1007534" y="836614"/>
            <a:ext cx="6591300" cy="3811587"/>
          </a:xfrm>
          <a:prstGeom prst="rect">
            <a:avLst/>
          </a:prstGeom>
          <a:noFill/>
          <a:ln w="9525">
            <a:noFill/>
            <a:miter lim="800000"/>
            <a:headEnd/>
            <a:tailEnd/>
          </a:ln>
        </p:spPr>
      </p:pic>
      <p:pic>
        <p:nvPicPr>
          <p:cNvPr id="3075" name="Picture 3" descr="剑羚"/>
          <p:cNvPicPr>
            <a:picLocks noChangeAspect="1" noChangeArrowheads="1"/>
          </p:cNvPicPr>
          <p:nvPr/>
        </p:nvPicPr>
        <p:blipFill>
          <a:blip r:embed="rId4"/>
          <a:srcRect/>
          <a:stretch>
            <a:fillRect/>
          </a:stretch>
        </p:blipFill>
        <p:spPr bwMode="auto">
          <a:xfrm>
            <a:off x="5232401" y="2852739"/>
            <a:ext cx="6381751" cy="3354387"/>
          </a:xfrm>
          <a:prstGeom prst="rect">
            <a:avLst/>
          </a:prstGeom>
          <a:noFill/>
          <a:ln w="9525">
            <a:noFill/>
            <a:miter lim="800000"/>
            <a:headEnd/>
            <a:tailEnd/>
          </a:ln>
        </p:spPr>
      </p:pic>
      <p:sp>
        <p:nvSpPr>
          <p:cNvPr id="3076" name="Text Box 4"/>
          <p:cNvSpPr txBox="1">
            <a:spLocks noChangeArrowheads="1"/>
          </p:cNvSpPr>
          <p:nvPr/>
        </p:nvSpPr>
        <p:spPr bwMode="auto">
          <a:xfrm>
            <a:off x="2351617" y="5300663"/>
            <a:ext cx="2006600" cy="671512"/>
          </a:xfrm>
          <a:prstGeom prst="rect">
            <a:avLst/>
          </a:prstGeom>
          <a:noFill/>
          <a:ln w="9525">
            <a:noFill/>
            <a:miter lim="800000"/>
            <a:headEnd/>
            <a:tailEnd/>
          </a:ln>
        </p:spPr>
        <p:txBody>
          <a:bodyPr>
            <a:spAutoFit/>
          </a:bodyPr>
          <a:lstStyle/>
          <a:p>
            <a:r>
              <a:rPr kumimoji="1" lang="zh-CN" altLang="en-US" sz="3800">
                <a:solidFill>
                  <a:srgbClr val="FF00FF"/>
                </a:solidFill>
              </a:rPr>
              <a:t>剑羚</a:t>
            </a:r>
          </a:p>
        </p:txBody>
      </p:sp>
      <p:sp>
        <p:nvSpPr>
          <p:cNvPr id="3078" name="Text Box 6"/>
          <p:cNvSpPr txBox="1">
            <a:spLocks noChangeArrowheads="1"/>
          </p:cNvSpPr>
          <p:nvPr/>
        </p:nvSpPr>
        <p:spPr bwMode="auto">
          <a:xfrm>
            <a:off x="7632700" y="1268413"/>
            <a:ext cx="3293533" cy="671512"/>
          </a:xfrm>
          <a:prstGeom prst="rect">
            <a:avLst/>
          </a:prstGeom>
          <a:noFill/>
          <a:ln w="9525">
            <a:noFill/>
            <a:miter lim="800000"/>
            <a:headEnd/>
            <a:tailEnd/>
          </a:ln>
        </p:spPr>
        <p:txBody>
          <a:bodyPr>
            <a:spAutoFit/>
          </a:bodyPr>
          <a:lstStyle/>
          <a:p>
            <a:r>
              <a:rPr kumimoji="1" lang="en-US" altLang="zh-CN" sz="3800">
                <a:solidFill>
                  <a:srgbClr val="FF00FF"/>
                </a:solidFill>
              </a:rPr>
              <a:t> </a:t>
            </a:r>
            <a:r>
              <a:rPr kumimoji="1" lang="zh-CN" altLang="en-US" sz="3800">
                <a:solidFill>
                  <a:srgbClr val="FF00FF"/>
                </a:solidFill>
              </a:rPr>
              <a:t>白脸牛羚</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078">
                                            <p:txEl>
                                              <p:pRg st="0" end="0"/>
                                            </p:txEl>
                                          </p:spTgt>
                                        </p:tgtEl>
                                        <p:attrNameLst>
                                          <p:attrName>style.visibility</p:attrName>
                                        </p:attrNameLst>
                                      </p:cBhvr>
                                      <p:to>
                                        <p:strVal val="visible"/>
                                      </p:to>
                                    </p:set>
                                    <p:animEffect transition="in" filter="fade">
                                      <p:cBhvr>
                                        <p:cTn id="12" dur="500"/>
                                        <p:tgtEl>
                                          <p:spTgt spid="3078">
                                            <p:txEl>
                                              <p:pRg st="0" end="0"/>
                                            </p:txEl>
                                          </p:spTgt>
                                        </p:tgtEl>
                                      </p:cBhvr>
                                    </p:animEffect>
                                    <p:anim calcmode="lin" valueType="num">
                                      <p:cBhvr>
                                        <p:cTn id="13" dur="500" fill="hold"/>
                                        <p:tgtEl>
                                          <p:spTgt spid="307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diamond(in)">
                                      <p:cBhvr>
                                        <p:cTn id="19" dur="10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076">
                                            <p:txEl>
                                              <p:pRg st="0" end="0"/>
                                            </p:txEl>
                                          </p:spTgt>
                                        </p:tgtEl>
                                        <p:attrNameLst>
                                          <p:attrName>style.visibility</p:attrName>
                                        </p:attrNameLst>
                                      </p:cBhvr>
                                      <p:to>
                                        <p:strVal val="visible"/>
                                      </p:to>
                                    </p:set>
                                    <p:animEffect transition="in" filter="fade">
                                      <p:cBhvr>
                                        <p:cTn id="24" dur="500"/>
                                        <p:tgtEl>
                                          <p:spTgt spid="3076">
                                            <p:txEl>
                                              <p:pRg st="0" end="0"/>
                                            </p:txEl>
                                          </p:spTgt>
                                        </p:tgtEl>
                                      </p:cBhvr>
                                    </p:animEffect>
                                    <p:anim calcmode="lin" valueType="num">
                                      <p:cBhvr>
                                        <p:cTn id="25"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076">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P spid="307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2023" y="1418754"/>
            <a:ext cx="11189538" cy="50783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They are </a:t>
            </a:r>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endangered animals.</a:t>
            </a:r>
          </a:p>
          <a:p>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They are being hunted by some illegal </a:t>
            </a:r>
          </a:p>
          <a:p>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hunters for money.</a:t>
            </a:r>
          </a:p>
          <a:p>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They should be well protected now.</a:t>
            </a:r>
          </a:p>
          <a:p>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They are cute and beautiful.</a:t>
            </a:r>
          </a:p>
          <a:p>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a:spLocks noChangeArrowheads="1"/>
          </p:cNvSpPr>
          <p:nvPr/>
        </p:nvSpPr>
        <p:spPr bwMode="auto">
          <a:xfrm>
            <a:off x="0" y="1273176"/>
            <a:ext cx="6671733" cy="5078313"/>
          </a:xfrm>
          <a:prstGeom prst="rect">
            <a:avLst/>
          </a:prstGeom>
          <a:noFill/>
          <a:ln w="9525" cmpd="sng">
            <a:noFill/>
            <a:miter lim="800000"/>
            <a:headEnd/>
            <a:tailEnd/>
          </a:ln>
        </p:spPr>
        <p:txBody>
          <a:bodyPr>
            <a:spAutoFit/>
          </a:bodyPr>
          <a:lstStyle/>
          <a:p>
            <a:pPr marL="342900" indent="-342900">
              <a:buFont typeface="Arial" charset="0"/>
              <a:buAutoNum type="arabicPeriod"/>
            </a:pPr>
            <a:r>
              <a:rPr lang="zh-CN" altLang="zh-CN" sz="3600" b="1">
                <a:solidFill>
                  <a:srgbClr val="000000"/>
                </a:solidFill>
                <a:latin typeface="Times New Roman" pitchFamily="18" charset="0"/>
                <a:sym typeface="Times New Roman" pitchFamily="18" charset="0"/>
              </a:rPr>
              <a:t>It is good at running and jumping.</a:t>
            </a:r>
          </a:p>
          <a:p>
            <a:pPr marL="342900" indent="-342900">
              <a:buFont typeface="Arial" charset="0"/>
              <a:buAutoNum type="arabicPeriod"/>
            </a:pPr>
            <a:r>
              <a:rPr lang="zh-CN" altLang="zh-CN" sz="3600" b="1">
                <a:solidFill>
                  <a:srgbClr val="000000"/>
                </a:solidFill>
                <a:latin typeface="Times New Roman" pitchFamily="18" charset="0"/>
                <a:sym typeface="Times New Roman" pitchFamily="18" charset="0"/>
              </a:rPr>
              <a:t>It is one of the Beijing Olympic mascots. </a:t>
            </a:r>
          </a:p>
          <a:p>
            <a:pPr marL="342900" indent="-342900">
              <a:buFont typeface="Arial" charset="0"/>
              <a:buAutoNum type="arabicPeriod"/>
            </a:pPr>
            <a:r>
              <a:rPr lang="zh-CN" altLang="zh-CN" sz="3600" b="1">
                <a:solidFill>
                  <a:srgbClr val="000000"/>
                </a:solidFill>
                <a:latin typeface="Times New Roman" pitchFamily="18" charset="0"/>
                <a:sym typeface="Times New Roman" pitchFamily="18" charset="0"/>
              </a:rPr>
              <a:t>Its name is closely connected with Hoh Xil Nature Reserve.</a:t>
            </a:r>
          </a:p>
          <a:p>
            <a:pPr marL="342900" indent="-342900">
              <a:buFont typeface="Arial" charset="0"/>
              <a:buAutoNum type="arabicPeriod"/>
            </a:pPr>
            <a:r>
              <a:rPr lang="zh-CN" altLang="zh-CN" sz="3600" b="1">
                <a:solidFill>
                  <a:srgbClr val="000000"/>
                </a:solidFill>
                <a:latin typeface="Times New Roman" pitchFamily="18" charset="0"/>
                <a:sym typeface="Times New Roman" pitchFamily="18" charset="0"/>
              </a:rPr>
              <a:t>It mainly lives in Qinghai and Tibet.</a:t>
            </a:r>
          </a:p>
          <a:p>
            <a:pPr marL="342900" indent="-342900">
              <a:buFont typeface="Arial" charset="0"/>
              <a:buAutoNum type="arabicPeriod"/>
            </a:pPr>
            <a:endParaRPr lang="zh-CN" altLang="zh-CN" sz="3600" b="1">
              <a:solidFill>
                <a:srgbClr val="000000"/>
              </a:solidFill>
              <a:latin typeface="Times New Roman" pitchFamily="18" charset="0"/>
              <a:sym typeface="Times New Roman" pitchFamily="18" charset="0"/>
            </a:endParaRPr>
          </a:p>
        </p:txBody>
      </p:sp>
      <p:sp>
        <p:nvSpPr>
          <p:cNvPr id="7172" name="Text Box 8"/>
          <p:cNvSpPr>
            <a:spLocks noChangeArrowheads="1"/>
          </p:cNvSpPr>
          <p:nvPr/>
        </p:nvSpPr>
        <p:spPr bwMode="auto">
          <a:xfrm>
            <a:off x="7727951" y="1773238"/>
            <a:ext cx="1954381" cy="646331"/>
          </a:xfrm>
          <a:prstGeom prst="rect">
            <a:avLst/>
          </a:prstGeom>
          <a:noFill/>
          <a:ln w="9525" cmpd="sng">
            <a:noFill/>
            <a:miter lim="800000"/>
            <a:headEnd/>
            <a:tailEnd/>
          </a:ln>
        </p:spPr>
        <p:txBody>
          <a:bodyPr wrap="none">
            <a:spAutoFit/>
          </a:bodyPr>
          <a:lstStyle/>
          <a:p>
            <a:r>
              <a:rPr lang="zh-CN" altLang="zh-CN" sz="3600" b="1">
                <a:solidFill>
                  <a:srgbClr val="D60093"/>
                </a:solidFill>
                <a:latin typeface="Times New Roman" pitchFamily="18" charset="0"/>
                <a:sym typeface="Times New Roman" pitchFamily="18" charset="0"/>
              </a:rPr>
              <a:t>Antelope</a:t>
            </a:r>
            <a:endParaRPr lang="zh-CN" altLang="zh-CN"/>
          </a:p>
        </p:txBody>
      </p:sp>
      <p:sp>
        <p:nvSpPr>
          <p:cNvPr id="7173" name="Text Box 5"/>
          <p:cNvSpPr>
            <a:spLocks noChangeArrowheads="1"/>
          </p:cNvSpPr>
          <p:nvPr/>
        </p:nvSpPr>
        <p:spPr bwMode="auto">
          <a:xfrm>
            <a:off x="3178960" y="554600"/>
            <a:ext cx="5028941" cy="769441"/>
          </a:xfrm>
          <a:prstGeom prst="rect">
            <a:avLst/>
          </a:prstGeom>
          <a:noFill/>
          <a:ln w="9525" cmpd="sng">
            <a:noFill/>
            <a:miter lim="800000"/>
            <a:headEnd/>
            <a:tailEnd/>
          </a:ln>
        </p:spPr>
        <p:txBody>
          <a:bodyPr wrap="none">
            <a:spAutoFit/>
          </a:bodyPr>
          <a:lstStyle/>
          <a:p>
            <a:r>
              <a:rPr lang="zh-CN" altLang="zh-CN" sz="4400" b="1" dirty="0">
                <a:solidFill>
                  <a:srgbClr val="800000"/>
                </a:solidFill>
                <a:latin typeface="Times New Roman" pitchFamily="18" charset="0"/>
                <a:sym typeface="Times New Roman" pitchFamily="18" charset="0"/>
              </a:rPr>
              <a:t>What is the animal?</a:t>
            </a:r>
            <a:endParaRPr lang="zh-CN" altLang="zh-CN" dirty="0"/>
          </a:p>
        </p:txBody>
      </p:sp>
      <p:sp>
        <p:nvSpPr>
          <p:cNvPr id="7174" name="Text Box 7"/>
          <p:cNvSpPr>
            <a:spLocks noChangeArrowheads="1"/>
          </p:cNvSpPr>
          <p:nvPr/>
        </p:nvSpPr>
        <p:spPr bwMode="auto">
          <a:xfrm>
            <a:off x="1" y="1"/>
            <a:ext cx="2580967" cy="707886"/>
          </a:xfrm>
          <a:prstGeom prst="rect">
            <a:avLst/>
          </a:prstGeom>
          <a:solidFill>
            <a:srgbClr val="5AA05A"/>
          </a:solidFill>
          <a:ln w="9525" cmpd="sng">
            <a:noFill/>
            <a:miter lim="800000"/>
            <a:headEnd/>
            <a:tailEnd/>
          </a:ln>
        </p:spPr>
        <p:txBody>
          <a:bodyPr wrap="square">
            <a:spAutoFit/>
          </a:bodyPr>
          <a:lstStyle/>
          <a:p>
            <a:r>
              <a:rPr lang="en-US" altLang="zh-CN" sz="4000" b="1" dirty="0" smtClean="0">
                <a:solidFill>
                  <a:schemeClr val="bg1"/>
                </a:solidFill>
                <a:latin typeface="Times New Roman" pitchFamily="18" charset="0"/>
                <a:sym typeface="Times New Roman" pitchFamily="18" charset="0"/>
              </a:rPr>
              <a:t>Prediction</a:t>
            </a:r>
            <a:endParaRPr lang="zh-CN" altLang="zh-CN" dirty="0"/>
          </a:p>
        </p:txBody>
      </p:sp>
      <p:pic>
        <p:nvPicPr>
          <p:cNvPr id="1026" name="Picture 2"/>
          <p:cNvPicPr>
            <a:picLocks noChangeAspect="1" noChangeArrowheads="1"/>
          </p:cNvPicPr>
          <p:nvPr/>
        </p:nvPicPr>
        <p:blipFill>
          <a:blip r:embed="rId2"/>
          <a:srcRect/>
          <a:stretch>
            <a:fillRect/>
          </a:stretch>
        </p:blipFill>
        <p:spPr bwMode="auto">
          <a:xfrm>
            <a:off x="6946489" y="2517110"/>
            <a:ext cx="5678129" cy="430304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p:cBhvr>
                                        <p:cTn id="17" dur="5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p:cBhvr>
                                        <p:cTn id="22" dur="5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p:cBhvr>
                                        <p:cTn id="2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2800" dirty="0"/>
          </a:p>
        </p:txBody>
      </p:sp>
      <p:grpSp>
        <p:nvGrpSpPr>
          <p:cNvPr id="3" name="Group 228"/>
          <p:cNvGrpSpPr>
            <a:grpSpLocks noGrp="1"/>
          </p:cNvGrpSpPr>
          <p:nvPr/>
        </p:nvGrpSpPr>
        <p:grpSpPr bwMode="auto">
          <a:xfrm>
            <a:off x="551503" y="1541206"/>
            <a:ext cx="11001400" cy="4525963"/>
            <a:chOff x="1196" y="1434"/>
            <a:chExt cx="2308" cy="327"/>
          </a:xfrm>
        </p:grpSpPr>
        <p:sp>
          <p:nvSpPr>
            <p:cNvPr id="5" name="AutoShape 229"/>
            <p:cNvSpPr>
              <a:spLocks noChangeArrowheads="1"/>
            </p:cNvSpPr>
            <p:nvPr/>
          </p:nvSpPr>
          <p:spPr bwMode="auto">
            <a:xfrm>
              <a:off x="1196" y="1434"/>
              <a:ext cx="2245" cy="295"/>
            </a:xfrm>
            <a:prstGeom prst="roundRect">
              <a:avLst>
                <a:gd name="adj" fmla="val 16667"/>
              </a:avLst>
            </a:prstGeom>
            <a:solidFill>
              <a:srgbClr val="FFFFFF"/>
            </a:solidFill>
            <a:ln w="28575" cap="rnd" algn="ctr">
              <a:solidFill>
                <a:srgbClr val="008000"/>
              </a:solidFill>
              <a:prstDash val="sysDot"/>
              <a:round/>
              <a:headEnd/>
              <a:tailEnd/>
            </a:ln>
          </p:spPr>
          <p:txBody>
            <a:bodyPr wrap="none" anchor="ctr"/>
            <a:lstStyle/>
            <a:p>
              <a:pPr algn="ctr"/>
              <a:r>
                <a:rPr lang="en-US" altLang="zh-CN" b="0"/>
                <a:t>		</a:t>
              </a:r>
            </a:p>
          </p:txBody>
        </p:sp>
        <p:grpSp>
          <p:nvGrpSpPr>
            <p:cNvPr id="4" name="Group 230"/>
            <p:cNvGrpSpPr>
              <a:grpSpLocks/>
            </p:cNvGrpSpPr>
            <p:nvPr/>
          </p:nvGrpSpPr>
          <p:grpSpPr bwMode="auto">
            <a:xfrm rot="-1705272">
              <a:off x="3220" y="1570"/>
              <a:ext cx="284" cy="191"/>
              <a:chOff x="1270" y="1366"/>
              <a:chExt cx="284" cy="191"/>
            </a:xfrm>
          </p:grpSpPr>
          <p:grpSp>
            <p:nvGrpSpPr>
              <p:cNvPr id="6" name="Group 231"/>
              <p:cNvGrpSpPr>
                <a:grpSpLocks/>
              </p:cNvGrpSpPr>
              <p:nvPr/>
            </p:nvGrpSpPr>
            <p:grpSpPr bwMode="auto">
              <a:xfrm rot="-3920841">
                <a:off x="1292" y="1367"/>
                <a:ext cx="148" cy="191"/>
                <a:chOff x="2825" y="3007"/>
                <a:chExt cx="229" cy="242"/>
              </a:xfrm>
            </p:grpSpPr>
            <p:sp>
              <p:nvSpPr>
                <p:cNvPr id="11" name="Freeform 232"/>
                <p:cNvSpPr>
                  <a:spLocks/>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headEnd/>
                  <a:tailEnd/>
                </a:ln>
              </p:spPr>
              <p:txBody>
                <a:bodyPr vert="eaVert" wrap="none" anchor="ctr"/>
                <a:lstStyle/>
                <a:p>
                  <a:pPr algn="ctr"/>
                  <a:endParaRPr lang="zh-CN" altLang="zh-CN" b="0"/>
                </a:p>
              </p:txBody>
            </p:sp>
            <p:sp>
              <p:nvSpPr>
                <p:cNvPr id="12" name="Freeform 233"/>
                <p:cNvSpPr>
                  <a:spLocks/>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headEnd/>
                  <a:tailEnd/>
                </a:ln>
              </p:spPr>
              <p:txBody>
                <a:bodyPr wrap="none" anchor="ctr"/>
                <a:lstStyle/>
                <a:p>
                  <a:pPr algn="ctr"/>
                  <a:endParaRPr lang="zh-CN" altLang="zh-CN" b="0"/>
                </a:p>
              </p:txBody>
            </p:sp>
          </p:grpSp>
          <p:grpSp>
            <p:nvGrpSpPr>
              <p:cNvPr id="7" name="Group 234"/>
              <p:cNvGrpSpPr>
                <a:grpSpLocks/>
              </p:cNvGrpSpPr>
              <p:nvPr/>
            </p:nvGrpSpPr>
            <p:grpSpPr bwMode="auto">
              <a:xfrm rot="-10500000">
                <a:off x="1406" y="1366"/>
                <a:ext cx="148" cy="191"/>
                <a:chOff x="2825" y="3007"/>
                <a:chExt cx="229" cy="242"/>
              </a:xfrm>
            </p:grpSpPr>
            <p:sp>
              <p:nvSpPr>
                <p:cNvPr id="9" name="Freeform 235"/>
                <p:cNvSpPr>
                  <a:spLocks/>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headEnd/>
                  <a:tailEnd/>
                </a:ln>
              </p:spPr>
              <p:txBody>
                <a:bodyPr rot="10800000" wrap="none" anchor="ctr"/>
                <a:lstStyle/>
                <a:p>
                  <a:pPr algn="ctr"/>
                  <a:endParaRPr lang="zh-CN" altLang="zh-CN" b="0"/>
                </a:p>
              </p:txBody>
            </p:sp>
            <p:sp>
              <p:nvSpPr>
                <p:cNvPr id="10" name="Freeform 236"/>
                <p:cNvSpPr>
                  <a:spLocks/>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headEnd/>
                  <a:tailEnd/>
                </a:ln>
              </p:spPr>
              <p:txBody>
                <a:bodyPr rot="10800000" wrap="none" anchor="ctr"/>
                <a:lstStyle/>
                <a:p>
                  <a:pPr algn="ctr"/>
                  <a:endParaRPr lang="zh-CN" altLang="zh-CN" b="0"/>
                </a:p>
              </p:txBody>
            </p:sp>
          </p:grpSp>
        </p:grpSp>
      </p:grpSp>
      <p:sp>
        <p:nvSpPr>
          <p:cNvPr id="14" name="矩形 13"/>
          <p:cNvSpPr/>
          <p:nvPr/>
        </p:nvSpPr>
        <p:spPr>
          <a:xfrm>
            <a:off x="1397750" y="1497058"/>
            <a:ext cx="8829011" cy="41549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Watch a flash</a:t>
            </a:r>
          </a:p>
          <a:p>
            <a:pPr algn="ctr"/>
            <a:r>
              <a:rPr lang="en-US" altLang="zh-CN"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then tell your feelings about it.</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Tm="3000">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TotalTime>
  <Words>979</Words>
  <Application>Microsoft Office PowerPoint</Application>
  <PresentationFormat>宽屏</PresentationFormat>
  <Paragraphs>153</Paragraphs>
  <Slides>26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宋体</vt:lpstr>
      <vt:lpstr>Arial</vt:lpstr>
      <vt:lpstr>Calibri</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Careful Reading</vt:lpstr>
      <vt:lpstr>Careful Reading</vt:lpstr>
      <vt:lpstr>Careful Reading</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174</cp:revision>
  <dcterms:created xsi:type="dcterms:W3CDTF">2019-01-12T04:39:00Z</dcterms:created>
  <dcterms:modified xsi:type="dcterms:W3CDTF">2019-12-03T01:44:31Z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