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7" r:id="rId3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4" r:id="rId19"/>
    <p:sldId id="315" r:id="rId20"/>
    <p:sldId id="316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林鸿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420" y="114"/>
      </p:cViewPr>
      <p:guideLst>
        <p:guide orient="horz" pos="215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 showFormatting="0"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2BB52E-6F46-421A-AC82-5776988C80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래픽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700" y="219075"/>
            <a:ext cx="64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图层 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7538" y="5600700"/>
            <a:ext cx="3630612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그룹 2"/>
          <p:cNvGrpSpPr/>
          <p:nvPr/>
        </p:nvGrpSpPr>
        <p:grpSpPr>
          <a:xfrm>
            <a:off x="395288" y="2349500"/>
            <a:ext cx="42862" cy="4133850"/>
            <a:chOff x="630012" y="1233831"/>
            <a:chExt cx="43201" cy="4133288"/>
          </a:xfrm>
        </p:grpSpPr>
        <p:grpSp>
          <p:nvGrpSpPr>
            <p:cNvPr id="5" name="그룹 7"/>
            <p:cNvGrpSpPr>
              <a:grpSpLocks noChangeAspect="1"/>
            </p:cNvGrpSpPr>
            <p:nvPr userDrawn="1"/>
          </p:nvGrpSpPr>
          <p:grpSpPr>
            <a:xfrm rot="5400000">
              <a:off x="-355552" y="2219396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23" name="직사각형 8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4" name="직사각형 9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5" name="직사각형 10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6" name="직사각형 11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7" name="직사각형 12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8" name="직사각형 13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9" name="직사각형 14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0" name="직사각형 15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1" name="직사각형 16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2" name="직사각형 17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3" name="직사각형 18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4" name="직사각형 19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5" name="직사각형 20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6" name="직사각형 21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7" name="직사각형 22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38" name="직사각형 23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  <p:grpSp>
          <p:nvGrpSpPr>
            <p:cNvPr id="6" name="그룹 28"/>
            <p:cNvGrpSpPr>
              <a:grpSpLocks noChangeAspect="1"/>
            </p:cNvGrpSpPr>
            <p:nvPr userDrawn="1"/>
          </p:nvGrpSpPr>
          <p:grpSpPr>
            <a:xfrm rot="5400000">
              <a:off x="-355553" y="4338355"/>
              <a:ext cx="2014329" cy="43200"/>
              <a:chOff x="3882524" y="5936798"/>
              <a:chExt cx="8882677" cy="190501"/>
            </a:xfrm>
            <a:solidFill>
              <a:schemeClr val="bg1">
                <a:lumMod val="85000"/>
                <a:alpha val="72000"/>
              </a:schemeClr>
            </a:solidFill>
          </p:grpSpPr>
          <p:sp>
            <p:nvSpPr>
              <p:cNvPr id="7" name="직사각형 29"/>
              <p:cNvSpPr/>
              <p:nvPr/>
            </p:nvSpPr>
            <p:spPr>
              <a:xfrm>
                <a:off x="388252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8" name="직사각형 30"/>
              <p:cNvSpPr/>
              <p:nvPr/>
            </p:nvSpPr>
            <p:spPr>
              <a:xfrm>
                <a:off x="446200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9" name="직사각형 31"/>
              <p:cNvSpPr/>
              <p:nvPr/>
            </p:nvSpPr>
            <p:spPr>
              <a:xfrm>
                <a:off x="504148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0" name="직사각형 32"/>
              <p:cNvSpPr/>
              <p:nvPr/>
            </p:nvSpPr>
            <p:spPr>
              <a:xfrm>
                <a:off x="562095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1" name="직사각형 33"/>
              <p:cNvSpPr/>
              <p:nvPr/>
            </p:nvSpPr>
            <p:spPr>
              <a:xfrm>
                <a:off x="620043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2" name="직사각형 34"/>
              <p:cNvSpPr/>
              <p:nvPr/>
            </p:nvSpPr>
            <p:spPr>
              <a:xfrm>
                <a:off x="677991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3" name="직사각형 35"/>
              <p:cNvSpPr/>
              <p:nvPr/>
            </p:nvSpPr>
            <p:spPr>
              <a:xfrm>
                <a:off x="735939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4" name="직사각형 36"/>
              <p:cNvSpPr/>
              <p:nvPr/>
            </p:nvSpPr>
            <p:spPr>
              <a:xfrm>
                <a:off x="793887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5" name="직사각형 37"/>
              <p:cNvSpPr/>
              <p:nvPr/>
            </p:nvSpPr>
            <p:spPr>
              <a:xfrm>
                <a:off x="851834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6" name="직사각형 38"/>
              <p:cNvSpPr/>
              <p:nvPr/>
            </p:nvSpPr>
            <p:spPr>
              <a:xfrm>
                <a:off x="909782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7" name="직사각형 39"/>
              <p:cNvSpPr/>
              <p:nvPr/>
            </p:nvSpPr>
            <p:spPr>
              <a:xfrm>
                <a:off x="9677304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8" name="직사각형 40"/>
              <p:cNvSpPr/>
              <p:nvPr/>
            </p:nvSpPr>
            <p:spPr>
              <a:xfrm>
                <a:off x="10256782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19" name="직사각형 41"/>
              <p:cNvSpPr/>
              <p:nvPr/>
            </p:nvSpPr>
            <p:spPr>
              <a:xfrm>
                <a:off x="1083626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0" name="직사각형 42"/>
              <p:cNvSpPr/>
              <p:nvPr/>
            </p:nvSpPr>
            <p:spPr>
              <a:xfrm>
                <a:off x="11415738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1" name="직사각형 43"/>
              <p:cNvSpPr/>
              <p:nvPr/>
            </p:nvSpPr>
            <p:spPr>
              <a:xfrm>
                <a:off x="11995216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  <p:sp>
            <p:nvSpPr>
              <p:cNvPr id="22" name="직사각형 44"/>
              <p:cNvSpPr/>
              <p:nvPr/>
            </p:nvSpPr>
            <p:spPr>
              <a:xfrm>
                <a:off x="12574700" y="5936798"/>
                <a:ext cx="190501" cy="190501"/>
              </a:xfrm>
              <a:prstGeom prst="rect">
                <a:avLst/>
              </a:prstGeom>
              <a:grpFill/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hangingPunct="1">
                  <a:buFont typeface="Arial" panose="020B0604020202020204" pitchFamily="34" charset="0"/>
                  <a:buNone/>
                  <a:defRPr/>
                </a:pPr>
                <a:endParaRPr lang="ko-KR" altLang="en-US" noProof="1"/>
              </a:p>
            </p:txBody>
          </p:sp>
        </p:grpSp>
      </p:grpSp>
      <p:grpSp>
        <p:nvGrpSpPr>
          <p:cNvPr id="39" name="组合 67"/>
          <p:cNvGrpSpPr/>
          <p:nvPr userDrawn="1"/>
        </p:nvGrpSpPr>
        <p:grpSpPr>
          <a:xfrm>
            <a:off x="234950" y="36513"/>
            <a:ext cx="2838450" cy="1262062"/>
            <a:chOff x="472" y="306"/>
            <a:chExt cx="3821" cy="1986"/>
          </a:xfrm>
        </p:grpSpPr>
        <p:pic>
          <p:nvPicPr>
            <p:cNvPr id="40" name="图片 4" descr="编组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" y="306"/>
              <a:ext cx="3821" cy="1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图片 5" descr="lALPBFuNcg4cT0HNAjvNAzA_816_57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5" y="770"/>
              <a:ext cx="745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830580" y="546735"/>
            <a:ext cx="2093595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00275" y="714375"/>
            <a:ext cx="8296275" cy="542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1644650" y="631825"/>
            <a:ext cx="2386013" cy="498475"/>
          </a:xfrm>
          <a:prstGeom prst="roundRect">
            <a:avLst>
              <a:gd name="adj" fmla="val 18158"/>
            </a:avLst>
          </a:prstGeom>
          <a:solidFill>
            <a:srgbClr val="008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标题占位符 1"/>
          <p:cNvSpPr>
            <a:spLocks noGrp="1"/>
          </p:cNvSpPr>
          <p:nvPr>
            <p:ph type="title"/>
          </p:nvPr>
        </p:nvSpPr>
        <p:spPr>
          <a:xfrm>
            <a:off x="763905" y="546735"/>
            <a:ext cx="3446780" cy="70548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marL="228600" marR="0" lvl="0" indent="-228600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sz="1600" b="0" i="0" u="none" strike="noStrike" kern="1200" cap="none" spc="15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.xml"/><Relationship Id="rId16" Type="http://schemas.openxmlformats.org/officeDocument/2006/relationships/tags" Target="../tags/tag4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9D9D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515938" y="550863"/>
            <a:ext cx="10969625" cy="70485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4BD31-63D1-4D7A-981C-C3A189285D9A}" type="datetimeFigureOut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CB0AB0C-B36E-4BC1-84E4-D280E76E12AB}" type="slidenum"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4.png"/><Relationship Id="rId3" Type="http://schemas.microsoft.com/office/2007/relationships/media" Target="../media/media7.mp3"/><Relationship Id="rId2" Type="http://schemas.openxmlformats.org/officeDocument/2006/relationships/audio" Target="../media/media7.mp3"/><Relationship Id="rId1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microsoft.com/office/2007/relationships/media" Target="../media/media7.mp3"/><Relationship Id="rId7" Type="http://schemas.openxmlformats.org/officeDocument/2006/relationships/audio" Target="../media/media7.mp3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3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4.png"/><Relationship Id="rId2" Type="http://schemas.microsoft.com/office/2007/relationships/media" Target="../media/media8.mp3"/><Relationship Id="rId1" Type="http://schemas.openxmlformats.org/officeDocument/2006/relationships/audio" Target="../media/media8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GIF"/><Relationship Id="rId7" Type="http://schemas.openxmlformats.org/officeDocument/2006/relationships/image" Target="../media/image17.png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16.GIF"/><Relationship Id="rId4" Type="http://schemas.openxmlformats.org/officeDocument/2006/relationships/image" Target="../media/image21.wmf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hyperlink" Target="http://photo.zszxw.com/pic_view.asp?id=625" TargetMode="Externa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audio" Target="../media/media3.mp3"/><Relationship Id="rId8" Type="http://schemas.openxmlformats.org/officeDocument/2006/relationships/image" Target="../media/image26.png"/><Relationship Id="rId7" Type="http://schemas.microsoft.com/office/2007/relationships/media" Target="../media/media2.mp3"/><Relationship Id="rId6" Type="http://schemas.openxmlformats.org/officeDocument/2006/relationships/audio" Target="../media/media2.mp3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microsoft.com/office/2007/relationships/media" Target="../media/media1.mp3"/><Relationship Id="rId20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9" Type="http://schemas.microsoft.com/office/2007/relationships/media" Target="../media/media6.mp3"/><Relationship Id="rId18" Type="http://schemas.openxmlformats.org/officeDocument/2006/relationships/audio" Target="../media/media6.mp3"/><Relationship Id="rId17" Type="http://schemas.openxmlformats.org/officeDocument/2006/relationships/image" Target="../media/image29.jpeg"/><Relationship Id="rId16" Type="http://schemas.microsoft.com/office/2007/relationships/media" Target="../media/media5.mp3"/><Relationship Id="rId15" Type="http://schemas.openxmlformats.org/officeDocument/2006/relationships/audio" Target="../media/media5.mp3"/><Relationship Id="rId14" Type="http://schemas.openxmlformats.org/officeDocument/2006/relationships/image" Target="../media/image28.png"/><Relationship Id="rId13" Type="http://schemas.microsoft.com/office/2007/relationships/media" Target="../media/media4.mp3"/><Relationship Id="rId12" Type="http://schemas.openxmlformats.org/officeDocument/2006/relationships/audio" Target="../media/media4.mp3"/><Relationship Id="rId11" Type="http://schemas.openxmlformats.org/officeDocument/2006/relationships/image" Target="../media/image27.png"/><Relationship Id="rId10" Type="http://schemas.microsoft.com/office/2007/relationships/media" Target="../media/media3.mp3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03983" y="5309528"/>
            <a:ext cx="4635553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人教版七年级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(</a:t>
            </a:r>
            <a:r>
              <a:rPr lang="zh-CN" altLang="en-US" sz="20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初中</a:t>
            </a:r>
            <a:r>
              <a:rPr kumimoji="0" lang="en-US" altLang="zh-CN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)</a:t>
            </a:r>
            <a:r>
              <a:rPr kumimoji="0" lang="zh-CN" altLang="en-US" sz="20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英语上册</a:t>
            </a:r>
            <a:endParaRPr kumimoji="0" lang="zh-CN" altLang="en-US" sz="20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4290" y="1475181"/>
            <a:ext cx="6588590" cy="1309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Unit 4 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字魂95号-手刻宋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Where's my schoolbag?</a:t>
            </a:r>
            <a:endParaRPr lang="en-US" altLang="zh-CN" sz="4400" b="1">
              <a:latin typeface="Times New Roman" panose="02020603050405020304" pitchFamily="18" charset="0"/>
              <a:ea typeface="字魂95号-手刻宋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59662" y="3495675"/>
            <a:ext cx="3117215" cy="7308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Section B (1a-1e)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8196" name="矩形 4"/>
          <p:cNvSpPr>
            <a:spLocks noChangeArrowheads="1"/>
          </p:cNvSpPr>
          <p:nvPr/>
        </p:nvSpPr>
        <p:spPr bwMode="auto">
          <a:xfrm>
            <a:off x="1128395" y="1325245"/>
            <a:ext cx="10244455" cy="6661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1c Listen and circle the things Tom wants from his room.  </a:t>
            </a:r>
            <a:r>
              <a:rPr lang="en-US" altLang="zh-CN" sz="3735" b="1">
                <a:latin typeface="+mj-lt"/>
              </a:rPr>
              <a:t> </a:t>
            </a:r>
            <a:r>
              <a:rPr lang="en-US" altLang="zh-CN" sz="3200" b="1">
                <a:latin typeface="+mj-lt"/>
              </a:rPr>
              <a:t>                               </a:t>
            </a:r>
            <a:endParaRPr lang="zh-CN" altLang="en-US" sz="3200" b="1">
              <a:latin typeface="+mj-lt"/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992717" y="2614084"/>
            <a:ext cx="7298267" cy="3166533"/>
          </a:xfrm>
          <a:prstGeom prst="flowChartAlternateProcess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zh-CN" altLang="en-US" sz="2135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136650" y="2767330"/>
            <a:ext cx="7096125" cy="233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60000"/>
              </a:lnSpc>
              <a:spcBef>
                <a:spcPct val="100000"/>
              </a:spcBef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English books   tape player   clock      ruler        notebook        tape      model plane       radio 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992505" y="3256915"/>
            <a:ext cx="2437765" cy="621665"/>
          </a:xfrm>
          <a:prstGeom prst="ellipse">
            <a:avLst/>
          </a:prstGeom>
          <a:solidFill>
            <a:schemeClr val="tx1">
              <a:alpha val="0"/>
            </a:schemeClr>
          </a:solidFill>
          <a:ln w="1905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"/>
          </a:p>
        </p:txBody>
      </p:sp>
      <p:sp>
        <p:nvSpPr>
          <p:cNvPr id="22535" name="Oval 9"/>
          <p:cNvSpPr>
            <a:spLocks noChangeArrowheads="1"/>
          </p:cNvSpPr>
          <p:nvPr/>
        </p:nvSpPr>
        <p:spPr bwMode="auto">
          <a:xfrm>
            <a:off x="6761269" y="3243494"/>
            <a:ext cx="1202267" cy="639829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2536" name="Oval 10"/>
          <p:cNvSpPr>
            <a:spLocks noChangeArrowheads="1"/>
          </p:cNvSpPr>
          <p:nvPr/>
        </p:nvSpPr>
        <p:spPr bwMode="auto">
          <a:xfrm>
            <a:off x="999702" y="4407449"/>
            <a:ext cx="1957916" cy="639829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22537" name="Oval 11"/>
          <p:cNvSpPr>
            <a:spLocks noChangeArrowheads="1"/>
          </p:cNvSpPr>
          <p:nvPr/>
        </p:nvSpPr>
        <p:spPr bwMode="auto">
          <a:xfrm>
            <a:off x="3073400" y="4390612"/>
            <a:ext cx="1136650" cy="64979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/>
          </a:p>
        </p:txBody>
      </p:sp>
      <p:sp>
        <p:nvSpPr>
          <p:cNvPr id="18441" name="Oval 11"/>
          <p:cNvSpPr>
            <a:spLocks noChangeArrowheads="1"/>
          </p:cNvSpPr>
          <p:nvPr/>
        </p:nvSpPr>
        <p:spPr bwMode="auto">
          <a:xfrm>
            <a:off x="2957195" y="1461228"/>
            <a:ext cx="871855" cy="558614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000"/>
          </a:p>
        </p:txBody>
      </p:sp>
      <p:pic>
        <p:nvPicPr>
          <p:cNvPr id="18442" name="图片 15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6300" y="2224617"/>
            <a:ext cx="29845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1c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146748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2535" grpId="0"/>
      <p:bldP spid="22536" grpId="0"/>
      <p:bldP spid="2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430020" y="1477010"/>
            <a:ext cx="532193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Listen and number the things you hear.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pic>
        <p:nvPicPr>
          <p:cNvPr id="45059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272568" y="1477011"/>
            <a:ext cx="2332567" cy="233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图片 5"/>
          <p:cNvPicPr>
            <a:picLocks noChangeAspect="1"/>
          </p:cNvPicPr>
          <p:nvPr/>
        </p:nvPicPr>
        <p:blipFill>
          <a:blip r:embed="rId2"/>
          <a:srcRect r="2383" b="17674"/>
          <a:stretch>
            <a:fillRect/>
          </a:stretch>
        </p:blipFill>
        <p:spPr bwMode="auto">
          <a:xfrm>
            <a:off x="8064923" y="4059344"/>
            <a:ext cx="2374900" cy="2004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03750" y="4059555"/>
            <a:ext cx="2148417" cy="215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2964604" y="3027468"/>
            <a:ext cx="577849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76178" y="5488305"/>
            <a:ext cx="575733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19239" y="5396865"/>
            <a:ext cx="577849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69127" y="3140711"/>
            <a:ext cx="575733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85703" y="3027468"/>
            <a:ext cx="575733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439823" y="5151544"/>
            <a:ext cx="577851" cy="5757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380" y="1777365"/>
            <a:ext cx="197929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765" y="2204403"/>
            <a:ext cx="1444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890" y="4491990"/>
            <a:ext cx="196278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1c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15860" y="131826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292860" y="1501140"/>
            <a:ext cx="3678555" cy="423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fill in the table.</a:t>
            </a:r>
            <a:endParaRPr kumimoji="1"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706880" y="2096135"/>
          <a:ext cx="8328660" cy="406590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43885"/>
                <a:gridCol w="5184775"/>
              </a:tblGrid>
              <a:tr h="711835"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</a:tr>
              <a:tr h="711835"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</a:tr>
              <a:tr h="711200"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</a:tr>
              <a:tr h="1219200"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altLang="zh-CN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</a:tr>
              <a:tr h="711835"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  <a:tc>
                  <a:txBody>
                    <a:bodyPr wrap="square"/>
                    <a:lstStyle/>
                    <a:p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6" marR="121926" marT="60942" marB="60942" vert="horz">
                    <a:noFill/>
                  </a:tcPr>
                </a:tc>
              </a:tr>
            </a:tbl>
          </a:graphicData>
        </a:graphic>
      </p:graphicFrame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2333202" y="2162387"/>
            <a:ext cx="1729317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Things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8"/>
          <p:cNvSpPr>
            <a:spLocks noChangeArrowheads="1"/>
          </p:cNvSpPr>
          <p:nvPr/>
        </p:nvSpPr>
        <p:spPr bwMode="auto">
          <a:xfrm>
            <a:off x="5515610" y="2096135"/>
            <a:ext cx="2015067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Position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1936751" y="2920577"/>
            <a:ext cx="3109383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books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5278543" y="2835276"/>
            <a:ext cx="3517900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radio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547197" y="3638550"/>
            <a:ext cx="1301751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5455497" y="3638338"/>
            <a:ext cx="2374900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bed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2269067" y="4564592"/>
            <a:ext cx="2188633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notebook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4986655" y="4429972"/>
            <a:ext cx="4897967" cy="126153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model plane in the bookcase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2741084" y="5691717"/>
            <a:ext cx="1164167" cy="673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5753100" y="5683251"/>
            <a:ext cx="3856567" cy="7239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tape player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B1d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771130" y="1325245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dvAuto="0" build="p"/>
      <p:bldP spid="7" grpId="0" advAuto="0" build="p"/>
      <p:bldP spid="8" grpId="0" advAuto="0" build="p"/>
      <p:bldP spid="9" grpId="0" advAuto="0" build="p"/>
      <p:bldP spid="10" grpId="0" advAuto="0" build="p"/>
      <p:bldP spid="11" grpId="0" advAuto="0" build="p"/>
      <p:bldP spid="12" grpId="0" advAuto="0" build="p"/>
      <p:bldP spid="13" grpId="0" advAuto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55297" name="矩形 4"/>
          <p:cNvSpPr>
            <a:spLocks noChangeArrowheads="1"/>
          </p:cNvSpPr>
          <p:nvPr/>
        </p:nvSpPr>
        <p:spPr bwMode="auto">
          <a:xfrm>
            <a:off x="1441450" y="1561465"/>
            <a:ext cx="54102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Write down where Tom’s things are. 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441239" y="2118148"/>
            <a:ext cx="9309100" cy="3839633"/>
          </a:xfrm>
          <a:prstGeom prst="foldedCorner">
            <a:avLst>
              <a:gd name="adj" fmla="val 12500"/>
            </a:avLst>
          </a:prstGeom>
          <a:solidFill>
            <a:srgbClr val="92D050"/>
          </a:solidFill>
          <a:ln w="31750">
            <a:solidFill>
              <a:schemeClr val="accent6">
                <a:lumMod val="60000"/>
                <a:lumOff val="40000"/>
              </a:schemeClr>
            </a:solidFill>
            <a:round/>
          </a:ln>
          <a:effectLst/>
        </p:spPr>
        <p:txBody>
          <a:bodyPr wrap="none" lIns="91440" tIns="45720" rIns="91440" bIns="45720" anchor="ctr"/>
          <a:lstStyle/>
          <a:p>
            <a:pPr algn="ctr">
              <a:lnSpc>
                <a:spcPct val="160000"/>
              </a:lnSpc>
              <a:defRPr/>
            </a:pPr>
            <a:endParaRPr lang="en-US" altLang="zh-CN" sz="3600" b="1">
              <a:solidFill>
                <a:srgbClr val="0000E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>
              <a:lnSpc>
                <a:spcPct val="160000"/>
              </a:lnSpc>
              <a:defRPr/>
            </a:pPr>
            <a:r>
              <a:rPr lang="en-US" altLang="zh-CN" sz="3735" b="1">
                <a:latin typeface="Calibri" panose="020F0502020204030204" pitchFamily="34" charset="0"/>
                <a:ea typeface="宋体" panose="02010600030101010101" pitchFamily="2" charset="-122"/>
              </a:rPr>
              <a:t>_____________________________________</a:t>
            </a:r>
            <a:endParaRPr lang="en-US" altLang="zh-CN" sz="3735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60000"/>
              </a:lnSpc>
              <a:defRPr/>
            </a:pPr>
            <a:r>
              <a:rPr lang="en-US" altLang="zh-CN" sz="3735" b="1">
                <a:latin typeface="Calibri" panose="020F0502020204030204" pitchFamily="34" charset="0"/>
                <a:ea typeface="宋体" panose="02010600030101010101" pitchFamily="2" charset="-122"/>
              </a:rPr>
              <a:t>_____________________________________</a:t>
            </a:r>
            <a:endParaRPr lang="en-US" altLang="zh-CN" sz="3735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60000"/>
              </a:lnSpc>
              <a:defRPr/>
            </a:pPr>
            <a:r>
              <a:rPr lang="en-US" altLang="zh-CN" sz="3735" b="1">
                <a:latin typeface="Calibri" panose="020F0502020204030204" pitchFamily="34" charset="0"/>
                <a:ea typeface="宋体" panose="02010600030101010101" pitchFamily="2" charset="-122"/>
              </a:rPr>
              <a:t>_____________________________________</a:t>
            </a:r>
            <a:endParaRPr lang="en-US" altLang="zh-CN" sz="3735" b="1"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algn="ctr">
              <a:lnSpc>
                <a:spcPct val="160000"/>
              </a:lnSpc>
              <a:defRPr/>
            </a:pPr>
            <a:r>
              <a:rPr lang="en-US" altLang="zh-CN" sz="3735" b="1">
                <a:latin typeface="Calibri" panose="020F0502020204030204" pitchFamily="34" charset="0"/>
                <a:ea typeface="宋体" panose="02010600030101010101" pitchFamily="2" charset="-122"/>
              </a:rPr>
              <a:t>_____________________________________</a:t>
            </a:r>
            <a:endParaRPr lang="en-US" altLang="zh-CN" sz="3735" b="1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1758527" y="2495974"/>
            <a:ext cx="7804149" cy="673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/>
          <a:lstStyle/>
          <a:p>
            <a:pPr marL="257175" indent="-257175"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English books are under the radio.</a:t>
            </a:r>
            <a:endParaRPr lang="en-US" altLang="zh-C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1843405" y="3501813"/>
            <a:ext cx="5141384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ruler is on the bed.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843617" y="4340225"/>
            <a:ext cx="7804149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notebook is under the model plane.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843617" y="5216948"/>
            <a:ext cx="616161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The tape is in the tape player.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dvAuto="1000" build="p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162821" name="Picture 5" descr="NX]XQD2%@NJ(}~ZLBOL7)]A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0" y="2638425"/>
            <a:ext cx="4530725" cy="27733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2822" name="组合 11"/>
          <p:cNvGrpSpPr/>
          <p:nvPr/>
        </p:nvGrpSpPr>
        <p:grpSpPr>
          <a:xfrm>
            <a:off x="1376363" y="2841625"/>
            <a:ext cx="3748087" cy="2570163"/>
            <a:chOff x="1853" y="5138"/>
            <a:chExt cx="11910" cy="4922"/>
          </a:xfrm>
        </p:grpSpPr>
        <p:pic>
          <p:nvPicPr>
            <p:cNvPr id="162823" name="图片 8" descr="p22_1a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53" t="27196" r="1892" b="26888"/>
            <a:stretch>
              <a:fillRect/>
            </a:stretch>
          </p:blipFill>
          <p:spPr>
            <a:xfrm>
              <a:off x="1853" y="5138"/>
              <a:ext cx="11692" cy="49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椭圆 9"/>
            <p:cNvSpPr/>
            <p:nvPr/>
          </p:nvSpPr>
          <p:spPr>
            <a:xfrm>
              <a:off x="3477" y="8088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9814" y="8799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0829" y="7457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827" y="5533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011" y="8620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13170" y="9020"/>
              <a:ext cx="593" cy="5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lnSpc>
                  <a:spcPct val="90000"/>
                </a:lnSpc>
              </a:pPr>
              <a:r>
                <a:rPr lang="en-US" altLang="zh-CN" sz="2400" b="1" strike="noStrike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n-US" altLang="zh-CN" sz="2400" b="1" strike="noStrike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2830" name="矩形 4"/>
          <p:cNvSpPr/>
          <p:nvPr/>
        </p:nvSpPr>
        <p:spPr>
          <a:xfrm>
            <a:off x="944880" y="1802130"/>
            <a:ext cx="8313420" cy="43751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1e Ask and answer questions about the things in Tom’s room.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Language points</a:t>
            </a:r>
            <a:endParaRPr lang="zh-CN" alt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809625" y="1266825"/>
            <a:ext cx="10647045" cy="49161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介词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的用法：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方位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，意为“在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里面”。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He is in the classroom.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在（某一时间）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”，用于年、月、日、世纪、年代、早上、上午、下午、晚上等名词前。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 2000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表示“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在（某一地点）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”，用于地点名称前。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In Wuhan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在武汉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(4) 表示“用（某种语言）”。     in English 用英语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60000"/>
              </a:lnSpc>
              <a:defRPr/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(5) 表示“穿着（某种衣服）”。 in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red dress  穿着红色的裙子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454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32769" name="文本框 3"/>
          <p:cNvSpPr txBox="1"/>
          <p:nvPr/>
        </p:nvSpPr>
        <p:spPr>
          <a:xfrm>
            <a:off x="880110" y="1325245"/>
            <a:ext cx="9036050" cy="474281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8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rgbClr val="7030A0"/>
                </a:solidFill>
                <a:latin typeface="+mn-ea"/>
                <a:ea typeface="+mn-ea"/>
              </a:rPr>
              <a:t>一、</a:t>
            </a:r>
            <a:r>
              <a:rPr lang="zh-CN" altLang="en-US" sz="2800" b="1">
                <a:solidFill>
                  <a:srgbClr val="7030A0"/>
                </a:solidFill>
                <a:latin typeface="+mn-ea"/>
                <a:ea typeface="+mn-ea"/>
              </a:rPr>
              <a:t>用所给词的适当形式填空。 </a:t>
            </a:r>
            <a:endParaRPr lang="zh-CN" altLang="en-US" sz="2800" b="1">
              <a:solidFill>
                <a:srgbClr val="7030A0"/>
              </a:solidFill>
              <a:latin typeface="+mn-ea"/>
              <a:ea typeface="+mn-ea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1.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This is________ (they) classroom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2.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Where _____(be) your parents? 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3.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These are my __________(eraser)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4.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The computer is not ______(my)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   5.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Excuse _____(I)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,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can you spell this word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charset="-122"/>
              </a:rPr>
              <a:t>please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charset="-122"/>
              </a:rPr>
              <a:t>?</a:t>
            </a:r>
            <a:endParaRPr lang="zh-CN" altLang="en-US" sz="28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94305" y="2249805"/>
            <a:ext cx="110553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their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4305" y="3001010"/>
            <a:ext cx="861060" cy="6299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are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9840" y="3761740"/>
            <a:ext cx="152336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erasers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0115" y="4582795"/>
            <a:ext cx="102298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mine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777490" y="5360670"/>
            <a:ext cx="777875" cy="62992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me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4540" y="546735"/>
            <a:ext cx="2093595" cy="705485"/>
          </a:xfrm>
        </p:spPr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Exercise</a:t>
            </a:r>
            <a:endParaRPr lang="zh-CN" altLang="en-US"/>
          </a:p>
        </p:txBody>
      </p:sp>
      <p:sp>
        <p:nvSpPr>
          <p:cNvPr id="33793" name="文本框 3"/>
          <p:cNvSpPr txBox="1"/>
          <p:nvPr/>
        </p:nvSpPr>
        <p:spPr>
          <a:xfrm>
            <a:off x="701252" y="1325246"/>
            <a:ext cx="11326284" cy="4742815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>
            <a:spAutoFit/>
          </a:bodyPr>
          <a:lstStyle/>
          <a:p>
            <a:pPr>
              <a:lnSpc>
                <a:spcPct val="180000"/>
              </a:lnSpc>
              <a:spcBef>
                <a:spcPct val="1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二、根据图片提示，用合适的介词完成句子。 </a:t>
            </a:r>
            <a:endParaRPr lang="zh-CN" altLang="en-US" sz="28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pencil box is ____the table.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ruler is ____the schoolbag.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baseball is _______the table.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flower (花) is ____the table.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80000"/>
              </a:lnSpc>
              <a:buNone/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dog is ____the box and the box is _______the table.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839210" y="2260600"/>
            <a:ext cx="61023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119755" y="3044825"/>
            <a:ext cx="59626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472180" y="3829050"/>
            <a:ext cx="122809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under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23030" y="4618355"/>
            <a:ext cx="59309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on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936875" y="5368290"/>
            <a:ext cx="535305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in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911975" y="5368290"/>
            <a:ext cx="1277620" cy="6299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under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52232" name="图片 20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40084" y="1902884"/>
            <a:ext cx="4106333" cy="310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057400" y="2254250"/>
            <a:ext cx="8382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1. Review the key words and phrases in 1a.</a:t>
            </a:r>
            <a:endParaRPr lang="en-US" altLang="zh-CN" sz="28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2. Write five sentences to describe where things are according to the picture in 1a.</a:t>
            </a:r>
            <a:r>
              <a:rPr lang="en-US" altLang="zh-CN" sz="2400"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 </a:t>
            </a:r>
            <a:endParaRPr lang="en-US" altLang="zh-CN" sz="2400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22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Learning objectives</a:t>
            </a:r>
            <a:endParaRPr lang="zh-CN" altLang="en-US" sz="2220"/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038" y="1160464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09562" y="5870576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035328" y="7158319"/>
            <a:ext cx="1219200" cy="10668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>
                <a:solidFill>
                  <a:schemeClr val="bg1">
                    <a:lumMod val="95000"/>
                    <a:alpha val="0"/>
                  </a:schemeClr>
                </a:solidFill>
                <a:latin typeface="字魂105号-简雅黑" panose="00000500000000000000" pitchFamily="2" charset="-122"/>
                <a:ea typeface="字魂105号-简雅黑" panose="00000500000000000000" pitchFamily="2" charset="-122"/>
                <a:sym typeface="字魂105号-简雅黑" panose="00000500000000000000" pitchFamily="2" charset="-122"/>
              </a:rPr>
              <a:t>0</a:t>
            </a:r>
            <a:endParaRPr lang="zh-CN" altLang="en-US" sz="100">
              <a:solidFill>
                <a:schemeClr val="bg1">
                  <a:lumMod val="95000"/>
                  <a:alpha val="0"/>
                </a:schemeClr>
              </a:solidFill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46810" y="1326515"/>
            <a:ext cx="10054590" cy="4399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1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key words and expressions: 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radio;clock; tape; player; model; plane;tape player; model plane</a:t>
            </a: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.</a:t>
            </a:r>
            <a:b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</a:br>
            <a:r>
              <a:rPr lang="en-US" altLang="zh-CN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2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the following sentence patterns: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① —Where are your English books? —They’re on the chair.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② —Where’s his tape? —It’s in the tape player.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 ③ Meet you at one at your school.</a:t>
            </a:r>
            <a:endParaRPr lang="en-US"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  <a:p>
            <a:pPr>
              <a:lnSpc>
                <a:spcPct val="200000"/>
              </a:lnSpc>
            </a:pPr>
            <a:r>
              <a:rPr 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3</a:t>
            </a:r>
            <a:r>
              <a:rPr lang="zh-CN" altLang="en-US"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）</a:t>
            </a:r>
            <a:r>
              <a:rPr sz="2000" b="1"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  <a:sym typeface="字魂105号-简雅黑" panose="00000500000000000000" pitchFamily="2" charset="-122"/>
              </a:rPr>
              <a:t>To learn to ask and answer the location of things around the house.</a:t>
            </a:r>
            <a:endParaRPr sz="2000" b="1"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  <a:sym typeface="字魂105号-简雅黑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34818" name="文本框 17412"/>
          <p:cNvSpPr txBox="1"/>
          <p:nvPr/>
        </p:nvSpPr>
        <p:spPr>
          <a:xfrm>
            <a:off x="1294130" y="1356995"/>
            <a:ext cx="5089525" cy="13608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A: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Where's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the… ?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B: It's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in/on/under</a:t>
            </a: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… 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48483" name="Picture 3" descr="bed008s"/>
          <p:cNvPicPr>
            <a:picLocks noGrp="1" noChangeAspect="1"/>
          </p:cNvPicPr>
          <p:nvPr>
            <p:ph idx="4294967295"/>
          </p:nvPr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9675" y="3515360"/>
            <a:ext cx="2453005" cy="2175510"/>
          </a:xfrm>
        </p:spPr>
      </p:pic>
      <p:pic>
        <p:nvPicPr>
          <p:cNvPr id="148484" name="Picture 4" descr="E007bi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095" y="4368165"/>
            <a:ext cx="796290" cy="4400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85" name="Picture 5" descr="chair019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3772535"/>
            <a:ext cx="1197610" cy="13195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8486" name="Group 6"/>
          <p:cNvGrpSpPr/>
          <p:nvPr/>
        </p:nvGrpSpPr>
        <p:grpSpPr>
          <a:xfrm>
            <a:off x="5073650" y="3960495"/>
            <a:ext cx="1452880" cy="1537335"/>
            <a:chOff x="2406" y="1749"/>
            <a:chExt cx="1290" cy="1119"/>
          </a:xfrm>
        </p:grpSpPr>
        <p:pic>
          <p:nvPicPr>
            <p:cNvPr id="148487" name="Picture 7" descr="table030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6" y="1749"/>
              <a:ext cx="1290" cy="11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8488" name="Picture 8" descr="OT138s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" y="2332"/>
              <a:ext cx="293" cy="34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48489" name="Picture 9" descr="base bal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540" y="4610735"/>
            <a:ext cx="550545" cy="3162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0" name="Picture 10" descr="clie_joypa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55039">
            <a:off x="8598535" y="3843020"/>
            <a:ext cx="519430" cy="676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8491" name="Picture 11" descr="book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1950" y="3772535"/>
            <a:ext cx="544195" cy="6578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8044" name="Oval 12"/>
          <p:cNvSpPr/>
          <p:nvPr/>
        </p:nvSpPr>
        <p:spPr>
          <a:xfrm>
            <a:off x="2411095" y="4352925"/>
            <a:ext cx="799465" cy="45529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8045" name="Oval 13"/>
          <p:cNvSpPr/>
          <p:nvPr/>
        </p:nvSpPr>
        <p:spPr>
          <a:xfrm>
            <a:off x="5441950" y="3772535"/>
            <a:ext cx="651510" cy="58610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8046" name="Oval 14"/>
          <p:cNvSpPr/>
          <p:nvPr/>
        </p:nvSpPr>
        <p:spPr>
          <a:xfrm>
            <a:off x="5365115" y="4755515"/>
            <a:ext cx="483870" cy="48514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8047" name="Oval 15"/>
          <p:cNvSpPr/>
          <p:nvPr/>
        </p:nvSpPr>
        <p:spPr>
          <a:xfrm>
            <a:off x="8506460" y="3853180"/>
            <a:ext cx="702945" cy="61849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8048" name="Oval 16"/>
          <p:cNvSpPr/>
          <p:nvPr/>
        </p:nvSpPr>
        <p:spPr>
          <a:xfrm>
            <a:off x="8315960" y="4561840"/>
            <a:ext cx="433705" cy="41465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428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428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28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44" grpId="0"/>
      <p:bldP spid="428044" grpId="1"/>
      <p:bldP spid="428045" grpId="0"/>
      <p:bldP spid="428045" grpId="1"/>
      <p:bldP spid="428046" grpId="0"/>
      <p:bldP spid="428046" grpId="1"/>
      <p:bldP spid="428047" grpId="0"/>
      <p:bldP spid="428047" grpId="1"/>
      <p:bldP spid="428048" grpId="0"/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Lead in</a:t>
            </a:r>
            <a:endParaRPr lang="zh-CN" altLang="en-US"/>
          </a:p>
        </p:txBody>
      </p:sp>
      <p:sp>
        <p:nvSpPr>
          <p:cNvPr id="149505" name="文本框 1"/>
          <p:cNvSpPr txBox="1"/>
          <p:nvPr/>
        </p:nvSpPr>
        <p:spPr>
          <a:xfrm>
            <a:off x="1779270" y="1277620"/>
            <a:ext cx="3895090" cy="136080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A: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Where are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the…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?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B: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They're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in/on/under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…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149506" name="Picture 2" descr="200612718947811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06855" y="2850515"/>
            <a:ext cx="2956560" cy="3244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7" name="Picture 5" descr="pic_16367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6255" y="2900680"/>
            <a:ext cx="5588000" cy="3433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8" name="Picture 6" descr="BS00554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658" y="4213225"/>
            <a:ext cx="1295400" cy="1187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09" name="Picture 7" descr="base b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50" y="5255895"/>
            <a:ext cx="619125" cy="356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0" name="Picture 8" descr="base ball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650" y="5400675"/>
            <a:ext cx="619125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1" name="Picture 9" descr="E007bi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9905" y="4515485"/>
            <a:ext cx="487045" cy="26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2" name="Picture 10" descr="E007bi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295" y="4477385"/>
            <a:ext cx="487680" cy="26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3" name="Picture 11" descr="E007bi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295" y="4337685"/>
            <a:ext cx="487680" cy="269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4" name="Picture 14" descr="clie_joypa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55039">
            <a:off x="5715000" y="4440873"/>
            <a:ext cx="762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9515" name="Picture 15" descr="clie_joypa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255039">
            <a:off x="5141913" y="4585335"/>
            <a:ext cx="758825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9072" name="Oval 16"/>
          <p:cNvSpPr/>
          <p:nvPr/>
        </p:nvSpPr>
        <p:spPr>
          <a:xfrm>
            <a:off x="2511425" y="4265295"/>
            <a:ext cx="1159510" cy="51943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9073" name="Oval 17"/>
          <p:cNvSpPr/>
          <p:nvPr/>
        </p:nvSpPr>
        <p:spPr>
          <a:xfrm>
            <a:off x="2190750" y="5114925"/>
            <a:ext cx="1233805" cy="63309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9074" name="Oval 18"/>
          <p:cNvSpPr/>
          <p:nvPr/>
        </p:nvSpPr>
        <p:spPr>
          <a:xfrm>
            <a:off x="6719888" y="4265295"/>
            <a:ext cx="1905000" cy="1066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9075" name="Oval 19"/>
          <p:cNvSpPr/>
          <p:nvPr/>
        </p:nvSpPr>
        <p:spPr>
          <a:xfrm>
            <a:off x="4815205" y="4515168"/>
            <a:ext cx="1905000" cy="10668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29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29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29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29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2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2" grpId="0"/>
      <p:bldP spid="429072" grpId="1"/>
      <p:bldP spid="429073" grpId="0"/>
      <p:bldP spid="429073" grpId="1"/>
      <p:bldP spid="429074" grpId="0"/>
      <p:bldP spid="429075" grpId="0"/>
      <p:bldP spid="42907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6149" name="文本框 6148"/>
          <p:cNvSpPr txBox="1"/>
          <p:nvPr/>
        </p:nvSpPr>
        <p:spPr>
          <a:xfrm>
            <a:off x="924243" y="1637030"/>
            <a:ext cx="5184775" cy="1188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lstStyle/>
          <a:p>
            <a:pPr defTabSz="914400" eaLnBrk="0" hangingPunct="0">
              <a:lnSpc>
                <a:spcPct val="130000"/>
              </a:lnSpc>
              <a:tabLst>
                <a:tab pos="40005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—What’s this in English?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defTabSz="914400" eaLnBrk="0" hangingPunct="0">
              <a:lnSpc>
                <a:spcPct val="130000"/>
              </a:lnSpc>
              <a:tabLst>
                <a:tab pos="400050" algn="l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— It’s a/an…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77595" y="4057015"/>
            <a:ext cx="23780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radio /ˈreɪdiəʊ/ </a:t>
            </a:r>
            <a:endParaRPr lang="en-US" altLang="zh-CN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收音机； 无线电广播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869055" y="4004310"/>
            <a:ext cx="181927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clock /klɒk/,/klɑːk/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时钟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84900" y="2906713"/>
            <a:ext cx="2900363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tape /teɪp/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磁带；录音带；录像带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115" y="2825115"/>
            <a:ext cx="1563688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adio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74800" y="5203190"/>
            <a:ext cx="619125" cy="6191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0340" y="2751773"/>
            <a:ext cx="1119188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lock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41470" y="5098415"/>
            <a:ext cx="619125" cy="6191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390" y="1807528"/>
            <a:ext cx="14446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tape">
            <a:hlinkClick r:id="" action="ppaction://media"/>
          </p:cNvPr>
          <p:cNvPicPr>
            <a:picLocks noRot="1"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86420" y="2132965"/>
            <a:ext cx="619125" cy="6191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4583" y="4057015"/>
            <a:ext cx="15303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5384800" y="5203190"/>
            <a:ext cx="301815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tape player /ˈpleɪə(r)/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.磁带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播放机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0" name="tape player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25995" y="5652135"/>
            <a:ext cx="619125" cy="61912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rcRect t="17886" b="30476"/>
          <a:stretch>
            <a:fillRect/>
          </a:stretch>
        </p:blipFill>
        <p:spPr>
          <a:xfrm>
            <a:off x="8539798" y="963930"/>
            <a:ext cx="2708275" cy="1398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9284335" y="2375218"/>
            <a:ext cx="19637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plane /pleɪn/ </a:t>
            </a:r>
            <a:r>
              <a:rPr lang="en-US" altLang="zh-CN" sz="2400" b="1" i="1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飞机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5" name="plane">
            <a:hlinkClick r:id="" action="ppaction://media"/>
          </p:cNvPr>
          <p:cNvPicPr>
            <a:picLocks noRot="1"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08285" y="2825115"/>
            <a:ext cx="619125" cy="61912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7"/>
          <a:srcRect l="11886" t="17554" r="9127" b="15928"/>
          <a:stretch>
            <a:fillRect/>
          </a:stretch>
        </p:blipFill>
        <p:spPr>
          <a:xfrm>
            <a:off x="8731250" y="3736975"/>
            <a:ext cx="1890395" cy="1039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文本框 27"/>
          <p:cNvSpPr txBox="1"/>
          <p:nvPr/>
        </p:nvSpPr>
        <p:spPr>
          <a:xfrm>
            <a:off x="8322310" y="4776153"/>
            <a:ext cx="32004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model plane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飞机模型 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9" name="modal plane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9160" y="5203190"/>
            <a:ext cx="619125" cy="6191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0" dur="18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3" dur="1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6" dur="14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59" dur="20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2" dur="167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85" dur="203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8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8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9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>
                <p:cTn id="9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6149" grpId="0"/>
      <p:bldP spid="10" grpId="0"/>
      <p:bldP spid="13" grpId="0"/>
      <p:bldP spid="14" grpId="0"/>
      <p:bldP spid="19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D9">
                  <a:alpha val="100000"/>
                </a:srgbClr>
              </a:clrFrom>
              <a:clrTo>
                <a:srgbClr val="FFFFD9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905" y="546735"/>
            <a:ext cx="10926445" cy="595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4" descr="C:\Users\Administrator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3088" r="17339" b="16241"/>
          <a:stretch>
            <a:fillRect/>
          </a:stretch>
        </p:blipFill>
        <p:spPr bwMode="auto">
          <a:xfrm>
            <a:off x="1540933" y="3642784"/>
            <a:ext cx="1047751" cy="11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图片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6"/>
          <a:stretch>
            <a:fillRect/>
          </a:stretch>
        </p:blipFill>
        <p:spPr bwMode="auto">
          <a:xfrm>
            <a:off x="9628717" y="4828117"/>
            <a:ext cx="1363133" cy="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9751484" y="4677833"/>
            <a:ext cx="1276349" cy="960967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pic>
        <p:nvPicPr>
          <p:cNvPr id="10246" name="图片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3967" y="4294717"/>
            <a:ext cx="1297517" cy="76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705851" y="4127500"/>
            <a:ext cx="842433" cy="768351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pic>
        <p:nvPicPr>
          <p:cNvPr id="10248" name="图片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0717" y="4510617"/>
            <a:ext cx="952500" cy="57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5226051" y="4419600"/>
            <a:ext cx="1162049" cy="768351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pic>
        <p:nvPicPr>
          <p:cNvPr id="10250" name="Picture 3" descr="C:\Users\Administrator\Desktop\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233" y="2853267"/>
            <a:ext cx="3790951" cy="306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图片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5367" y="2582333"/>
            <a:ext cx="1068917" cy="842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3028951" y="2645833"/>
            <a:ext cx="1276349" cy="914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pic>
        <p:nvPicPr>
          <p:cNvPr id="10253" name="图片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0900" y="2516717"/>
            <a:ext cx="844551" cy="1020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21"/>
          <p:cNvSpPr>
            <a:spLocks noChangeArrowheads="1"/>
          </p:cNvSpPr>
          <p:nvPr/>
        </p:nvSpPr>
        <p:spPr bwMode="auto">
          <a:xfrm>
            <a:off x="4531784" y="2575984"/>
            <a:ext cx="1274233" cy="960967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pic>
        <p:nvPicPr>
          <p:cNvPr id="10255" name="图片 1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3673543">
            <a:off x="3983567" y="4366684"/>
            <a:ext cx="675217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21"/>
          <p:cNvSpPr>
            <a:spLocks noChangeArrowheads="1"/>
          </p:cNvSpPr>
          <p:nvPr/>
        </p:nvSpPr>
        <p:spPr bwMode="auto">
          <a:xfrm>
            <a:off x="3884084" y="4193117"/>
            <a:ext cx="842433" cy="7683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23" name="Oval 21"/>
          <p:cNvSpPr>
            <a:spLocks noChangeArrowheads="1"/>
          </p:cNvSpPr>
          <p:nvPr/>
        </p:nvSpPr>
        <p:spPr bwMode="auto">
          <a:xfrm>
            <a:off x="1367367" y="3611033"/>
            <a:ext cx="1276351" cy="11557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3465" b="1"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97295" y="1537335"/>
            <a:ext cx="5610860" cy="1038860"/>
          </a:xfrm>
          <a:prstGeom prst="rect">
            <a:avLst/>
          </a:prstGeom>
          <a:solidFill>
            <a:srgbClr val="FFFFD9"/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Where’s / Where are the ______?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/ They’re _______________.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8" grpId="0"/>
      <p:bldP spid="18" grpId="1"/>
      <p:bldP spid="22" grpId="0"/>
      <p:bldP spid="22" grpId="1"/>
      <p:bldP spid="12" grpId="0"/>
      <p:bldP spid="12" grpId="1"/>
      <p:bldP spid="14" grpId="0"/>
      <p:bldP spid="14" grpId="1"/>
      <p:bldP spid="20" grpId="0"/>
      <p:bldP spid="20" grpId="1"/>
      <p:bldP spid="23" grpId="0"/>
      <p:bldP spid="2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48129" name="矩形 4"/>
          <p:cNvSpPr>
            <a:spLocks noChangeArrowheads="1"/>
          </p:cNvSpPr>
          <p:nvPr/>
        </p:nvSpPr>
        <p:spPr bwMode="auto">
          <a:xfrm>
            <a:off x="1268095" y="1389380"/>
            <a:ext cx="677354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40" tIns="45720" rIns="91440" bIns="45720">
            <a:spAutoFit/>
          </a:bodyPr>
          <a:lstStyle/>
          <a:p>
            <a:pPr>
              <a:defRPr/>
            </a:pPr>
            <a:r>
              <a:rPr lang="en-US" altLang="zh-CN" sz="2400" b="1"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1a Match the words with the things in the picture.</a:t>
            </a:r>
            <a:endParaRPr lang="en-US" altLang="zh-CN" sz="2400" b="1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</p:txBody>
      </p:sp>
      <p:sp>
        <p:nvSpPr>
          <p:cNvPr id="13315" name="圆角矩形 7"/>
          <p:cNvSpPr>
            <a:spLocks noChangeArrowheads="1"/>
          </p:cNvSpPr>
          <p:nvPr/>
        </p:nvSpPr>
        <p:spPr bwMode="auto">
          <a:xfrm>
            <a:off x="921385" y="1988820"/>
            <a:ext cx="9494520" cy="1236980"/>
          </a:xfrm>
          <a:prstGeom prst="roundRect">
            <a:avLst>
              <a:gd name="adj" fmla="val 16667"/>
            </a:avLst>
          </a:prstGeom>
          <a:solidFill>
            <a:srgbClr val="FEF4E8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/>
          <a:lstStyle/>
          <a:p>
            <a:pPr marL="386080" indent="-386080" algn="l">
              <a:lnSpc>
                <a:spcPct val="120000"/>
              </a:lnSpc>
              <a:buFontTx/>
              <a:buAutoNum type="arabicPeriod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radio   </a:t>
            </a:r>
            <a:r>
              <a:rPr kumimoji="1" lang="en-US" altLang="zh-CN" sz="2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3. tape player _____     5. tape _______               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20000"/>
              </a:lnSpc>
              <a:buFontTx/>
              <a:buNone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clock ______       4. model plane _____     6. hat ______ </a:t>
            </a:r>
            <a:endParaRPr kumimoji="1"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Text Box 11"/>
          <p:cNvSpPr txBox="1">
            <a:spLocks noChangeArrowheads="1"/>
          </p:cNvSpPr>
          <p:nvPr/>
        </p:nvSpPr>
        <p:spPr bwMode="auto">
          <a:xfrm>
            <a:off x="2541482" y="2067137"/>
            <a:ext cx="505883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US" altLang="zh-CN" sz="3735" b="1" noProof="1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41482" y="2559686"/>
            <a:ext cx="5080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endParaRPr lang="en-US" altLang="zh-CN" sz="3735" b="1" noProof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344074" y="1988609"/>
            <a:ext cx="505883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rgbClr val="FF0000"/>
                </a:solidFill>
                <a:latin typeface="Comic Sans MS" panose="030F0702030302020204" pitchFamily="66" charset="0"/>
              </a:rPr>
              <a:t>d</a:t>
            </a:r>
            <a:endParaRPr lang="en-US" altLang="zh-CN" sz="3735" b="1" noProof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453294" y="2559474"/>
            <a:ext cx="503767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altLang="zh-CN" sz="3735" b="1" noProof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790306" y="1988609"/>
            <a:ext cx="505883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endParaRPr lang="en-US" altLang="zh-CN" sz="3735" b="1" noProof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8790093" y="2559474"/>
            <a:ext cx="505884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40" tIns="45720" rIns="91440" bIns="45720">
            <a:spAutoFit/>
          </a:bodyPr>
          <a:lstStyle/>
          <a:p>
            <a:r>
              <a:rPr lang="en-US" altLang="zh-CN" sz="3735" b="1" noProof="1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endParaRPr lang="en-US" altLang="zh-CN" sz="3735" b="1" noProof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7897" name="Picture 17" descr="TWRH8MUZ~IY(U3G%)66FKV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452245" y="3371638"/>
            <a:ext cx="8727017" cy="259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7172" name="矩形 4"/>
          <p:cNvSpPr>
            <a:spLocks noChangeArrowheads="1"/>
          </p:cNvSpPr>
          <p:nvPr/>
        </p:nvSpPr>
        <p:spPr bwMode="auto">
          <a:xfrm>
            <a:off x="1136015" y="1541780"/>
            <a:ext cx="9567545" cy="68135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1b Look at the picture in 1a for three minutes. Then close your books and write down all the things you remember. 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图片 8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/>
          <a:stretch>
            <a:fillRect/>
          </a:stretch>
        </p:blipFill>
        <p:spPr bwMode="auto">
          <a:xfrm>
            <a:off x="1488017" y="2372784"/>
            <a:ext cx="9656233" cy="352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Presentation</a:t>
            </a:r>
            <a:endParaRPr lang="zh-CN" altLang="en-US"/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704975" y="1472565"/>
            <a:ext cx="2626995" cy="4235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kumimoji="1"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challenge</a:t>
            </a:r>
            <a:endParaRPr kumimoji="1" lang="en-US" altLang="zh-CN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504527" y="2173605"/>
            <a:ext cx="8807451" cy="35382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schoolbag is ____________.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pencils are ________________.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quilt is ____________.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lnSpc>
                <a:spcPct val="200000"/>
              </a:lnSpc>
              <a:buFont typeface="Wingdings" panose="05000000000000000000" pitchFamily="2" charset="2"/>
              <a:buChar char="u"/>
              <a:defRPr/>
            </a:pPr>
            <a:r>
              <a:rPr kumimoji="1"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tape player is ______________.</a:t>
            </a:r>
            <a:endParaRPr kumimoji="1"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87"/>
          <p:cNvSpPr>
            <a:spLocks noChangeArrowheads="1"/>
          </p:cNvSpPr>
          <p:nvPr/>
        </p:nvSpPr>
        <p:spPr bwMode="auto">
          <a:xfrm>
            <a:off x="4693285" y="2501689"/>
            <a:ext cx="2804584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floor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87"/>
          <p:cNvSpPr>
            <a:spLocks noChangeArrowheads="1"/>
          </p:cNvSpPr>
          <p:nvPr/>
        </p:nvSpPr>
        <p:spPr bwMode="auto">
          <a:xfrm>
            <a:off x="4457489" y="3329305"/>
            <a:ext cx="391160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schoolbag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87"/>
          <p:cNvSpPr>
            <a:spLocks noChangeArrowheads="1"/>
          </p:cNvSpPr>
          <p:nvPr/>
        </p:nvSpPr>
        <p:spPr bwMode="auto">
          <a:xfrm>
            <a:off x="3898901" y="4180205"/>
            <a:ext cx="2760133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bed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87"/>
          <p:cNvSpPr>
            <a:spLocks noChangeArrowheads="1"/>
          </p:cNvSpPr>
          <p:nvPr/>
        </p:nvSpPr>
        <p:spPr bwMode="auto">
          <a:xfrm>
            <a:off x="4825365" y="4971415"/>
            <a:ext cx="2856230" cy="6076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bookcase</a:t>
            </a:r>
            <a:endParaRPr kumimoji="1"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3000">
        <p14:warp dir="in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PA" val="v3.0.1"/>
</p:tagLst>
</file>

<file path=ppt/tags/tag7.xml><?xml version="1.0" encoding="utf-8"?>
<p:tagLst xmlns:p="http://schemas.openxmlformats.org/presentationml/2006/main">
  <p:tag name="PA" val="v3.0.1"/>
</p:tagLst>
</file>

<file path=ppt/tags/tag8.xml><?xml version="1.0" encoding="utf-8"?>
<p:tagLst xmlns:p="http://schemas.openxmlformats.org/presentationml/2006/main">
  <p:tag name="AS_NET" val="4.0.30319.42000"/>
  <p:tag name="AS_OS" val="Microsoft Windows NT 6.2.9200.0"/>
  <p:tag name="AS_RELEASE_DATE" val="2022.10.14"/>
  <p:tag name="AS_TITLE" val="Aspose.Slides for .NET 4.0 Client Profile"/>
  <p:tag name="AS_VERSION" val="22.10"/>
  <p:tag name="COMMONDATA" val="eyJoZGlkIjoiOTAxZTgxNGVlMDk5ODQ5MGQ2MTFkZjA5MDI0NzYxYjI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3040</Words>
  <Application>WPS 演示</Application>
  <PresentationFormat/>
  <Paragraphs>228</Paragraphs>
  <Slides>18</Slides>
  <Notes>1</Notes>
  <HiddenSlides>0</HiddenSlides>
  <MMClips>9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思源黑体 CN Bold</vt:lpstr>
      <vt:lpstr>黑体</vt:lpstr>
      <vt:lpstr>字魂105号-简雅黑</vt:lpstr>
      <vt:lpstr>Times New Roman</vt:lpstr>
      <vt:lpstr>字魂95号-手刻宋</vt:lpstr>
      <vt:lpstr>Arial Unicode MS</vt:lpstr>
      <vt:lpstr>Comic Sans MS</vt:lpstr>
      <vt:lpstr>Calibri</vt:lpstr>
      <vt:lpstr>Arial Unicode MS</vt:lpstr>
      <vt:lpstr>Arial Unicode MS</vt:lpstr>
      <vt:lpstr>Office 主题​​</vt:lpstr>
      <vt:lpstr>PowerPoint 演示文稿</vt:lpstr>
      <vt:lpstr>Learning objectives</vt:lpstr>
      <vt:lpstr>Lead in</vt:lpstr>
      <vt:lpstr>Lead in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Presentation</vt:lpstr>
      <vt:lpstr>Language points</vt:lpstr>
      <vt:lpstr>Exercise</vt:lpstr>
      <vt:lpstr>Exercise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224</cp:revision>
  <dcterms:created xsi:type="dcterms:W3CDTF">2019-06-19T02:08:00Z</dcterms:created>
  <dcterms:modified xsi:type="dcterms:W3CDTF">2023-10-02T12:11:25Z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1AF8D52AEB0B4300A3F329A77FFF19BA</vt:lpwstr>
  </property>
  <property fmtid="{D5CDD505-2E9C-101B-9397-08002B2CF9AE}" pid="3" name="KSOProductBuildVer">
    <vt:lpwstr>2052-12.1.0.15712</vt:lpwstr>
  </property>
</Properties>
</file>