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297" r:id="rId4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6" r:id="rId21"/>
    <p:sldId id="317" r:id="rId22"/>
    <p:sldId id="318" r:id="rId23"/>
    <p:sldId id="319" r:id="rId24"/>
  </p:sldIdLst>
  <p:sldSz cx="12192000" cy="6858000"/>
  <p:notesSz cx="6858000" cy="9144000"/>
  <p:custDataLst>
    <p:tags r:id="rId29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林鸿秀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3778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420" y="114"/>
      </p:cViewPr>
      <p:guideLst>
        <p:guide orient="horz" pos="2160"/>
        <p:guide pos="3830"/>
      </p:guideLst>
    </p:cSldViewPr>
  </p:slideViewPr>
  <p:notesTextViewPr>
    <p:cViewPr>
      <p:scale>
        <a:sx n="3" d="2"/>
        <a:sy n="3" d="2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gs" Target="tags/tag13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2BB52E-6F46-421A-AC82-5776988C80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8800" y="2484000"/>
            <a:ext cx="9799200" cy="1018800"/>
          </a:xfrm>
        </p:spPr>
        <p:txBody>
          <a:bodyPr lIns="90000" tIns="46800" rIns="90000" bIns="46800" anchor="t"/>
          <a:lstStyle>
            <a:lvl1pPr algn="ctr">
              <a:defRPr sz="6000"/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98800" y="3560400"/>
            <a:ext cx="9799200" cy="471600"/>
          </a:xfrm>
        </p:spPr>
        <p:txBody>
          <a:bodyPr/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래픽 15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5700" y="219075"/>
            <a:ext cx="6413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图层 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7538" y="5600700"/>
            <a:ext cx="3630612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그룹 2"/>
          <p:cNvGrpSpPr/>
          <p:nvPr/>
        </p:nvGrpSpPr>
        <p:grpSpPr>
          <a:xfrm>
            <a:off x="395288" y="2349500"/>
            <a:ext cx="42862" cy="4133850"/>
            <a:chOff x="630012" y="1233831"/>
            <a:chExt cx="43201" cy="4133288"/>
          </a:xfrm>
        </p:grpSpPr>
        <p:grpSp>
          <p:nvGrpSpPr>
            <p:cNvPr id="5" name="그룹 7"/>
            <p:cNvGrpSpPr>
              <a:grpSpLocks noChangeAspect="1"/>
            </p:cNvGrpSpPr>
            <p:nvPr userDrawn="1"/>
          </p:nvGrpSpPr>
          <p:grpSpPr>
            <a:xfrm rot="5400000">
              <a:off x="-355552" y="2219396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23" name="직사각형 8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4" name="직사각형 9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5" name="직사각형 10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6" name="직사각형 11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7" name="직사각형 12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8" name="직사각형 13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9" name="직사각형 14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0" name="직사각형 15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1" name="직사각형 16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2" name="직사각형 17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3" name="직사각형 18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4" name="직사각형 19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5" name="직사각형 20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6" name="직사각형 21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7" name="직사각형 22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8" name="직사각형 23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</p:grpSp>
        <p:grpSp>
          <p:nvGrpSpPr>
            <p:cNvPr id="6" name="그룹 28"/>
            <p:cNvGrpSpPr>
              <a:grpSpLocks noChangeAspect="1"/>
            </p:cNvGrpSpPr>
            <p:nvPr userDrawn="1"/>
          </p:nvGrpSpPr>
          <p:grpSpPr>
            <a:xfrm rot="5400000">
              <a:off x="-355553" y="4338355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7" name="직사각형 29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8" name="직사각형 30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9" name="직사각형 31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0" name="직사각형 32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1" name="직사각형 33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2" name="직사각형 34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3" name="직사각형 35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4" name="직사각형 36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5" name="직사각형 37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6" name="직사각형 38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7" name="직사각형 39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8" name="직사각형 40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9" name="직사각형 41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0" name="직사각형 42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1" name="직사각형 43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2" name="직사각형 44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</p:grpSp>
      </p:grpSp>
      <p:grpSp>
        <p:nvGrpSpPr>
          <p:cNvPr id="39" name="组合 67"/>
          <p:cNvGrpSpPr/>
          <p:nvPr userDrawn="1"/>
        </p:nvGrpSpPr>
        <p:grpSpPr>
          <a:xfrm>
            <a:off x="234950" y="36513"/>
            <a:ext cx="2838450" cy="1262062"/>
            <a:chOff x="472" y="306"/>
            <a:chExt cx="3821" cy="1986"/>
          </a:xfrm>
        </p:grpSpPr>
        <p:pic>
          <p:nvPicPr>
            <p:cNvPr id="40" name="图片 4" descr="编组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2" y="306"/>
              <a:ext cx="3821" cy="1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图片 5" descr="lALPBFuNcg4cT0HNAjvNAzA_816_57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5" y="770"/>
              <a:ext cx="745" cy="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830580" y="546735"/>
            <a:ext cx="2093595" cy="70548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0275" y="714375"/>
            <a:ext cx="8296275" cy="5429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644650" y="631825"/>
            <a:ext cx="2386013" cy="498475"/>
          </a:xfrm>
          <a:prstGeom prst="roundRect">
            <a:avLst>
              <a:gd name="adj" fmla="val 18158"/>
            </a:avLst>
          </a:prstGeom>
          <a:solidFill>
            <a:srgbClr val="008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标题占位符 1"/>
          <p:cNvSpPr>
            <a:spLocks noGrp="1"/>
          </p:cNvSpPr>
          <p:nvPr>
            <p:ph type="title"/>
          </p:nvPr>
        </p:nvSpPr>
        <p:spPr>
          <a:xfrm>
            <a:off x="763905" y="546735"/>
            <a:ext cx="3446780" cy="70548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830580" y="546735"/>
            <a:ext cx="2093595" cy="70548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marL="228600" marR="0" lvl="0" indent="-22860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600" b="0" i="0" u="none" strike="noStrike" kern="1200" cap="none" spc="15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0400" y="1555200"/>
            <a:ext cx="5227200" cy="46080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/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9169200" cy="5029200"/>
          </a:xfrm>
        </p:spPr>
        <p:txBody>
          <a:bodyPr vert="eaVert" lIns="46800" r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8800" y="2484000"/>
            <a:ext cx="9799200" cy="1018800"/>
          </a:xfrm>
        </p:spPr>
        <p:txBody>
          <a:bodyPr lIns="90000" tIns="46800" rIns="90000" bIns="46800" anchor="t"/>
          <a:lstStyle>
            <a:lvl1pPr algn="ctr">
              <a:defRPr sz="6000"/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98800" y="3560400"/>
            <a:ext cx="9799200" cy="471600"/>
          </a:xfrm>
        </p:spPr>
        <p:txBody>
          <a:bodyPr/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0275" y="714375"/>
            <a:ext cx="8296275" cy="5429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644650" y="631825"/>
            <a:ext cx="2386013" cy="498475"/>
          </a:xfrm>
          <a:prstGeom prst="roundRect">
            <a:avLst>
              <a:gd name="adj" fmla="val 18158"/>
            </a:avLst>
          </a:prstGeom>
          <a:solidFill>
            <a:srgbClr val="008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标题占位符 1"/>
          <p:cNvSpPr>
            <a:spLocks noGrp="1"/>
          </p:cNvSpPr>
          <p:nvPr>
            <p:ph type="title"/>
          </p:nvPr>
        </p:nvSpPr>
        <p:spPr>
          <a:xfrm>
            <a:off x="763905" y="546735"/>
            <a:ext cx="3446780" cy="70548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marL="228600" marR="0" lvl="0" indent="-22860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600" b="0" i="0" u="none" strike="noStrike" kern="1200" cap="none" spc="15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0400" y="1555200"/>
            <a:ext cx="5227200" cy="46080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/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9169200" cy="5029200"/>
          </a:xfrm>
        </p:spPr>
        <p:txBody>
          <a:bodyPr vert="eaVert" lIns="46800" r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5.xml"/><Relationship Id="rId16" Type="http://schemas.openxmlformats.org/officeDocument/2006/relationships/tags" Target="../tags/tag4.xml"/><Relationship Id="rId15" Type="http://schemas.openxmlformats.org/officeDocument/2006/relationships/tags" Target="../tags/tag3.xml"/><Relationship Id="rId14" Type="http://schemas.openxmlformats.org/officeDocument/2006/relationships/tags" Target="../tags/tag2.xml"/><Relationship Id="rId13" Type="http://schemas.openxmlformats.org/officeDocument/2006/relationships/tags" Target="../tags/tag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tags" Target="../tags/tag10.xml"/><Relationship Id="rId15" Type="http://schemas.openxmlformats.org/officeDocument/2006/relationships/tags" Target="../tags/tag9.xml"/><Relationship Id="rId14" Type="http://schemas.openxmlformats.org/officeDocument/2006/relationships/tags" Target="../tags/tag8.xml"/><Relationship Id="rId13" Type="http://schemas.openxmlformats.org/officeDocument/2006/relationships/tags" Target="../tags/tag7.xml"/><Relationship Id="rId12" Type="http://schemas.openxmlformats.org/officeDocument/2006/relationships/tags" Target="../tags/tag6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9D9D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515938" y="550863"/>
            <a:ext cx="10969625" cy="70485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 spc="30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pitchFamily="2" charset="2"/>
        <a:buChar char=""/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9D9D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15938" y="550863"/>
            <a:ext cx="10969625" cy="70485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 spc="30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pitchFamily="2" charset="2"/>
        <a:buChar char=""/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1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24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2.xml"/><Relationship Id="rId1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038" y="1160464"/>
            <a:ext cx="7938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09562" y="5870576"/>
            <a:ext cx="635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A_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035328" y="7158319"/>
            <a:ext cx="1219200" cy="1066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>
                <a:solidFill>
                  <a:schemeClr val="bg1">
                    <a:lumMod val="95000"/>
                    <a:alpha val="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0</a:t>
            </a:r>
            <a:endParaRPr lang="zh-CN" altLang="en-US" sz="100">
              <a:solidFill>
                <a:schemeClr val="bg1">
                  <a:lumMod val="95000"/>
                  <a:alpha val="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89073" y="5338738"/>
            <a:ext cx="4635553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人教版七年级</a:t>
            </a:r>
            <a:r>
              <a:rPr kumimoji="0" lang="en-US" altLang="zh-CN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(</a:t>
            </a:r>
            <a:r>
              <a:rPr lang="zh-CN" altLang="en-US" sz="200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初中</a:t>
            </a:r>
            <a:r>
              <a:rPr kumimoji="0" lang="en-US" altLang="zh-CN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)</a:t>
            </a:r>
            <a:r>
              <a:rPr kumimoji="0" lang="zh-CN" altLang="en-US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英语上册</a:t>
            </a:r>
            <a:endParaRPr kumimoji="0" lang="zh-CN" altLang="en-US" sz="20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9380" y="1504391"/>
            <a:ext cx="6588590" cy="1309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400" b="1">
                <a:latin typeface="Times New Roman" panose="02020603050405020304" pitchFamily="18" charset="0"/>
                <a:ea typeface="字魂95号-手刻宋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Unit 1</a:t>
            </a:r>
            <a:endParaRPr lang="en-US" altLang="zh-CN" sz="4400" b="1">
              <a:latin typeface="Times New Roman" panose="02020603050405020304" pitchFamily="18" charset="0"/>
              <a:ea typeface="字魂95号-手刻宋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zh-CN" sz="4400" b="1">
                <a:latin typeface="Times New Roman" panose="02020603050405020304" pitchFamily="18" charset="0"/>
                <a:ea typeface="字魂95号-手刻宋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My name’s Gina.</a:t>
            </a:r>
            <a:endParaRPr lang="en-US" altLang="zh-CN" sz="4400" b="1">
              <a:latin typeface="Times New Roman" panose="02020603050405020304" pitchFamily="18" charset="0"/>
              <a:ea typeface="字魂95号-手刻宋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44751" y="3524885"/>
            <a:ext cx="3117215" cy="7308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Section B (2a-2c)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pic>
        <p:nvPicPr>
          <p:cNvPr id="48130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090785" y="4633595"/>
            <a:ext cx="1312545" cy="171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文本框 12"/>
          <p:cNvSpPr txBox="1"/>
          <p:nvPr/>
        </p:nvSpPr>
        <p:spPr>
          <a:xfrm>
            <a:off x="1717040" y="1431290"/>
            <a:ext cx="8493760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2b  Listen to the messages and match them with the pictures. Circle the first </a:t>
            </a:r>
            <a:endParaRPr lang="en-US" altLang="zh-CN"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r>
              <a:rPr lang="en-US" altLang="zh-CN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        names and underline the last names.</a:t>
            </a:r>
            <a:endParaRPr lang="en-US" altLang="zh-CN"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  <p:sp>
        <p:nvSpPr>
          <p:cNvPr id="9" name="Oval 19"/>
          <p:cNvSpPr>
            <a:spLocks noChangeArrowheads="1"/>
          </p:cNvSpPr>
          <p:nvPr/>
        </p:nvSpPr>
        <p:spPr bwMode="auto">
          <a:xfrm>
            <a:off x="8406130" y="1431290"/>
            <a:ext cx="713740" cy="3797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wrap="none" lIns="68576" tIns="34289" rIns="68576" bIns="34289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 sz="100">
              <a:latin typeface="Calibri" panose="020F050202020403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3562350" y="2060575"/>
            <a:ext cx="973455" cy="9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909320" y="3265805"/>
            <a:ext cx="3378835" cy="1912620"/>
            <a:chOff x="1432" y="5143"/>
            <a:chExt cx="5321" cy="3012"/>
          </a:xfrm>
        </p:grpSpPr>
        <p:pic>
          <p:nvPicPr>
            <p:cNvPr id="57347" name="Picture 2" descr="G:\resource\U1\jpg\p5_2b01.jpg"/>
            <p:cNvPicPr>
              <a:picLocks noChangeAspect="1" noChangeArrowheads="1"/>
            </p:cNvPicPr>
            <p:nvPr/>
          </p:nvPicPr>
          <p:blipFill>
            <a:blip r:embed="rId2"/>
            <a:srcRect l="3313" t="9695" r="4301" b="10107"/>
            <a:stretch>
              <a:fillRect/>
            </a:stretch>
          </p:blipFill>
          <p:spPr bwMode="auto">
            <a:xfrm>
              <a:off x="2127" y="5143"/>
              <a:ext cx="4626" cy="3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51" name="文本框 1"/>
            <p:cNvSpPr txBox="1">
              <a:spLocks noChangeArrowheads="1"/>
            </p:cNvSpPr>
            <p:nvPr/>
          </p:nvSpPr>
          <p:spPr bwMode="auto">
            <a:xfrm>
              <a:off x="1432" y="5143"/>
              <a:ext cx="695" cy="82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360545" y="3265805"/>
            <a:ext cx="3037840" cy="1911350"/>
            <a:chOff x="6867" y="5143"/>
            <a:chExt cx="4784" cy="3010"/>
          </a:xfrm>
        </p:grpSpPr>
        <p:pic>
          <p:nvPicPr>
            <p:cNvPr id="57348" name="Picture 3" descr="G:\resource\U1\jpg\p5_2b02.jpg"/>
            <p:cNvPicPr>
              <a:picLocks noChangeAspect="1" noChangeArrowheads="1"/>
            </p:cNvPicPr>
            <p:nvPr/>
          </p:nvPicPr>
          <p:blipFill>
            <a:blip r:embed="rId3"/>
            <a:srcRect l="8334" t="12225" r="6651" b="12589"/>
            <a:stretch>
              <a:fillRect/>
            </a:stretch>
          </p:blipFill>
          <p:spPr bwMode="auto">
            <a:xfrm>
              <a:off x="7549" y="5143"/>
              <a:ext cx="4103" cy="3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52" name="文本框 2"/>
            <p:cNvSpPr txBox="1">
              <a:spLocks noChangeArrowheads="1"/>
            </p:cNvSpPr>
            <p:nvPr/>
          </p:nvSpPr>
          <p:spPr bwMode="auto">
            <a:xfrm>
              <a:off x="6867" y="5143"/>
              <a:ext cx="757" cy="82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491730" y="3265805"/>
            <a:ext cx="3065780" cy="1911350"/>
            <a:chOff x="11798" y="5143"/>
            <a:chExt cx="4828" cy="3010"/>
          </a:xfrm>
        </p:grpSpPr>
        <p:pic>
          <p:nvPicPr>
            <p:cNvPr id="57349" name="Picture 4" descr="G:\resource\U1\jpg\p5_2b03.jpg"/>
            <p:cNvPicPr>
              <a:picLocks noChangeAspect="1" noChangeArrowheads="1"/>
            </p:cNvPicPr>
            <p:nvPr/>
          </p:nvPicPr>
          <p:blipFill>
            <a:blip r:embed="rId4"/>
            <a:srcRect l="6477" t="12894" r="7413" b="13084"/>
            <a:stretch>
              <a:fillRect/>
            </a:stretch>
          </p:blipFill>
          <p:spPr bwMode="auto">
            <a:xfrm>
              <a:off x="12364" y="5143"/>
              <a:ext cx="4263" cy="3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53" name="文本框 3"/>
            <p:cNvSpPr txBox="1">
              <a:spLocks noChangeArrowheads="1"/>
            </p:cNvSpPr>
            <p:nvPr/>
          </p:nvSpPr>
          <p:spPr bwMode="auto">
            <a:xfrm>
              <a:off x="11798" y="5143"/>
              <a:ext cx="766" cy="82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197610" y="1397635"/>
            <a:ext cx="9986010" cy="4741545"/>
          </a:xfrm>
          <a:prstGeom prst="rect">
            <a:avLst/>
          </a:prstGeom>
          <a:solidFill>
            <a:srgbClr val="FEF4E8"/>
          </a:solidFill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40000"/>
              </a:lnSpc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zh-CN" sz="2800" b="1">
                <a:latin typeface="Times New Roman" panose="02020603050405020304" pitchFamily="18" charset="0"/>
                <a:sym typeface="+mn-ea"/>
              </a:rPr>
              <a:t>My name is Jenny Green. My phone number is 281-9176. My friend is Gina Smith. Her phone number is 232-4672.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40000"/>
              </a:lnSpc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zh-CN" sz="2800" b="1">
                <a:latin typeface="Times New Roman" panose="02020603050405020304" pitchFamily="18" charset="0"/>
                <a:sym typeface="+mn-ea"/>
              </a:rPr>
              <a:t>I’m Dale Miller and my friend is Eric Brown. His telephone number is 357-5689. My telephone number is 358-6344.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40000"/>
              </a:lnSpc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zh-CN" sz="2800" b="1">
                <a:latin typeface="Times New Roman" panose="02020603050405020304" pitchFamily="18" charset="0"/>
                <a:sym typeface="+mn-ea"/>
              </a:rPr>
              <a:t>My name is Mary Brown. My friend is in China. Her name is Zhang Mingming. My phone number is 257-8900 and her number is 929-3155.</a:t>
            </a:r>
            <a:endParaRPr lang="zh-CN" altLang="en-US" sz="2800"/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786765" y="1566545"/>
            <a:ext cx="47466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802640" y="2995613"/>
            <a:ext cx="44291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786765" y="4424998"/>
            <a:ext cx="40481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Unit 1 Section B 2b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500235" y="864870"/>
            <a:ext cx="619125" cy="619125"/>
          </a:xfrm>
          <a:prstGeom prst="rect">
            <a:avLst/>
          </a:prstGeom>
        </p:spPr>
      </p:pic>
      <p:sp>
        <p:nvSpPr>
          <p:cNvPr id="46099" name="Oval 19"/>
          <p:cNvSpPr>
            <a:spLocks noChangeArrowheads="1"/>
          </p:cNvSpPr>
          <p:nvPr/>
        </p:nvSpPr>
        <p:spPr bwMode="auto">
          <a:xfrm>
            <a:off x="3362960" y="1566545"/>
            <a:ext cx="1132205" cy="52260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wrap="none" lIns="68576" tIns="34289" rIns="68576" bIns="34289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 sz="100">
              <a:latin typeface="Calibri" panose="020F0502020204030204" pitchFamily="34" charset="0"/>
            </a:endParaRPr>
          </a:p>
        </p:txBody>
      </p:sp>
      <p:sp>
        <p:nvSpPr>
          <p:cNvPr id="46105" name="Line 25"/>
          <p:cNvSpPr>
            <a:spLocks noChangeShapeType="1"/>
          </p:cNvSpPr>
          <p:nvPr/>
        </p:nvSpPr>
        <p:spPr bwMode="auto">
          <a:xfrm>
            <a:off x="4495165" y="1988185"/>
            <a:ext cx="963295" cy="9525"/>
          </a:xfrm>
          <a:prstGeom prst="line">
            <a:avLst/>
          </a:prstGeom>
          <a:noFill/>
          <a:ln w="38100">
            <a:solidFill>
              <a:srgbClr val="1552D1"/>
            </a:solidFill>
            <a:round/>
          </a:ln>
        </p:spPr>
        <p:txBody>
          <a:bodyPr lIns="68576" tIns="34289" rIns="68576" bIns="34289"/>
          <a:lstStyle/>
          <a:p>
            <a:endParaRPr lang="zh-CN" altLang="en-US"/>
          </a:p>
        </p:txBody>
      </p:sp>
      <p:sp>
        <p:nvSpPr>
          <p:cNvPr id="14" name="Oval 19"/>
          <p:cNvSpPr>
            <a:spLocks noChangeArrowheads="1"/>
          </p:cNvSpPr>
          <p:nvPr/>
        </p:nvSpPr>
        <p:spPr bwMode="auto">
          <a:xfrm>
            <a:off x="2875915" y="2183130"/>
            <a:ext cx="962025" cy="4286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wrap="none" lIns="68576" tIns="34289" rIns="68576" bIns="34289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 sz="100">
              <a:latin typeface="Calibri" panose="020F0502020204030204" pitchFamily="34" charset="0"/>
            </a:endParaRPr>
          </a:p>
        </p:txBody>
      </p:sp>
      <p:sp>
        <p:nvSpPr>
          <p:cNvPr id="15" name="Oval 19"/>
          <p:cNvSpPr>
            <a:spLocks noChangeArrowheads="1"/>
          </p:cNvSpPr>
          <p:nvPr/>
        </p:nvSpPr>
        <p:spPr bwMode="auto">
          <a:xfrm>
            <a:off x="2230755" y="2922270"/>
            <a:ext cx="830580" cy="5321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wrap="none" lIns="68576" tIns="34289" rIns="68576" bIns="34289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 sz="100">
              <a:latin typeface="Calibri" panose="020F0502020204030204" pitchFamily="34" charset="0"/>
            </a:endParaRPr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6580505" y="2922270"/>
            <a:ext cx="810895" cy="52260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wrap="none" lIns="68576" tIns="34289" rIns="68576" bIns="34289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 sz="100">
              <a:latin typeface="Calibri" panose="020F0502020204030204" pitchFamily="34" charset="0"/>
            </a:endParaRPr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3362325" y="4349115"/>
            <a:ext cx="1028700" cy="4940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wrap="none" lIns="68576" tIns="34289" rIns="68576" bIns="34289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 sz="100">
              <a:latin typeface="Calibri" panose="020F0502020204030204" pitchFamily="34" charset="0"/>
            </a:endParaRPr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2705735" y="4947285"/>
            <a:ext cx="1685925" cy="57848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wrap="none" lIns="68576" tIns="34289" rIns="68576" bIns="34289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 sz="100">
              <a:latin typeface="Calibri" panose="020F0502020204030204" pitchFamily="34" charset="0"/>
            </a:endParaRPr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3837940" y="2602230"/>
            <a:ext cx="963295" cy="9525"/>
          </a:xfrm>
          <a:prstGeom prst="line">
            <a:avLst/>
          </a:prstGeom>
          <a:noFill/>
          <a:ln w="38100">
            <a:solidFill>
              <a:srgbClr val="1552D1"/>
            </a:solidFill>
            <a:round/>
          </a:ln>
        </p:spPr>
        <p:txBody>
          <a:bodyPr lIns="68576" tIns="34289" rIns="68576" bIns="34289"/>
          <a:lstStyle/>
          <a:p>
            <a:endParaRPr lang="zh-CN" altLang="en-US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3067050" y="3423920"/>
            <a:ext cx="963295" cy="9525"/>
          </a:xfrm>
          <a:prstGeom prst="line">
            <a:avLst/>
          </a:prstGeom>
          <a:noFill/>
          <a:ln w="38100">
            <a:solidFill>
              <a:srgbClr val="1552D1"/>
            </a:solidFill>
            <a:round/>
          </a:ln>
        </p:spPr>
        <p:txBody>
          <a:bodyPr lIns="68576" tIns="34289" rIns="68576" bIns="34289"/>
          <a:lstStyle/>
          <a:p>
            <a:endParaRPr lang="zh-CN" altLang="en-US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7391400" y="3433445"/>
            <a:ext cx="963295" cy="9525"/>
          </a:xfrm>
          <a:prstGeom prst="line">
            <a:avLst/>
          </a:prstGeom>
          <a:noFill/>
          <a:ln w="38100">
            <a:solidFill>
              <a:srgbClr val="1552D1"/>
            </a:solidFill>
            <a:round/>
          </a:ln>
        </p:spPr>
        <p:txBody>
          <a:bodyPr lIns="68576" tIns="34289" rIns="68576" bIns="34289"/>
          <a:lstStyle/>
          <a:p>
            <a:endParaRPr lang="zh-CN" altLang="en-US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4495165" y="4833620"/>
            <a:ext cx="963295" cy="9525"/>
          </a:xfrm>
          <a:prstGeom prst="line">
            <a:avLst/>
          </a:prstGeom>
          <a:noFill/>
          <a:ln w="38100">
            <a:solidFill>
              <a:srgbClr val="1552D1"/>
            </a:solidFill>
            <a:round/>
          </a:ln>
        </p:spPr>
        <p:txBody>
          <a:bodyPr lIns="68576" tIns="34289" rIns="68576" bIns="34289"/>
          <a:lstStyle/>
          <a:p>
            <a:endParaRPr lang="zh-CN" altLang="en-US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1607185" y="5422900"/>
            <a:ext cx="963295" cy="9525"/>
          </a:xfrm>
          <a:prstGeom prst="line">
            <a:avLst/>
          </a:prstGeom>
          <a:noFill/>
          <a:ln w="38100">
            <a:solidFill>
              <a:srgbClr val="1552D1"/>
            </a:solidFill>
            <a:round/>
          </a:ln>
        </p:spPr>
        <p:txBody>
          <a:bodyPr lIns="68576" tIns="34289" rIns="68576" bIns="34289"/>
          <a:lstStyle/>
          <a:p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7" dur="892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6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/>
      <p:bldP spid="10" grpId="0"/>
      <p:bldP spid="11" grpId="0"/>
      <p:bldP spid="46099" grpId="0"/>
      <p:bldP spid="46105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98310" name="文本框 3"/>
          <p:cNvSpPr txBox="1"/>
          <p:nvPr/>
        </p:nvSpPr>
        <p:spPr>
          <a:xfrm>
            <a:off x="1129665" y="1616075"/>
            <a:ext cx="65532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Read the messages and judge true(T) or false(F). 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15390" y="2174875"/>
            <a:ext cx="8409940" cy="4009390"/>
          </a:xfrm>
          <a:prstGeom prst="rect">
            <a:avLst/>
          </a:prstGeom>
          <a:solidFill>
            <a:srgbClr val="FEF4E8"/>
          </a:solidFill>
        </p:spPr>
        <p:txBody>
          <a:bodyPr wrap="square" rtlCol="0" anchor="t">
            <a:spAutoFit/>
          </a:bodyPr>
          <a:lstStyle/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1. Jenny Green and Gina Smith are friends.</a:t>
            </a:r>
            <a:endParaRPr lang="en-US" altLang="zh-CN" sz="2800" b="1"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  <a:sym typeface="微软雅黑 Light" panose="020B0502040204020203" pitchFamily="34" charset="-122"/>
            </a:endParaRP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2. Gina’s phone number is 281-9176.</a:t>
            </a:r>
            <a:endParaRPr lang="en-US" altLang="zh-CN" sz="2800" b="1"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  <a:sym typeface="微软雅黑 Light" panose="020B0502040204020203" pitchFamily="34" charset="-122"/>
            </a:endParaRP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3. Dale is a last name.</a:t>
            </a:r>
            <a:endParaRPr lang="en-US" altLang="zh-CN" sz="2800" b="1"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  <a:sym typeface="微软雅黑 Light" panose="020B0502040204020203" pitchFamily="34" charset="-122"/>
            </a:endParaRP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4. Dale Miller and Eric Brown aren’t friends.</a:t>
            </a:r>
            <a:endParaRPr lang="en-US" altLang="zh-CN" sz="2800" b="1"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  <a:sym typeface="微软雅黑 Light" panose="020B0502040204020203" pitchFamily="34" charset="-122"/>
            </a:endParaRP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5. Mary is a first name.</a:t>
            </a:r>
            <a:endParaRPr lang="en-US" altLang="zh-CN" sz="2800" b="1"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  <a:sym typeface="微软雅黑 Light" panose="020B0502040204020203" pitchFamily="34" charset="-122"/>
            </a:endParaRP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6. Zhang Mingming is Mary’s friend.</a:t>
            </a:r>
            <a:endParaRPr lang="en-US" altLang="zh-CN" sz="2800" b="1"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  <a:sym typeface="微软雅黑 Light" panose="020B0502040204020203" pitchFamily="34" charset="-122"/>
            </a:endParaRP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7. Mary’s phone number is 257-8900.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083233" y="2253298"/>
            <a:ext cx="420370" cy="5219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T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  <a:sym typeface="微软雅黑 Light" panose="020B0502040204020203" pitchFamily="34" charset="-122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987608" y="4506913"/>
            <a:ext cx="420370" cy="5219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T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  <a:sym typeface="微软雅黑 Light" panose="020B0502040204020203" pitchFamily="34" charset="-122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048183" y="5028883"/>
            <a:ext cx="420370" cy="5219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T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  <a:sym typeface="微软雅黑 Light" panose="020B0502040204020203" pitchFamily="34" charset="-122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048183" y="5661978"/>
            <a:ext cx="420370" cy="5219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T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  <a:sym typeface="微软雅黑 Light" panose="020B0502040204020203" pitchFamily="34" charset="-122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911658" y="2862263"/>
            <a:ext cx="400050" cy="5219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F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  <a:sym typeface="微软雅黑 Light" panose="020B0502040204020203" pitchFamily="34" charset="-122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647248" y="3384233"/>
            <a:ext cx="400050" cy="5219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F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  <a:sym typeface="微软雅黑 Light" panose="020B0502040204020203" pitchFamily="34" charset="-122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8238808" y="3918268"/>
            <a:ext cx="400050" cy="5219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F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  <a:sym typeface="微软雅黑 Light" panose="020B0502040204020203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5309235" y="2816860"/>
            <a:ext cx="1446530" cy="519430"/>
          </a:xfrm>
          <a:prstGeom prst="roundRect">
            <a:avLst/>
          </a:prstGeom>
          <a:noFill/>
          <a:ln>
            <a:solidFill>
              <a:srgbClr val="1552D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5322888" y="2814003"/>
            <a:ext cx="1545590" cy="5219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232-4672</a:t>
            </a:r>
            <a:endParaRPr lang="en-US" altLang="zh-CN" sz="2800" b="1">
              <a:solidFill>
                <a:schemeClr val="bg1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  <a:sym typeface="微软雅黑 Light" panose="020B0502040204020203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2969260" y="3399155"/>
            <a:ext cx="634365" cy="519430"/>
          </a:xfrm>
          <a:prstGeom prst="roundRect">
            <a:avLst/>
          </a:prstGeom>
          <a:noFill/>
          <a:ln>
            <a:solidFill>
              <a:srgbClr val="1552D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879090" y="3336290"/>
            <a:ext cx="814705" cy="5219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first</a:t>
            </a:r>
            <a:endParaRPr lang="en-US" altLang="zh-CN" sz="2800" b="1">
              <a:solidFill>
                <a:schemeClr val="bg1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  <a:sym typeface="微软雅黑 Light" panose="020B0502040204020203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5988050" y="3987800"/>
            <a:ext cx="923290" cy="519430"/>
          </a:xfrm>
          <a:prstGeom prst="roundRect">
            <a:avLst/>
          </a:prstGeom>
          <a:noFill/>
          <a:ln>
            <a:solidFill>
              <a:srgbClr val="1552D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5988050" y="3918585"/>
            <a:ext cx="924560" cy="5219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are</a:t>
            </a:r>
            <a:endParaRPr lang="en-US" altLang="zh-CN" sz="2800" b="1">
              <a:solidFill>
                <a:schemeClr val="bg1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  <a:sym typeface="微软雅黑 Light" panose="020B0502040204020203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384935" y="1390650"/>
            <a:ext cx="94221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2c  Match the names with the telephone numbers. Then find 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 three pairs of friends in the name list.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818515" y="2811780"/>
            <a:ext cx="2693035" cy="3208716"/>
            <a:chOff x="1466" y="4048"/>
            <a:chExt cx="5000" cy="6228"/>
          </a:xfrm>
          <a:solidFill>
            <a:srgbClr val="92D050"/>
          </a:solidFill>
        </p:grpSpPr>
        <p:sp>
          <p:nvSpPr>
            <p:cNvPr id="3" name="双波形 2"/>
            <p:cNvSpPr/>
            <p:nvPr/>
          </p:nvSpPr>
          <p:spPr>
            <a:xfrm rot="5400000">
              <a:off x="852" y="4662"/>
              <a:ext cx="6228" cy="5000"/>
            </a:xfrm>
            <a:prstGeom prst="doubleWav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239" y="4221"/>
              <a:ext cx="3453" cy="591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Names</a:t>
              </a:r>
              <a:endPara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zh-CN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Eric Brown</a:t>
              </a:r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zh-CN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Gina Smith</a:t>
              </a:r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zh-CN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Dale Miller</a:t>
              </a:r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zh-CN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Zhang Mingming</a:t>
              </a:r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zh-CN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Jenny Green</a:t>
              </a:r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zh-CN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Mary Brown</a:t>
              </a:r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270965" y="2812310"/>
            <a:ext cx="3401060" cy="3267452"/>
            <a:chOff x="1465" y="4049"/>
            <a:chExt cx="5000" cy="6167"/>
          </a:xfrm>
          <a:solidFill>
            <a:srgbClr val="92D050"/>
          </a:solidFill>
        </p:grpSpPr>
        <p:sp>
          <p:nvSpPr>
            <p:cNvPr id="19" name="双波形 18"/>
            <p:cNvSpPr/>
            <p:nvPr/>
          </p:nvSpPr>
          <p:spPr>
            <a:xfrm rot="5400000">
              <a:off x="881" y="4632"/>
              <a:ext cx="6167" cy="5000"/>
            </a:xfrm>
            <a:prstGeom prst="doubleWav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077" y="4078"/>
              <a:ext cx="4388" cy="60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Telephone  numbers</a:t>
              </a:r>
              <a:endPara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358-6344</a:t>
              </a:r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929-3155</a:t>
              </a:r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281-9176</a:t>
              </a:r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257-8900</a:t>
              </a:r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357-5689</a:t>
              </a:r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232-4672</a:t>
              </a:r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1" name="直接连接符 20"/>
          <p:cNvCxnSpPr/>
          <p:nvPr/>
        </p:nvCxnSpPr>
        <p:spPr>
          <a:xfrm>
            <a:off x="2768600" y="3546475"/>
            <a:ext cx="2835275" cy="17862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2706370" y="3937635"/>
            <a:ext cx="2835275" cy="17862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2752725" y="3536315"/>
            <a:ext cx="2863850" cy="7372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2416175" y="4018280"/>
            <a:ext cx="3171825" cy="7899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2879725" y="4471670"/>
            <a:ext cx="2708275" cy="8610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2879725" y="4906645"/>
            <a:ext cx="2727325" cy="8172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8054975" y="3555365"/>
            <a:ext cx="3732530" cy="1757045"/>
            <a:chOff x="12685" y="5599"/>
            <a:chExt cx="4465" cy="2767"/>
          </a:xfrm>
          <a:solidFill>
            <a:srgbClr val="92D050"/>
          </a:solidFill>
        </p:grpSpPr>
        <p:sp>
          <p:nvSpPr>
            <p:cNvPr id="27" name="矩形 26"/>
            <p:cNvSpPr/>
            <p:nvPr/>
          </p:nvSpPr>
          <p:spPr>
            <a:xfrm>
              <a:off x="12685" y="5599"/>
              <a:ext cx="4465" cy="2576"/>
            </a:xfrm>
            <a:prstGeom prst="rect">
              <a:avLst/>
            </a:prstGeom>
            <a:grpFill/>
            <a:ln>
              <a:solidFill>
                <a:srgbClr val="FCD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2804" y="5896"/>
              <a:ext cx="4346" cy="24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Friends</a:t>
              </a:r>
              <a:endPara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1. ______ and _______</a:t>
              </a:r>
              <a:endPara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2. ______ and _______</a:t>
              </a:r>
              <a:endPara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3. ______ and _______</a:t>
              </a:r>
              <a:endPara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98310" name="文本框 3"/>
          <p:cNvSpPr txBox="1"/>
          <p:nvPr/>
        </p:nvSpPr>
        <p:spPr>
          <a:xfrm>
            <a:off x="1951355" y="1521460"/>
            <a:ext cx="67138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Make a report accroding to the infromation in 2c. 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20488" name="图片 1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7583" y="3365183"/>
            <a:ext cx="1912937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890520" y="2814955"/>
            <a:ext cx="8076565" cy="1383665"/>
          </a:xfrm>
          <a:prstGeom prst="rect">
            <a:avLst/>
          </a:prstGeom>
          <a:solidFill>
            <a:srgbClr val="FEF4E8"/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Eric Brown and Dale Smith are good friends. Eric is his given name, .... His telephone number is ... 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Language points</a:t>
            </a:r>
            <a:endParaRPr lang="zh-CN" altLang="en-US"/>
          </a:p>
        </p:txBody>
      </p:sp>
      <p:sp>
        <p:nvSpPr>
          <p:cNvPr id="104449" name="文本框 5"/>
          <p:cNvSpPr txBox="1"/>
          <p:nvPr/>
        </p:nvSpPr>
        <p:spPr>
          <a:xfrm>
            <a:off x="878840" y="1576070"/>
            <a:ext cx="7327900" cy="6940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1. What’s your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first name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? 你的名字叫什么？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96645" y="2403475"/>
            <a:ext cx="9323705" cy="1210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first name=given name 名字；last name=family name 姓，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full name意为“全名”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78840" y="4463415"/>
            <a:ext cx="81470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b="1">
                <a:latin typeface="Times New Roman" panose="02020603050405020304" pitchFamily="18" charset="0"/>
                <a:sym typeface="+mn-ea"/>
              </a:rPr>
              <a:t>first</a:t>
            </a:r>
            <a:endParaRPr lang="en-US" altLang="zh-CN" sz="2800" b="1">
              <a:latin typeface="Times New Roman" panose="02020603050405020304" pitchFamily="18" charset="0"/>
            </a:endParaRPr>
          </a:p>
        </p:txBody>
      </p:sp>
      <p:sp>
        <p:nvSpPr>
          <p:cNvPr id="16" name="左大括号 15"/>
          <p:cNvSpPr/>
          <p:nvPr/>
        </p:nvSpPr>
        <p:spPr>
          <a:xfrm>
            <a:off x="1693545" y="4035108"/>
            <a:ext cx="358775" cy="1377950"/>
          </a:xfrm>
          <a:prstGeom prst="leftBrace">
            <a:avLst>
              <a:gd name="adj1" fmla="val 35642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051685" y="3773805"/>
            <a:ext cx="921258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作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形容词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，意为“第一”。其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反义词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为 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last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(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最后的；末尾的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052320" y="4726940"/>
            <a:ext cx="5161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作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副词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，表示“最先；最早”。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52320" y="5248910"/>
            <a:ext cx="44729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作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序数词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，意为“第一”。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Language points</a:t>
            </a:r>
            <a:endParaRPr lang="zh-CN" altLang="en-US"/>
          </a:p>
        </p:txBody>
      </p:sp>
      <p:sp>
        <p:nvSpPr>
          <p:cNvPr id="101379" name="文本框 5"/>
          <p:cNvSpPr txBox="1"/>
          <p:nvPr/>
        </p:nvSpPr>
        <p:spPr>
          <a:xfrm>
            <a:off x="866775" y="1325245"/>
            <a:ext cx="3629025" cy="1124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中西方姓名</a:t>
            </a:r>
            <a:r>
              <a:rPr 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文化</a:t>
            </a:r>
            <a:r>
              <a:rPr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差异</a:t>
            </a:r>
            <a:r>
              <a:rPr 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lang="zh-CN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90600" y="1866900"/>
            <a:ext cx="989203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1) </a:t>
            </a:r>
            <a:r>
              <a:rPr lang="zh-CN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中国人</a:t>
            </a:r>
            <a:r>
              <a:rPr lang="zh-CN" altLang="zh-CN" sz="2800" b="1">
                <a:solidFill>
                  <a:srgbClr val="1552D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姓在前，名在后</a:t>
            </a:r>
            <a:r>
              <a:rPr lang="zh-CN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，姓和名分成两部分，</a:t>
            </a:r>
            <a:r>
              <a:rPr lang="zh-CN" altLang="zh-CN" sz="2800" b="1">
                <a:solidFill>
                  <a:srgbClr val="1552D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两部分的首字母都要大写</a:t>
            </a:r>
            <a:r>
              <a:rPr lang="zh-CN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zh-CN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37735" y="2521585"/>
            <a:ext cx="2378710" cy="650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rgbClr val="1552D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Z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hao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2800" b="1">
                <a:solidFill>
                  <a:srgbClr val="1552D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L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iying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   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 flipH="1">
            <a:off x="4411980" y="2860675"/>
            <a:ext cx="464185" cy="458470"/>
          </a:xfrm>
          <a:prstGeom prst="line">
            <a:avLst/>
          </a:prstGeom>
          <a:ln w="28575"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68576" tIns="34289" rIns="68576" bIns="34289"/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230630" y="3387725"/>
            <a:ext cx="4370705" cy="435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last name/family name </a:t>
            </a:r>
            <a:r>
              <a:rPr lang="zh-CN" altLang="en-US" sz="2800">
                <a:solidFill>
                  <a:srgbClr val="1552D1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姓</a:t>
            </a:r>
            <a:endParaRPr lang="zh-CN" altLang="en-US" sz="2800">
              <a:solidFill>
                <a:srgbClr val="1552D1"/>
              </a:solidFill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</p:txBody>
      </p:sp>
      <p:sp>
        <p:nvSpPr>
          <p:cNvPr id="44036" name="Line 4"/>
          <p:cNvSpPr/>
          <p:nvPr/>
        </p:nvSpPr>
        <p:spPr>
          <a:xfrm>
            <a:off x="6575425" y="3106420"/>
            <a:ext cx="1026795" cy="396875"/>
          </a:xfrm>
          <a:prstGeom prst="line">
            <a:avLst/>
          </a:prstGeom>
          <a:ln w="349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68576" tIns="34289" rIns="68576" bIns="34289"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99505" y="3503295"/>
            <a:ext cx="4136390" cy="435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first name/given name</a:t>
            </a:r>
            <a:r>
              <a:rPr lang="zh-CN" altLang="en-US" sz="2800">
                <a:solidFill>
                  <a:srgbClr val="1552D1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名</a:t>
            </a:r>
            <a:endParaRPr lang="zh-CN" altLang="en-US"/>
          </a:p>
        </p:txBody>
      </p:sp>
      <p:sp>
        <p:nvSpPr>
          <p:cNvPr id="33" name="文本框 6"/>
          <p:cNvSpPr txBox="1"/>
          <p:nvPr/>
        </p:nvSpPr>
        <p:spPr>
          <a:xfrm>
            <a:off x="3670300" y="4849495"/>
            <a:ext cx="3616325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James Alan Green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9" name="文本框 6"/>
          <p:cNvSpPr txBox="1"/>
          <p:nvPr/>
        </p:nvSpPr>
        <p:spPr>
          <a:xfrm>
            <a:off x="1790383" y="5795963"/>
            <a:ext cx="18796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first name</a:t>
            </a:r>
            <a:endParaRPr lang="en-US" altLang="zh-CN" sz="2800" i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0" name="文本框 6"/>
          <p:cNvSpPr txBox="1"/>
          <p:nvPr/>
        </p:nvSpPr>
        <p:spPr>
          <a:xfrm>
            <a:off x="6790690" y="5690235"/>
            <a:ext cx="17335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last name</a:t>
            </a:r>
            <a:endParaRPr lang="en-US" altLang="zh-CN" sz="2800" i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" name="文本框 6"/>
          <p:cNvSpPr txBox="1"/>
          <p:nvPr/>
        </p:nvSpPr>
        <p:spPr>
          <a:xfrm>
            <a:off x="3947160" y="5796280"/>
            <a:ext cx="251618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middle name</a:t>
            </a:r>
            <a:endParaRPr lang="en-US" altLang="zh-CN" sz="2800" i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3262630" y="5337810"/>
            <a:ext cx="464185" cy="458470"/>
          </a:xfrm>
          <a:prstGeom prst="line">
            <a:avLst/>
          </a:prstGeom>
          <a:ln w="28575"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68576" tIns="34289" rIns="68576" bIns="34289"/>
          <a:lstStyle/>
          <a:p>
            <a:endParaRPr lang="zh-CN" altLang="en-US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4987925" y="5454015"/>
            <a:ext cx="149860" cy="487680"/>
          </a:xfrm>
          <a:prstGeom prst="line">
            <a:avLst/>
          </a:prstGeom>
          <a:ln w="28575"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68576" tIns="34289" rIns="68576" bIns="34289"/>
          <a:lstStyle/>
          <a:p>
            <a:endParaRPr lang="zh-CN" altLang="en-US"/>
          </a:p>
        </p:txBody>
      </p:sp>
      <p:sp>
        <p:nvSpPr>
          <p:cNvPr id="9" name="Line 4"/>
          <p:cNvSpPr/>
          <p:nvPr/>
        </p:nvSpPr>
        <p:spPr>
          <a:xfrm>
            <a:off x="6303645" y="5368925"/>
            <a:ext cx="1026795" cy="396875"/>
          </a:xfrm>
          <a:prstGeom prst="line">
            <a:avLst/>
          </a:prstGeom>
          <a:ln w="349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68576" tIns="34289" rIns="68576" bIns="34289"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15035" y="3728720"/>
            <a:ext cx="989203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2) </a:t>
            </a:r>
            <a:r>
              <a:rPr lang="zh-CN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西方人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名在前，姓在后</a:t>
            </a:r>
            <a:r>
              <a:rPr lang="zh-CN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，名和姓首字母大写。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英美人还有中间的名字（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middle name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）放在名和姓中间。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/>
      <p:bldP spid="3" grpId="0"/>
      <p:bldP spid="5" grpId="0"/>
      <p:bldP spid="44035" grpId="0"/>
      <p:bldP spid="10" grpId="0"/>
      <p:bldP spid="44036" grpId="0"/>
      <p:bldP spid="12" grpId="0"/>
      <p:bldP spid="33" grpId="0"/>
      <p:bldP spid="39" grpId="0"/>
      <p:bldP spid="40" grpId="0"/>
      <p:bldP spid="43" grpId="0"/>
      <p:bldP spid="6" grpId="0"/>
      <p:bldP spid="8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0730" y="546735"/>
            <a:ext cx="2093595" cy="705485"/>
          </a:xfrm>
        </p:spPr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Exercise</a:t>
            </a: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972945" y="1534795"/>
            <a:ext cx="405193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>
              <a:lnSpc>
                <a:spcPct val="150000"/>
              </a:lnSpc>
              <a:defRPr/>
            </a:pPr>
            <a:r>
              <a:rPr sz="2000" b="1" strike="noStrike" noProof="1"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</a:rPr>
              <a:t>一、分别</a:t>
            </a:r>
            <a:r>
              <a:rPr sz="2000" b="1" strike="noStrike" noProof="1"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+mn-ea"/>
              </a:rPr>
              <a:t>写出图中人物的姓和名</a:t>
            </a:r>
            <a:r>
              <a:rPr lang="en-US" sz="2000" b="1" strike="noStrike" noProof="1"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+mn-ea"/>
              </a:rPr>
              <a:t>:</a:t>
            </a:r>
            <a:endParaRPr lang="en-US" sz="3200" b="1" strike="noStrike" noProof="1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33125" name="文本框 13"/>
          <p:cNvSpPr txBox="1"/>
          <p:nvPr/>
        </p:nvSpPr>
        <p:spPr>
          <a:xfrm>
            <a:off x="5143500" y="2087563"/>
            <a:ext cx="4594225" cy="1764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3200">
                <a:latin typeface="Times New Roman" panose="02020603050405020304" pitchFamily="18" charset="0"/>
                <a:ea typeface="微软雅黑" panose="020B0503020204020204" pitchFamily="34" charset="-122"/>
              </a:rPr>
              <a:t>First name: ___________</a:t>
            </a:r>
            <a:endParaRPr lang="en-US" altLang="zh-CN" sz="320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en-US" altLang="zh-CN" sz="3200">
                <a:latin typeface="Times New Roman" panose="02020603050405020304" pitchFamily="18" charset="0"/>
                <a:ea typeface="微软雅黑" panose="020B0503020204020204" pitchFamily="34" charset="-122"/>
              </a:rPr>
              <a:t>Last name: ___________</a:t>
            </a:r>
            <a:endParaRPr lang="en-US" altLang="zh-CN" sz="32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4" name="文本框 13"/>
          <p:cNvSpPr txBox="1"/>
          <p:nvPr/>
        </p:nvSpPr>
        <p:spPr>
          <a:xfrm>
            <a:off x="7378700" y="2376488"/>
            <a:ext cx="1049338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Tao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33127" name="文本框 13"/>
          <p:cNvSpPr txBox="1"/>
          <p:nvPr/>
        </p:nvSpPr>
        <p:spPr>
          <a:xfrm>
            <a:off x="2468563" y="2832100"/>
            <a:ext cx="24352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3200">
                <a:latin typeface="Times New Roman" panose="02020603050405020304" pitchFamily="18" charset="0"/>
                <a:ea typeface="微软雅黑" panose="020B0503020204020204" pitchFamily="34" charset="-122"/>
              </a:rPr>
              <a:t>Yang Tao</a:t>
            </a:r>
            <a:endParaRPr lang="en-US" altLang="zh-CN" sz="32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6" name="文本框 13"/>
          <p:cNvSpPr txBox="1"/>
          <p:nvPr/>
        </p:nvSpPr>
        <p:spPr>
          <a:xfrm>
            <a:off x="7280275" y="3159125"/>
            <a:ext cx="14001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Yang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33129" name="文本框 13"/>
          <p:cNvSpPr txBox="1"/>
          <p:nvPr/>
        </p:nvSpPr>
        <p:spPr>
          <a:xfrm>
            <a:off x="5145088" y="4379913"/>
            <a:ext cx="4594225" cy="1764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3200">
                <a:latin typeface="Times New Roman" panose="02020603050405020304" pitchFamily="18" charset="0"/>
                <a:ea typeface="微软雅黑" panose="020B0503020204020204" pitchFamily="34" charset="-122"/>
              </a:rPr>
              <a:t>First name: ___________</a:t>
            </a:r>
            <a:endParaRPr lang="en-US" altLang="zh-CN" sz="320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en-US" altLang="zh-CN" sz="3200">
                <a:latin typeface="Times New Roman" panose="02020603050405020304" pitchFamily="18" charset="0"/>
                <a:ea typeface="微软雅黑" panose="020B0503020204020204" pitchFamily="34" charset="-122"/>
              </a:rPr>
              <a:t>Last name: ___________</a:t>
            </a:r>
            <a:endParaRPr lang="en-US" altLang="zh-CN" sz="32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33130" name="文本框 13"/>
          <p:cNvSpPr txBox="1"/>
          <p:nvPr/>
        </p:nvSpPr>
        <p:spPr>
          <a:xfrm>
            <a:off x="2468563" y="5057775"/>
            <a:ext cx="24352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3200">
                <a:latin typeface="Times New Roman" panose="02020603050405020304" pitchFamily="18" charset="0"/>
                <a:ea typeface="微软雅黑" panose="020B0503020204020204" pitchFamily="34" charset="-122"/>
              </a:rPr>
              <a:t>Jim White</a:t>
            </a:r>
            <a:endParaRPr lang="en-US" altLang="zh-CN" sz="32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33131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4875" y="2016125"/>
            <a:ext cx="1993900" cy="1993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32" name="图片 4"/>
          <p:cNvPicPr>
            <a:picLocks noChangeAspect="1"/>
          </p:cNvPicPr>
          <p:nvPr/>
        </p:nvPicPr>
        <p:blipFill>
          <a:blip r:embed="rId2"/>
          <a:srcRect l="21912" t="4800" r="34541" b="21777"/>
          <a:stretch>
            <a:fillRect/>
          </a:stretch>
        </p:blipFill>
        <p:spPr>
          <a:xfrm>
            <a:off x="1246188" y="4073525"/>
            <a:ext cx="1122362" cy="1892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13"/>
          <p:cNvSpPr txBox="1"/>
          <p:nvPr/>
        </p:nvSpPr>
        <p:spPr>
          <a:xfrm>
            <a:off x="7379018" y="4693285"/>
            <a:ext cx="1684337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Jim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0" name="文本框 13"/>
          <p:cNvSpPr txBox="1"/>
          <p:nvPr/>
        </p:nvSpPr>
        <p:spPr>
          <a:xfrm>
            <a:off x="7378700" y="5514658"/>
            <a:ext cx="1684338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White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35965" y="546735"/>
            <a:ext cx="2093595" cy="705485"/>
          </a:xfrm>
        </p:spPr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Exercise</a:t>
            </a:r>
            <a:endParaRPr lang="zh-CN" altLang="en-US"/>
          </a:p>
        </p:txBody>
      </p:sp>
      <p:sp>
        <p:nvSpPr>
          <p:cNvPr id="11267" name="内容占位符 2"/>
          <p:cNvSpPr>
            <a:spLocks noGrp="1"/>
          </p:cNvSpPr>
          <p:nvPr>
            <p:ph idx="4294967295"/>
          </p:nvPr>
        </p:nvSpPr>
        <p:spPr>
          <a:xfrm>
            <a:off x="984885" y="1917700"/>
            <a:ext cx="10762615" cy="3912870"/>
          </a:xfrm>
          <a:prstGeom prst="rect">
            <a:avLst/>
          </a:prstGeom>
          <a:ln w="19050">
            <a:noFill/>
            <a:prstDash val="dash"/>
          </a:ln>
        </p:spPr>
        <p:txBody>
          <a:bodyPr>
            <a:noAutofit/>
          </a:bodyPr>
          <a:lstStyle/>
          <a:p>
            <a:pPr marL="170180" indent="-170180" defTabSz="683895" eaLnBrk="1" hangingPunct="1">
              <a:lnSpc>
                <a:spcPct val="140000"/>
              </a:lnSpc>
              <a:buNone/>
              <a:defRPr/>
            </a:pPr>
            <a:r>
              <a:rPr lang="en-US" altLang="zh-CN" sz="2700" b="1">
                <a:solidFill>
                  <a:schemeClr val="tx1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1. I’m Gina Green. My last name is _____.</a:t>
            </a:r>
            <a:endParaRPr lang="en-US" altLang="zh-CN" sz="2700" b="1">
              <a:solidFill>
                <a:schemeClr val="tx1"/>
              </a:solidFill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marL="170180" indent="-170180" defTabSz="683895" eaLnBrk="1" hangingPunct="1">
              <a:lnSpc>
                <a:spcPct val="140000"/>
              </a:lnSpc>
              <a:buNone/>
              <a:defRPr/>
            </a:pPr>
            <a:r>
              <a:rPr lang="en-US" altLang="zh-CN" sz="2700" b="1">
                <a:solidFill>
                  <a:schemeClr val="tx1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A. Gina                   B. Gina Green</a:t>
            </a:r>
            <a:endParaRPr lang="en-US" altLang="zh-CN" sz="2700" b="1">
              <a:solidFill>
                <a:schemeClr val="tx1"/>
              </a:solidFill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marL="170180" indent="-170180" defTabSz="683895" eaLnBrk="1" hangingPunct="1">
              <a:lnSpc>
                <a:spcPct val="140000"/>
              </a:lnSpc>
              <a:buNone/>
              <a:defRPr/>
            </a:pPr>
            <a:r>
              <a:rPr lang="en-US" altLang="zh-CN" sz="2700" b="1">
                <a:solidFill>
                  <a:schemeClr val="tx1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C. Green                D. Green Gina</a:t>
            </a:r>
            <a:endParaRPr lang="en-US" altLang="zh-CN" sz="2700" b="1">
              <a:solidFill>
                <a:schemeClr val="tx1"/>
              </a:solidFill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marL="170180" indent="-170180" defTabSz="683895" eaLnBrk="1" hangingPunct="1">
              <a:lnSpc>
                <a:spcPct val="140000"/>
              </a:lnSpc>
              <a:buNone/>
              <a:defRPr/>
            </a:pPr>
            <a:r>
              <a:rPr lang="en-US" altLang="zh-CN" sz="2700" b="1">
                <a:solidFill>
                  <a:schemeClr val="tx1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2. — Hello! ________name’s Huanhuan. What’s_____name? </a:t>
            </a:r>
            <a:endParaRPr lang="en-US" altLang="zh-CN" sz="2700" b="1">
              <a:solidFill>
                <a:schemeClr val="tx1"/>
              </a:solidFill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marL="170180" indent="-170180" defTabSz="683895" eaLnBrk="1" hangingPunct="1">
              <a:lnSpc>
                <a:spcPct val="140000"/>
              </a:lnSpc>
              <a:buNone/>
              <a:defRPr/>
            </a:pPr>
            <a:r>
              <a:rPr lang="en-US" altLang="zh-CN" sz="2700" b="1">
                <a:solidFill>
                  <a:schemeClr val="tx1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    — Cindy Black. </a:t>
            </a:r>
            <a:endParaRPr lang="en-US" altLang="zh-CN" sz="2700" b="1">
              <a:solidFill>
                <a:schemeClr val="tx1"/>
              </a:solidFill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marL="170180" indent="-170180" defTabSz="683895" eaLnBrk="1" hangingPunct="1">
              <a:lnSpc>
                <a:spcPct val="140000"/>
              </a:lnSpc>
              <a:buNone/>
              <a:defRPr/>
            </a:pPr>
            <a:r>
              <a:rPr lang="en-US" altLang="zh-CN" sz="2700" b="1">
                <a:solidFill>
                  <a:schemeClr val="tx1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    A. I; you　    B. I; your　     C. My; your　      D. My; you</a:t>
            </a:r>
            <a:endParaRPr lang="en-US" altLang="zh-CN" sz="2700" b="1">
              <a:solidFill>
                <a:schemeClr val="tx1"/>
              </a:solidFill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79429" y="1451593"/>
            <a:ext cx="3955256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sz="2000" b="1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二</a:t>
            </a:r>
            <a:r>
              <a:rPr sz="2000" b="1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、</a:t>
            </a:r>
            <a:r>
              <a:rPr lang="zh-CN" sz="2000" b="1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选出正确选项</a:t>
            </a:r>
            <a:r>
              <a:rPr lang="en-US" sz="2000" b="1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:</a:t>
            </a:r>
            <a:endParaRPr lang="en-US" sz="2000" b="1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" name="图片 1" descr="太阳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185" y="3378835"/>
            <a:ext cx="670560" cy="630555"/>
          </a:xfrm>
          <a:prstGeom prst="rect">
            <a:avLst/>
          </a:prstGeom>
        </p:spPr>
      </p:pic>
      <p:pic>
        <p:nvPicPr>
          <p:cNvPr id="3" name="图片 2" descr="太阳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3620" y="5518785"/>
            <a:ext cx="670560" cy="630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Exercise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344295" y="1419860"/>
            <a:ext cx="470154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sz="2000" b="1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二</a:t>
            </a:r>
            <a:r>
              <a:rPr sz="2000" b="1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、选出正确选项:</a:t>
            </a:r>
            <a:endParaRPr sz="2000" b="1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9170" y="1746885"/>
            <a:ext cx="10393680" cy="4569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+mn-ea"/>
              </a:rPr>
              <a:t>3. — Is your telephone number 13139871349? </a:t>
            </a:r>
            <a:endParaRPr lang="en-US" altLang="zh-CN" sz="28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+mn-ea"/>
              </a:rPr>
              <a:t>    — Yes, ___________. </a:t>
            </a:r>
            <a:endParaRPr lang="en-US" altLang="zh-CN" sz="28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+mn-ea"/>
              </a:rPr>
              <a:t>    A. it is　           B. I am　           C. it’s  　          D. I’m</a:t>
            </a:r>
            <a:endParaRPr lang="en-US" altLang="zh-CN" sz="28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+mn-ea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4. Look! This is my good________. Her name’s Cindy. </a:t>
            </a:r>
            <a:endParaRPr lang="en-US" altLang="zh-CN" sz="28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    A. number　    B. name             C. friend  　     D. school</a:t>
            </a:r>
            <a:endParaRPr lang="en-US" altLang="zh-CN" sz="28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5. —__________                     — It’s 0877-65233710. </a:t>
            </a:r>
            <a:endParaRPr lang="en-US" altLang="zh-CN" sz="28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    A. What color is it?                    B. Is it your phone number? </a:t>
            </a:r>
            <a:endParaRPr lang="en-US" altLang="zh-CN" sz="28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    C. What’s your name?               D. What’s your phone number?</a:t>
            </a:r>
            <a:endParaRPr lang="en-US" altLang="zh-CN" sz="28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太阳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5870" y="2886710"/>
            <a:ext cx="670560" cy="630555"/>
          </a:xfrm>
          <a:prstGeom prst="rect">
            <a:avLst/>
          </a:prstGeom>
        </p:spPr>
      </p:pic>
      <p:pic>
        <p:nvPicPr>
          <p:cNvPr id="12" name="图片 11" descr="太阳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5835" y="3987165"/>
            <a:ext cx="670560" cy="630555"/>
          </a:xfrm>
          <a:prstGeom prst="rect">
            <a:avLst/>
          </a:prstGeom>
        </p:spPr>
      </p:pic>
      <p:pic>
        <p:nvPicPr>
          <p:cNvPr id="13" name="图片 12" descr="太阳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4715" y="5616575"/>
            <a:ext cx="670560" cy="630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222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Learning objectives</a:t>
            </a:r>
            <a:endParaRPr lang="zh-CN" altLang="en-US" sz="2220"/>
          </a:p>
        </p:txBody>
      </p:sp>
      <p:pic>
        <p:nvPicPr>
          <p:cNvPr id="9219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038" y="1160464"/>
            <a:ext cx="7938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09562" y="5870576"/>
            <a:ext cx="635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_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035328" y="7158319"/>
            <a:ext cx="1219200" cy="1066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>
                <a:solidFill>
                  <a:schemeClr val="bg1">
                    <a:lumMod val="95000"/>
                    <a:alpha val="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0</a:t>
            </a:r>
            <a:endParaRPr lang="zh-CN" altLang="en-US" sz="100">
              <a:solidFill>
                <a:schemeClr val="bg1">
                  <a:lumMod val="95000"/>
                  <a:alpha val="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46810" y="1326515"/>
            <a:ext cx="10309860" cy="3169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1</a:t>
            </a:r>
            <a:r>
              <a:rPr lang="zh-CN" alt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）Key words &amp; phrase:</a:t>
            </a:r>
            <a:r>
              <a:rPr lang="en-US" altLang="zh-CN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 </a:t>
            </a: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zero, one, two, three, four, five, six, seven, eight, nine, </a:t>
            </a:r>
            <a:r>
              <a:rPr 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ten, </a:t>
            </a:r>
            <a:endParaRPr lang="en-US"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      </a:t>
            </a: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telephone</a:t>
            </a:r>
            <a:r>
              <a:rPr 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/phone</a:t>
            </a: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 number</a:t>
            </a:r>
            <a:r>
              <a:rPr 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, family name, last name, first name, China.</a:t>
            </a:r>
            <a:endParaRPr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2</a:t>
            </a:r>
            <a:r>
              <a:rPr lang="zh-CN" alt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）</a:t>
            </a: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To learn to recognize the first names and last names</a:t>
            </a:r>
            <a:r>
              <a:rPr 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.</a:t>
            </a:r>
            <a:endParaRPr lang="en-US"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3</a:t>
            </a:r>
            <a:r>
              <a:rPr lang="zh-CN" alt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）Emotional Goals：To get personal information from the reading material.</a:t>
            </a:r>
            <a:endParaRPr lang="zh-CN" altLang="en-US"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                                        </a:t>
            </a:r>
            <a:r>
              <a:rPr lang="en-US" altLang="zh-CN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To improve reading stradgies and skills from reading material.</a:t>
            </a:r>
            <a:endParaRPr lang="en-US" altLang="zh-CN"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Homework</a:t>
            </a:r>
            <a:endParaRPr lang="zh-CN" altLang="en-US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302385" y="2254250"/>
            <a:ext cx="9477375" cy="18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1. Read and recite the new words and phrases of this period.</a:t>
            </a:r>
            <a:endParaRPr lang="en-US" altLang="zh-CN" sz="28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2. Do the exercises in students’ book.</a:t>
            </a:r>
            <a:endParaRPr lang="en-US" altLang="zh-CN" sz="28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Lead in</a:t>
            </a:r>
            <a:endParaRPr lang="zh-CN" altLang="en-US"/>
          </a:p>
        </p:txBody>
      </p:sp>
      <p:sp>
        <p:nvSpPr>
          <p:cNvPr id="54273" name="矩形 1"/>
          <p:cNvSpPr>
            <a:spLocks noChangeArrowheads="1"/>
          </p:cNvSpPr>
          <p:nvPr/>
        </p:nvSpPr>
        <p:spPr bwMode="auto">
          <a:xfrm>
            <a:off x="982345" y="1527175"/>
            <a:ext cx="7197725" cy="4375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Let's review the English numbers from 0-10.</a:t>
            </a:r>
            <a:endParaRPr lang="en-US" altLang="zh-CN" sz="2400" b="1"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  <p:pic>
        <p:nvPicPr>
          <p:cNvPr id="2" name="图片 1" descr="数字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6347" t="7889" r="73403" b="61722"/>
          <a:stretch>
            <a:fillRect/>
          </a:stretch>
        </p:blipFill>
        <p:spPr>
          <a:xfrm>
            <a:off x="2923540" y="2083435"/>
            <a:ext cx="760095" cy="1141095"/>
          </a:xfrm>
          <a:prstGeom prst="rect">
            <a:avLst/>
          </a:prstGeom>
        </p:spPr>
      </p:pic>
      <p:pic>
        <p:nvPicPr>
          <p:cNvPr id="4" name="图片 3" descr="数字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7181" t="65708" r="31333" b="6942"/>
          <a:stretch>
            <a:fillRect/>
          </a:stretch>
        </p:blipFill>
        <p:spPr>
          <a:xfrm>
            <a:off x="1487170" y="2083435"/>
            <a:ext cx="806450" cy="1026795"/>
          </a:xfrm>
          <a:prstGeom prst="rect">
            <a:avLst/>
          </a:prstGeom>
        </p:spPr>
      </p:pic>
      <p:pic>
        <p:nvPicPr>
          <p:cNvPr id="5" name="图片 4" descr="数字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6486" t="8306" r="51389" b="62958"/>
          <a:stretch>
            <a:fillRect/>
          </a:stretch>
        </p:blipFill>
        <p:spPr>
          <a:xfrm>
            <a:off x="4523740" y="2107565"/>
            <a:ext cx="830580" cy="1078865"/>
          </a:xfrm>
          <a:prstGeom prst="rect">
            <a:avLst/>
          </a:prstGeom>
        </p:spPr>
      </p:pic>
      <p:pic>
        <p:nvPicPr>
          <p:cNvPr id="6" name="图片 5" descr="数字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9639" t="8306" r="28653" b="64194"/>
          <a:stretch>
            <a:fillRect/>
          </a:stretch>
        </p:blipFill>
        <p:spPr>
          <a:xfrm>
            <a:off x="6240145" y="2125980"/>
            <a:ext cx="814705" cy="1032510"/>
          </a:xfrm>
          <a:prstGeom prst="rect">
            <a:avLst/>
          </a:prstGeom>
        </p:spPr>
      </p:pic>
      <p:pic>
        <p:nvPicPr>
          <p:cNvPr id="7" name="图片 6" descr="数字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2389" t="8111" r="5083" b="64806"/>
          <a:stretch>
            <a:fillRect/>
          </a:stretch>
        </p:blipFill>
        <p:spPr>
          <a:xfrm>
            <a:off x="7818755" y="2169795"/>
            <a:ext cx="845185" cy="1016635"/>
          </a:xfrm>
          <a:prstGeom prst="rect">
            <a:avLst/>
          </a:prstGeom>
        </p:spPr>
      </p:pic>
      <p:pic>
        <p:nvPicPr>
          <p:cNvPr id="9" name="图片 8" descr="数字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8097" t="38458" r="71653" b="33847"/>
          <a:stretch>
            <a:fillRect/>
          </a:stretch>
        </p:blipFill>
        <p:spPr>
          <a:xfrm>
            <a:off x="9511030" y="2184400"/>
            <a:ext cx="760095" cy="1040130"/>
          </a:xfrm>
          <a:prstGeom prst="rect">
            <a:avLst/>
          </a:prstGeom>
        </p:spPr>
      </p:pic>
      <p:pic>
        <p:nvPicPr>
          <p:cNvPr id="10" name="图片 9" descr="数字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3597" t="36625" r="46139" b="33181"/>
          <a:stretch>
            <a:fillRect/>
          </a:stretch>
        </p:blipFill>
        <p:spPr>
          <a:xfrm>
            <a:off x="1910715" y="4123055"/>
            <a:ext cx="760095" cy="1133475"/>
          </a:xfrm>
          <a:prstGeom prst="rect">
            <a:avLst/>
          </a:prstGeom>
        </p:spPr>
      </p:pic>
      <p:pic>
        <p:nvPicPr>
          <p:cNvPr id="11" name="图片 10" descr="数字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55222" t="38694" r="26583" b="35889"/>
          <a:stretch>
            <a:fillRect/>
          </a:stretch>
        </p:blipFill>
        <p:spPr>
          <a:xfrm>
            <a:off x="3554730" y="4396105"/>
            <a:ext cx="682625" cy="954405"/>
          </a:xfrm>
          <a:prstGeom prst="rect">
            <a:avLst/>
          </a:prstGeom>
        </p:spPr>
      </p:pic>
      <p:pic>
        <p:nvPicPr>
          <p:cNvPr id="13" name="图片 12" descr="数字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3417" t="37875" r="5708" b="33806"/>
          <a:stretch>
            <a:fillRect/>
          </a:stretch>
        </p:blipFill>
        <p:spPr>
          <a:xfrm>
            <a:off x="5236845" y="4354195"/>
            <a:ext cx="782955" cy="1062990"/>
          </a:xfrm>
          <a:prstGeom prst="rect">
            <a:avLst/>
          </a:prstGeom>
        </p:spPr>
      </p:pic>
      <p:pic>
        <p:nvPicPr>
          <p:cNvPr id="14" name="图片 13" descr="数字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2778" t="66194" r="59250" b="7139"/>
          <a:stretch>
            <a:fillRect/>
          </a:stretch>
        </p:blipFill>
        <p:spPr>
          <a:xfrm>
            <a:off x="7130415" y="4378325"/>
            <a:ext cx="674370" cy="1001395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8804910" y="4238625"/>
            <a:ext cx="1092835" cy="1141095"/>
            <a:chOff x="12246" y="7087"/>
            <a:chExt cx="2677" cy="2188"/>
          </a:xfrm>
        </p:grpSpPr>
        <p:pic>
          <p:nvPicPr>
            <p:cNvPr id="16" name="图片 15" descr="数字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6347" t="7889" r="73403" b="61722"/>
            <a:stretch>
              <a:fillRect/>
            </a:stretch>
          </p:blipFill>
          <p:spPr>
            <a:xfrm>
              <a:off x="12246" y="7087"/>
              <a:ext cx="1458" cy="2188"/>
            </a:xfrm>
            <a:prstGeom prst="rect">
              <a:avLst/>
            </a:prstGeom>
          </p:spPr>
        </p:pic>
        <p:pic>
          <p:nvPicPr>
            <p:cNvPr id="24" name="图片 23" descr="数字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47181" t="65708" r="31333" b="6181"/>
            <a:stretch>
              <a:fillRect/>
            </a:stretch>
          </p:blipFill>
          <p:spPr>
            <a:xfrm>
              <a:off x="13377" y="7251"/>
              <a:ext cx="1547" cy="2024"/>
            </a:xfrm>
            <a:prstGeom prst="rect">
              <a:avLst/>
            </a:prstGeom>
          </p:spPr>
        </p:pic>
      </p:grpSp>
      <p:sp>
        <p:nvSpPr>
          <p:cNvPr id="26" name="文本框 25"/>
          <p:cNvSpPr txBox="1"/>
          <p:nvPr/>
        </p:nvSpPr>
        <p:spPr>
          <a:xfrm>
            <a:off x="1465580" y="3282315"/>
            <a:ext cx="8280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zero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571365" y="3282315"/>
            <a:ext cx="73533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two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818755" y="3282315"/>
            <a:ext cx="8343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four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535160" y="3282315"/>
            <a:ext cx="73596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five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991360" y="5498465"/>
            <a:ext cx="59817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six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482340" y="5498465"/>
            <a:ext cx="10128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seven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161915" y="5498465"/>
            <a:ext cx="9334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eight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130415" y="5498465"/>
            <a:ext cx="8350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nine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068435" y="5498465"/>
            <a:ext cx="6565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ten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923540" y="3282315"/>
            <a:ext cx="716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one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019800" y="3282315"/>
            <a:ext cx="96583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three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Lead in</a:t>
            </a:r>
            <a:endParaRPr lang="zh-CN" altLang="en-US"/>
          </a:p>
        </p:txBody>
      </p:sp>
      <p:sp>
        <p:nvSpPr>
          <p:cNvPr id="54273" name="矩形 1"/>
          <p:cNvSpPr>
            <a:spLocks noChangeArrowheads="1"/>
          </p:cNvSpPr>
          <p:nvPr/>
        </p:nvSpPr>
        <p:spPr bwMode="auto">
          <a:xfrm>
            <a:off x="982345" y="1527175"/>
            <a:ext cx="6525895" cy="4375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Can you read these English numbers quickly.</a:t>
            </a:r>
            <a:endParaRPr lang="en-US" altLang="zh-CN" sz="2400" b="1"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62380" y="2357120"/>
            <a:ext cx="29502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  <a:sym typeface="+mn-ea"/>
              </a:rPr>
              <a:t>19187459820</a:t>
            </a:r>
            <a:endParaRPr lang="en-US" altLang="zh-CN" sz="3200" b="1">
              <a:solidFill>
                <a:srgbClr val="FF0000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40910" y="2357120"/>
            <a:ext cx="291401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>
                <a:solidFill>
                  <a:srgbClr val="33CC33"/>
                </a:solidFill>
                <a:latin typeface="Comic Sans MS" panose="030F0702030302020204" pitchFamily="66" charset="0"/>
                <a:sym typeface="+mn-ea"/>
              </a:rPr>
              <a:t>15924768591</a:t>
            </a:r>
            <a:endParaRPr lang="en-US" altLang="zh-CN" sz="3200" b="1">
              <a:solidFill>
                <a:srgbClr val="33CC33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980680" y="2357120"/>
            <a:ext cx="315722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lang="en-US" altLang="zh-CN" sz="3200" b="1">
                <a:solidFill>
                  <a:srgbClr val="6666FF"/>
                </a:solidFill>
                <a:latin typeface="Comic Sans MS" panose="030F0702030302020204" pitchFamily="66" charset="0"/>
                <a:sym typeface="+mn-ea"/>
              </a:rPr>
              <a:t>13114763973</a:t>
            </a:r>
            <a:endParaRPr lang="en-US" altLang="zh-CN" sz="3200" b="1">
              <a:solidFill>
                <a:srgbClr val="6666FF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98575" y="3538220"/>
            <a:ext cx="291401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>
                <a:solidFill>
                  <a:srgbClr val="FF9933"/>
                </a:solidFill>
                <a:latin typeface="Comic Sans MS" panose="030F0702030302020204" pitchFamily="66" charset="0"/>
                <a:sym typeface="+mn-ea"/>
              </a:rPr>
              <a:t>15109876543</a:t>
            </a:r>
            <a:endParaRPr lang="en-US" altLang="zh-CN" sz="3200" b="1">
              <a:solidFill>
                <a:srgbClr val="FF9933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40910" y="3538220"/>
            <a:ext cx="291401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>
                <a:solidFill>
                  <a:srgbClr val="CC00FF"/>
                </a:solidFill>
                <a:latin typeface="Comic Sans MS" panose="030F0702030302020204" pitchFamily="66" charset="0"/>
                <a:sym typeface="+mn-ea"/>
              </a:rPr>
              <a:t>13312387301</a:t>
            </a:r>
            <a:endParaRPr lang="zh-CN" altLang="en-US" sz="3200"/>
          </a:p>
        </p:txBody>
      </p:sp>
      <p:sp>
        <p:nvSpPr>
          <p:cNvPr id="15" name="文本框 14"/>
          <p:cNvSpPr txBox="1"/>
          <p:nvPr/>
        </p:nvSpPr>
        <p:spPr>
          <a:xfrm>
            <a:off x="8101965" y="3538220"/>
            <a:ext cx="291401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>
                <a:solidFill>
                  <a:srgbClr val="3399FF"/>
                </a:solidFill>
                <a:latin typeface="Comic Sans MS" panose="030F0702030302020204" pitchFamily="66" charset="0"/>
                <a:sym typeface="+mn-ea"/>
              </a:rPr>
              <a:t>13882348760</a:t>
            </a:r>
            <a:endParaRPr lang="en-US" altLang="zh-CN" sz="3200" b="1">
              <a:solidFill>
                <a:srgbClr val="3399FF"/>
              </a:solidFill>
              <a:latin typeface="Comic Sans MS" panose="030F0702030302020204" pitchFamily="66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11270" name="标题 1"/>
          <p:cNvSpPr txBox="1">
            <a:spLocks noChangeArrowheads="1"/>
          </p:cNvSpPr>
          <p:nvPr/>
        </p:nvSpPr>
        <p:spPr bwMode="auto">
          <a:xfrm>
            <a:off x="1533525" y="1435100"/>
            <a:ext cx="374713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Let's talk about stars:</a:t>
            </a:r>
            <a:endParaRPr lang="en-US" altLang="zh-CN"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  <p:pic>
        <p:nvPicPr>
          <p:cNvPr id="9" name="图片 8" descr="赵丽颖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74455" y="2360295"/>
            <a:ext cx="2026285" cy="2660015"/>
          </a:xfrm>
          <a:prstGeom prst="ellipse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62660" y="2124075"/>
            <a:ext cx="3674745" cy="650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—What’s her name?   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62660" y="2774950"/>
            <a:ext cx="4721860" cy="650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—Her name is </a:t>
            </a:r>
            <a:r>
              <a:rPr lang="en-US" altLang="zh-CN" sz="2800" b="1">
                <a:solidFill>
                  <a:srgbClr val="1552D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Z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hao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2800" b="1">
                <a:solidFill>
                  <a:srgbClr val="1552D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L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iying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.   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3120" y="4660265"/>
            <a:ext cx="5148580" cy="1210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—What’s her telephone number?   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3120" y="5492115"/>
            <a:ext cx="7160260" cy="650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—...is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19187459820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.  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 flipH="1">
            <a:off x="3574098" y="3295333"/>
            <a:ext cx="114300" cy="498475"/>
          </a:xfrm>
          <a:prstGeom prst="line">
            <a:avLst/>
          </a:prstGeom>
          <a:ln w="28575"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68576" tIns="34289" rIns="68576" bIns="34289"/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962660" y="3794125"/>
            <a:ext cx="3747135" cy="995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last name/family name</a:t>
            </a:r>
            <a:endParaRPr lang="en-US" altLang="zh-CN" sz="2800" b="1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  </a:t>
            </a:r>
            <a:r>
              <a:rPr lang="zh-CN" altLang="en-US" sz="2800" b="1">
                <a:solidFill>
                  <a:srgbClr val="1552D1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姓</a:t>
            </a:r>
            <a:endParaRPr lang="zh-CN" altLang="en-US" sz="2800" b="1">
              <a:solidFill>
                <a:srgbClr val="1552D1"/>
              </a:solidFill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</p:txBody>
      </p:sp>
      <p:sp>
        <p:nvSpPr>
          <p:cNvPr id="44036" name="Line 4"/>
          <p:cNvSpPr/>
          <p:nvPr/>
        </p:nvSpPr>
        <p:spPr>
          <a:xfrm>
            <a:off x="5206365" y="3295650"/>
            <a:ext cx="478790" cy="406400"/>
          </a:xfrm>
          <a:prstGeom prst="line">
            <a:avLst/>
          </a:prstGeom>
          <a:ln w="349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68576" tIns="34289" rIns="68576" bIns="34289"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129530" y="3794125"/>
            <a:ext cx="3588385" cy="995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first name/given name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1552D1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名</a:t>
            </a:r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3291840" y="3275965"/>
            <a:ext cx="2098040" cy="190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5484495" y="2753995"/>
            <a:ext cx="232981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full name</a:t>
            </a:r>
            <a:r>
              <a:rPr lang="zh-CN" altLang="en-US" sz="2800" b="1">
                <a:solidFill>
                  <a:srgbClr val="1552D1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全名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44035" grpId="0"/>
      <p:bldP spid="10" grpId="0"/>
      <p:bldP spid="44036" grpId="0"/>
      <p:bldP spid="12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11270" name="标题 1"/>
          <p:cNvSpPr txBox="1">
            <a:spLocks noChangeArrowheads="1"/>
          </p:cNvSpPr>
          <p:nvPr/>
        </p:nvSpPr>
        <p:spPr bwMode="auto">
          <a:xfrm>
            <a:off x="1533525" y="1435100"/>
            <a:ext cx="374713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Let's talk about stars:</a:t>
            </a:r>
            <a:endParaRPr lang="en-US" altLang="zh-CN"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62660" y="2124075"/>
            <a:ext cx="3674745" cy="650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—What’s his name?   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62660" y="2774950"/>
            <a:ext cx="4721860" cy="650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—His name is </a:t>
            </a:r>
            <a:r>
              <a:rPr lang="en-US" altLang="zh-CN" sz="2800" b="1">
                <a:solidFill>
                  <a:srgbClr val="1552D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W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ang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2800" b="1">
                <a:solidFill>
                  <a:srgbClr val="1552D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Y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ibo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.   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3120" y="4660265"/>
            <a:ext cx="5148580" cy="1210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—What’s his telephone number?   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3120" y="5492115"/>
            <a:ext cx="7160260" cy="650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—...is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13312387301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.  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 flipH="1">
            <a:off x="3574098" y="3295333"/>
            <a:ext cx="114300" cy="498475"/>
          </a:xfrm>
          <a:prstGeom prst="line">
            <a:avLst/>
          </a:prstGeom>
          <a:ln w="28575"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68576" tIns="34289" rIns="68576" bIns="34289"/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962660" y="3794125"/>
            <a:ext cx="3747135" cy="995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last name/family name</a:t>
            </a:r>
            <a:endParaRPr lang="en-US" altLang="zh-CN" sz="2800" b="1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  </a:t>
            </a:r>
            <a:r>
              <a:rPr lang="zh-CN" altLang="en-US" sz="2800" b="1">
                <a:solidFill>
                  <a:srgbClr val="1552D1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姓</a:t>
            </a:r>
            <a:endParaRPr lang="zh-CN" altLang="en-US" sz="2800" b="1">
              <a:solidFill>
                <a:srgbClr val="1552D1"/>
              </a:solidFill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</p:txBody>
      </p:sp>
      <p:sp>
        <p:nvSpPr>
          <p:cNvPr id="44036" name="Line 4"/>
          <p:cNvSpPr/>
          <p:nvPr/>
        </p:nvSpPr>
        <p:spPr>
          <a:xfrm>
            <a:off x="5206365" y="3295650"/>
            <a:ext cx="478790" cy="406400"/>
          </a:xfrm>
          <a:prstGeom prst="line">
            <a:avLst/>
          </a:prstGeom>
          <a:ln w="349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68576" tIns="34289" rIns="68576" bIns="34289"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129530" y="3794125"/>
            <a:ext cx="3588385" cy="995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first name/given name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1552D1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名</a:t>
            </a:r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3291840" y="3275965"/>
            <a:ext cx="2098040" cy="190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5484495" y="2753995"/>
            <a:ext cx="232981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full name</a:t>
            </a:r>
            <a:r>
              <a:rPr lang="zh-CN" altLang="en-US" sz="2800" b="1">
                <a:solidFill>
                  <a:srgbClr val="1552D1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全名</a:t>
            </a:r>
            <a:endParaRPr lang="zh-CN" altLang="en-US"/>
          </a:p>
        </p:txBody>
      </p:sp>
      <p:pic>
        <p:nvPicPr>
          <p:cNvPr id="2" name="图片 1" descr="王一博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46845" y="2175510"/>
            <a:ext cx="1747520" cy="273939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44035" grpId="0"/>
      <p:bldP spid="10" grpId="0"/>
      <p:bldP spid="44036" grpId="0"/>
      <p:bldP spid="12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11270" name="标题 1"/>
          <p:cNvSpPr txBox="1">
            <a:spLocks noChangeArrowheads="1"/>
          </p:cNvSpPr>
          <p:nvPr/>
        </p:nvSpPr>
        <p:spPr bwMode="auto">
          <a:xfrm>
            <a:off x="1533525" y="1435100"/>
            <a:ext cx="374713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Let's talk about ourselves:</a:t>
            </a:r>
            <a:endParaRPr lang="en-US" altLang="zh-CN"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62660" y="2124075"/>
            <a:ext cx="3674745" cy="650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—What’s your name?   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62660" y="2774950"/>
            <a:ext cx="4721860" cy="650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—My name is </a:t>
            </a:r>
            <a:r>
              <a:rPr lang="en-US" altLang="zh-CN" sz="2800" b="1">
                <a:solidFill>
                  <a:srgbClr val="1552D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... 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.   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2660" y="4727575"/>
            <a:ext cx="6078855" cy="650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—What’s your telephone number?   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62660" y="5397500"/>
            <a:ext cx="7160260" cy="650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—My telephone number is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... 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.  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62660" y="3425825"/>
            <a:ext cx="9278620" cy="650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—What’s your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family/last name/</a:t>
            </a:r>
            <a:r>
              <a:rPr lang="en-US" altLang="zh-CN" sz="2800" b="1">
                <a:solidFill>
                  <a:srgbClr val="1552D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given/first name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?   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2660" y="4076700"/>
            <a:ext cx="7217410" cy="650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—My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family/last/</a:t>
            </a:r>
            <a:r>
              <a:rPr lang="en-US" altLang="zh-CN" sz="2800" b="1">
                <a:solidFill>
                  <a:srgbClr val="1552D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given/first 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name is ...   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pic>
        <p:nvPicPr>
          <p:cNvPr id="21511" name="Picture 6" descr="男孩儿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041515" y="4338955"/>
            <a:ext cx="2032635" cy="17729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7" descr="女孩儿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820275" y="4269105"/>
            <a:ext cx="1324610" cy="19469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79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9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4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8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11270" name="标题 1"/>
          <p:cNvSpPr txBox="1">
            <a:spLocks noChangeArrowheads="1"/>
          </p:cNvSpPr>
          <p:nvPr/>
        </p:nvSpPr>
        <p:spPr bwMode="auto">
          <a:xfrm>
            <a:off x="1325880" y="1435100"/>
            <a:ext cx="914336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2a Read the list of names.Write F for the </a:t>
            </a:r>
            <a:r>
              <a:rPr lang="en-US" sz="2000" b="1" i="1" u="sng">
                <a:solidFill>
                  <a:srgbClr val="1552D1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first name</a:t>
            </a:r>
            <a:r>
              <a:rPr 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 and L for the </a:t>
            </a:r>
            <a:r>
              <a:rPr lang="en-US" sz="2000" b="1" i="1" u="sng">
                <a:solidFill>
                  <a:srgbClr val="1552D1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last name</a:t>
            </a:r>
            <a:r>
              <a:rPr 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. </a:t>
            </a:r>
            <a:endParaRPr lang="en-US"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60475" y="2359025"/>
            <a:ext cx="5205095" cy="3514090"/>
          </a:xfrm>
          <a:prstGeom prst="rect">
            <a:avLst/>
          </a:prstGeom>
          <a:solidFill>
            <a:srgbClr val="FEF4E8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76" tIns="34289" rIns="68576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1.Alan               </a:t>
            </a:r>
            <a:r>
              <a:rPr lang="en-US" altLang="zh-CN" b="1" smtClean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6.Jack </a:t>
            </a:r>
            <a:r>
              <a:rPr lang="en-US" altLang="zh-CN" b="1" u="sng" smtClean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      </a:t>
            </a:r>
            <a:r>
              <a:rPr lang="en-US" altLang="zh-CN" b="1" smtClean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  </a:t>
            </a:r>
            <a:endParaRPr lang="en-US" altLang="zh-CN" b="1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2.Green             </a:t>
            </a:r>
            <a:r>
              <a:rPr lang="en-US" altLang="zh-CN" b="1" smtClean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7.Smith</a:t>
            </a:r>
            <a:r>
              <a:rPr lang="en-US" altLang="zh-CN" b="1" u="sng" smtClean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     </a:t>
            </a:r>
            <a:endParaRPr lang="en-US" altLang="zh-CN" b="1" u="sng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3.Miller             </a:t>
            </a:r>
            <a:r>
              <a:rPr lang="en-US" altLang="zh-CN" b="1" smtClean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8.Brown       </a:t>
            </a:r>
            <a:endParaRPr lang="en-US" altLang="zh-CN" b="1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4.Mingming      </a:t>
            </a:r>
            <a:r>
              <a:rPr lang="en-US" altLang="zh-CN" b="1" smtClean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9.Zhang       </a:t>
            </a:r>
            <a:endParaRPr lang="en-US" altLang="zh-CN" b="1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5.Gina               </a:t>
            </a:r>
            <a:r>
              <a:rPr lang="en-US" altLang="zh-CN" b="1" smtClean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10.Mary</a:t>
            </a:r>
            <a:r>
              <a:rPr lang="en-US" altLang="zh-CN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6" descr="5%YXA5Y@BRT9G0DJ9ZNX4FJ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BFCF4">
                  <a:alpha val="100000"/>
                </a:srgbClr>
              </a:clrFrom>
              <a:clrTo>
                <a:srgbClr val="FBFCF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39903" y="2528253"/>
            <a:ext cx="3871912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734628" y="2359025"/>
            <a:ext cx="503237" cy="5594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76" tIns="34289" rIns="68576" bIns="34289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  <a:cs typeface="楷体_GB2312"/>
              </a:rPr>
              <a:t>F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楷体_GB2312"/>
              <a:cs typeface="楷体_GB2312"/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2810510" y="3148648"/>
            <a:ext cx="503238" cy="5594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76" tIns="34289" rIns="68576" bIns="34289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  <a:cs typeface="楷体_GB2312"/>
              </a:rPr>
              <a:t>L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楷体_GB2312"/>
              <a:cs typeface="楷体_GB2312"/>
            </a:endParaRP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3494723" y="4612640"/>
            <a:ext cx="503237" cy="5594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76" tIns="34289" rIns="68576" bIns="34289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  <a:cs typeface="楷体_GB2312"/>
              </a:rPr>
              <a:t>F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楷体_GB2312"/>
              <a:cs typeface="楷体_GB2312"/>
            </a:endParaRP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2521268" y="5313680"/>
            <a:ext cx="503237" cy="5594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76" tIns="34289" rIns="68576" bIns="34289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  <a:cs typeface="楷体_GB2312"/>
              </a:rPr>
              <a:t>F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楷体_GB2312"/>
              <a:cs typeface="楷体_GB2312"/>
            </a:endParaRP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5279708" y="2359025"/>
            <a:ext cx="503237" cy="5594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76" tIns="34289" rIns="68576" bIns="34289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1552D1"/>
                </a:solidFill>
                <a:latin typeface="Times New Roman" panose="02020603050405020304" pitchFamily="18" charset="0"/>
                <a:ea typeface="楷体_GB2312"/>
                <a:cs typeface="楷体_GB2312"/>
              </a:rPr>
              <a:t>F</a:t>
            </a:r>
            <a:endParaRPr lang="en-US" altLang="zh-CN" sz="3200" b="1">
              <a:solidFill>
                <a:srgbClr val="1552D1"/>
              </a:solidFill>
              <a:latin typeface="Times New Roman" panose="02020603050405020304" pitchFamily="18" charset="0"/>
              <a:ea typeface="楷体_GB2312"/>
              <a:cs typeface="楷体_GB2312"/>
            </a:endParaRP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5645468" y="5313680"/>
            <a:ext cx="503237" cy="5594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76" tIns="34289" rIns="68576" bIns="34289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  <a:cs typeface="楷体_GB2312"/>
              </a:rPr>
              <a:t>F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楷体_GB2312"/>
              <a:cs typeface="楷体_GB2312"/>
            </a:endParaRP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2810510" y="3835718"/>
            <a:ext cx="503238" cy="5594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76" tIns="34289" rIns="68576" bIns="34289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  <a:cs typeface="楷体_GB2312"/>
              </a:rPr>
              <a:t>L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楷体_GB2312"/>
              <a:cs typeface="楷体_GB2312"/>
            </a:endParaRPr>
          </a:p>
        </p:txBody>
      </p:sp>
      <p:sp>
        <p:nvSpPr>
          <p:cNvPr id="50" name="Text Box 6"/>
          <p:cNvSpPr txBox="1">
            <a:spLocks noChangeArrowheads="1"/>
          </p:cNvSpPr>
          <p:nvPr/>
        </p:nvSpPr>
        <p:spPr bwMode="auto">
          <a:xfrm>
            <a:off x="5470525" y="3148648"/>
            <a:ext cx="503238" cy="5594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76" tIns="34289" rIns="68576" bIns="34289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1552D1"/>
                </a:solidFill>
                <a:latin typeface="Times New Roman" panose="02020603050405020304" pitchFamily="18" charset="0"/>
                <a:ea typeface="楷体_GB2312"/>
                <a:cs typeface="楷体_GB2312"/>
              </a:rPr>
              <a:t>L</a:t>
            </a:r>
            <a:endParaRPr lang="en-US" altLang="zh-CN" sz="3200" b="1">
              <a:solidFill>
                <a:srgbClr val="1552D1"/>
              </a:solidFill>
              <a:latin typeface="Times New Roman" panose="02020603050405020304" pitchFamily="18" charset="0"/>
              <a:ea typeface="楷体_GB2312"/>
              <a:cs typeface="楷体_GB2312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5546090" y="3836353"/>
            <a:ext cx="503238" cy="5594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76" tIns="34289" rIns="68576" bIns="34289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  <a:cs typeface="楷体_GB2312"/>
              </a:rPr>
              <a:t>L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楷体_GB2312"/>
              <a:cs typeface="楷体_GB2312"/>
            </a:endParaRP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5546090" y="4612323"/>
            <a:ext cx="503238" cy="5594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76" tIns="34289" rIns="68576" bIns="34289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  <a:cs typeface="楷体_GB2312"/>
              </a:rPr>
              <a:t>L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楷体_GB2312"/>
              <a:cs typeface="楷体_GB231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rAng="0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45" grpId="0"/>
      <p:bldP spid="46" grpId="0"/>
      <p:bldP spid="48" grpId="0"/>
      <p:bldP spid="47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578610" y="1325245"/>
            <a:ext cx="5781675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Development: try to describe these people.</a:t>
            </a:r>
            <a:endParaRPr lang="en-US" altLang="zh-CN"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  <p:pic>
        <p:nvPicPr>
          <p:cNvPr id="2" name="图片 1" descr="关晓彤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8610" y="3515360"/>
            <a:ext cx="1693545" cy="2045335"/>
          </a:xfrm>
          <a:prstGeom prst="ellipse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42365" y="5560695"/>
            <a:ext cx="279209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>
                <a:solidFill>
                  <a:srgbClr val="1552D1"/>
                </a:solidFill>
                <a:latin typeface="Times New Roman" panose="02020603050405020304" pitchFamily="18" charset="0"/>
                <a:sym typeface="+mn-ea"/>
              </a:rPr>
              <a:t>Guan</a:t>
            </a:r>
            <a:r>
              <a:rPr lang="en-US" altLang="zh-CN" b="1">
                <a:solidFill>
                  <a:srgbClr val="80008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Xiaotong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42665" y="1724025"/>
            <a:ext cx="3966845" cy="1641475"/>
          </a:xfrm>
          <a:prstGeom prst="rect">
            <a:avLst/>
          </a:prstGeom>
          <a:solidFill>
            <a:srgbClr val="FEF4E8"/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His/ Her </a:t>
            </a:r>
            <a:r>
              <a:rPr lang="en-US" altLang="zh-CN" sz="2800" b="1">
                <a:solidFill>
                  <a:srgbClr val="00B050"/>
                </a:solidFill>
                <a:latin typeface="Times New Roman" panose="02020603050405020304" pitchFamily="18" charset="0"/>
                <a:sym typeface="+mn-ea"/>
              </a:rPr>
              <a:t>full name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is ....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His/Her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first name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’s ... .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His/Her </a:t>
            </a:r>
            <a:r>
              <a:rPr lang="en-US" altLang="zh-CN" sz="2800" b="1">
                <a:solidFill>
                  <a:srgbClr val="1552D1"/>
                </a:solidFill>
                <a:latin typeface="Times New Roman" panose="02020603050405020304" pitchFamily="18" charset="0"/>
                <a:sym typeface="+mn-ea"/>
              </a:rPr>
              <a:t>last name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’s ... .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pic>
        <p:nvPicPr>
          <p:cNvPr id="7" name="图片 6" descr="龚俊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240" y="3515360"/>
            <a:ext cx="1741805" cy="2044065"/>
          </a:xfrm>
          <a:prstGeom prst="ellipse">
            <a:avLst/>
          </a:prstGeom>
        </p:spPr>
      </p:pic>
      <p:pic>
        <p:nvPicPr>
          <p:cNvPr id="8" name="图片 7" descr="郁可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625" y="3515360"/>
            <a:ext cx="1811655" cy="2045335"/>
          </a:xfrm>
          <a:prstGeom prst="ellipse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427980" y="5560695"/>
            <a:ext cx="184404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>
                <a:solidFill>
                  <a:srgbClr val="1552D1"/>
                </a:solidFill>
                <a:latin typeface="Times New Roman" panose="02020603050405020304" pitchFamily="18" charset="0"/>
                <a:sym typeface="+mn-ea"/>
              </a:rPr>
              <a:t>Gong</a:t>
            </a:r>
            <a:r>
              <a:rPr lang="en-US" altLang="zh-CN" b="1">
                <a:solidFill>
                  <a:srgbClr val="80008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Jun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764270" y="5559425"/>
            <a:ext cx="180530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>
                <a:solidFill>
                  <a:srgbClr val="1552D1"/>
                </a:solidFill>
                <a:latin typeface="Times New Roman" panose="02020603050405020304" pitchFamily="18" charset="0"/>
                <a:sym typeface="+mn-ea"/>
              </a:rPr>
              <a:t>Yu</a:t>
            </a:r>
            <a:r>
              <a:rPr lang="en-US" altLang="zh-CN" b="1">
                <a:solidFill>
                  <a:srgbClr val="80008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Kewei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1.xml><?xml version="1.0" encoding="utf-8"?>
<p:tagLst xmlns:p="http://schemas.openxmlformats.org/presentationml/2006/main">
  <p:tag name="PA" val="v3.0.1"/>
</p:tagLst>
</file>

<file path=ppt/tags/tag12.xml><?xml version="1.0" encoding="utf-8"?>
<p:tagLst xmlns:p="http://schemas.openxmlformats.org/presentationml/2006/main">
  <p:tag name="PA" val="v3.0.1"/>
</p:tagLst>
</file>

<file path=ppt/tags/tag13.xml><?xml version="1.0" encoding="utf-8"?>
<p:tagLst xmlns:p="http://schemas.openxmlformats.org/presentationml/2006/main">
  <p:tag name="AS_NET" val="4.0.30319.42000"/>
  <p:tag name="AS_OS" val="Microsoft Windows NT 6.2.9200.0"/>
  <p:tag name="AS_RELEASE_DATE" val="2022.10.14"/>
  <p:tag name="AS_TITLE" val="Aspose.Slides for .NET 4.0 Client Profile"/>
  <p:tag name="AS_VERSION" val="22.10"/>
  <p:tag name="COMMONDATA" val="eyJoZGlkIjoiOTAxZTgxNGVlMDk5ODQ5MGQ2MTFkZjA5MDI0NzYxYjIifQ==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4407</Words>
  <Application>WPS 演示</Application>
  <PresentationFormat/>
  <Paragraphs>337</Paragraphs>
  <Slides>20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思源黑体 CN Bold</vt:lpstr>
      <vt:lpstr>黑体</vt:lpstr>
      <vt:lpstr>字魂105号-简雅黑</vt:lpstr>
      <vt:lpstr>Times New Roman</vt:lpstr>
      <vt:lpstr>字魂95号-手刻宋</vt:lpstr>
      <vt:lpstr>Arial Unicode MS</vt:lpstr>
      <vt:lpstr>Comic Sans MS</vt:lpstr>
      <vt:lpstr>楷体_GB2312</vt:lpstr>
      <vt:lpstr>楷体_GB2312</vt:lpstr>
      <vt:lpstr>Calibri</vt:lpstr>
      <vt:lpstr>Arial Unicode MS</vt:lpstr>
      <vt:lpstr>微软雅黑 Light</vt:lpstr>
      <vt:lpstr>新宋体</vt:lpstr>
      <vt:lpstr>Office 主题​​</vt:lpstr>
      <vt:lpstr>1_Office 主题​​</vt:lpstr>
      <vt:lpstr>PowerPoint 演示文稿</vt:lpstr>
      <vt:lpstr>Learning objectives</vt:lpstr>
      <vt:lpstr>Lead in</vt:lpstr>
      <vt:lpstr>Lead in</vt:lpstr>
      <vt:lpstr>Presentation</vt:lpstr>
      <vt:lpstr>Presentation</vt:lpstr>
      <vt:lpstr>Presentation</vt:lpstr>
      <vt:lpstr>Presentation</vt:lpstr>
      <vt:lpstr>Presentation</vt:lpstr>
      <vt:lpstr>Presentation</vt:lpstr>
      <vt:lpstr>Presentation</vt:lpstr>
      <vt:lpstr>Presentation</vt:lpstr>
      <vt:lpstr>Presentation</vt:lpstr>
      <vt:lpstr>Presentation</vt:lpstr>
      <vt:lpstr>Language points</vt:lpstr>
      <vt:lpstr>Language points</vt:lpstr>
      <vt:lpstr>Exercise</vt:lpstr>
      <vt:lpstr>Exercise</vt:lpstr>
      <vt:lpstr>Exercise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224</cp:revision>
  <dcterms:created xsi:type="dcterms:W3CDTF">2019-06-19T02:08:00Z</dcterms:created>
  <dcterms:modified xsi:type="dcterms:W3CDTF">2023-10-02T12:07:30Z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1AF8D52AEB0B4300A3F329A77FFF19BA</vt:lpwstr>
  </property>
  <property fmtid="{D5CDD505-2E9C-101B-9397-08002B2CF9AE}" pid="3" name="KSOProductBuildVer">
    <vt:lpwstr>2052-12.1.0.15712</vt:lpwstr>
  </property>
</Properties>
</file>