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431" r:id="rId5"/>
    <p:sldId id="432" r:id="rId6"/>
    <p:sldId id="433" r:id="rId7"/>
    <p:sldId id="506" r:id="rId8"/>
    <p:sldId id="481" r:id="rId9"/>
    <p:sldId id="325" r:id="rId10"/>
    <p:sldId id="497" r:id="rId11"/>
    <p:sldId id="507" r:id="rId12"/>
    <p:sldId id="499" r:id="rId13"/>
    <p:sldId id="483" r:id="rId14"/>
    <p:sldId id="469" r:id="rId15"/>
    <p:sldId id="470" r:id="rId16"/>
    <p:sldId id="471" r:id="rId17"/>
    <p:sldId id="472" r:id="rId18"/>
    <p:sldId id="508" r:id="rId19"/>
    <p:sldId id="474" r:id="rId20"/>
    <p:sldId id="504" r:id="rId21"/>
    <p:sldId id="475" r:id="rId22"/>
    <p:sldId id="476" r:id="rId23"/>
    <p:sldId id="505" r:id="rId24"/>
    <p:sldId id="495" r:id="rId25"/>
  </p:sldIdLst>
  <p:sldSz cx="12188825" cy="6858000"/>
  <p:notesSz cx="6858000" cy="9144000"/>
  <p:custDataLst>
    <p:tags r:id="rId26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0" autoAdjust="0"/>
    <p:restoredTop sz="95622" autoAdjust="0"/>
  </p:normalViewPr>
  <p:slideViewPr>
    <p:cSldViewPr>
      <p:cViewPr varScale="1">
        <p:scale>
          <a:sx n="108" d="100"/>
          <a:sy n="108" d="100"/>
        </p:scale>
        <p:origin x="96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3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10.xml" TargetMode="Internal" /><Relationship Id="rId3" Type="http://schemas.openxmlformats.org/officeDocument/2006/relationships/slide" Target="slide8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3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Space and beyond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5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6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6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8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 panose="020b0503020204020204" charset="-122"/>
              </a:rPr>
              <a:t>语 篇 理 解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精读演练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萃取文本精华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991" y="1215471"/>
            <a:ext cx="1074524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1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Fast-reading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991" y="1923932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the main idea of the passage?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A.Men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first landing on the moon.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tragedy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C.A brave teacher.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D.Men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first space exploration.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525412" y="306896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33773" y="692696"/>
            <a:ext cx="113926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2.Read the passage and match the main idea of each paragraph.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space shuttle programme would never suspend.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Para.2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B.The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Apollo 11 first landed on the moon.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Paras.3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C.The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loss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reminds us to continue exploring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space.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Para.5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D.The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disastrous space accident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Para.6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pc="-2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E.The </a:t>
            </a:r>
            <a:r>
              <a:rPr lang="en-US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launch of the </a:t>
            </a:r>
            <a:r>
              <a:rPr lang="en-US" altLang="zh-CN" sz="2600" b="1" i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rekindled people</a:t>
            </a:r>
            <a:r>
              <a:rPr lang="en-US" altLang="zh-CN" sz="2600" b="1" kern="100" spc="-2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spc="-2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interest in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space programme.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413892" y="1700808"/>
            <a:ext cx="1584176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1924" y="2276872"/>
            <a:ext cx="1296144" cy="23762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061964" y="2852936"/>
            <a:ext cx="864096" cy="11521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13892" y="1700808"/>
            <a:ext cx="1584176" cy="24482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413892" y="2924944"/>
            <a:ext cx="1512168" cy="17281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76991" y="764704"/>
            <a:ext cx="1074524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2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Careful-reading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991" y="1402898"/>
            <a:ext cx="1074524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Read the passage carefully and choose the best answer.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1.When was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space shuttle sent into space?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A.On 20th July 1969.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B.On 28th July 1986.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C.On 29th September 1988.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D.On 28th January 1986.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06403" y="436510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676991" y="1124744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2.Why did so many people tune in to witness the take-off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A.The government spent a large amount of money on the programme.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B.It would land on the moon again.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C.A teacher would give her lessons from orbit.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D.It was guided by the most advanced computer.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2896369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3.What was people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attitude towards space programme when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space shuttle took off?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A.Arduous.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B.Fairly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safe.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C.Hazardous.  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D.Rather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dangerous.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086300" y="233328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4.What was followed after the disaster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A.The government stopped space shuttle flights completely.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government refused to investigate the cause of the disaster.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 space shuttle programme never stopped.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D.More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young students were inspired to devote themselves to space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exploration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2853016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6991" y="1124744"/>
            <a:ext cx="10745245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5.According to the passage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which of the following is TRUE?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A.People had assumed the launch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be very safe.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space shuttle exploded several minutes after taking off.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C.There were seven astronauts in Apollo 11 spaceship.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D.People were not surprised about the failure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540351" y="1700808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402934" y="404664"/>
            <a:ext cx="11293359" cy="60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340610"/>
              </a:tabLst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Step 3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Post-reading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2934" y="1040127"/>
            <a:ext cx="1129335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reading the passage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please fill in the following blanks.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Apollo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11 successfully 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land) on the moon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seemed to have become 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accustom) to the notion of space travel.But when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space shuttle was sent up 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28th January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1986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millions of people tuned in to witness its take-off on TV.It was so special because an ordinary teacher planned to give two lessons from the orbit 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rekindle) young pupils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interest in the space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programme.5.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tragical)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shuttle exploded just over a minute after 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it) taking off and all seven astronauts on board 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kill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76786" y="1738908"/>
            <a:ext cx="11496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landed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95124" y="2348880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3638" y="2936557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34772" y="4120505"/>
            <a:ext cx="1725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rekindle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76286" y="4657707"/>
            <a:ext cx="16234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Tragically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28101" y="5317697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4875" y="5901655"/>
            <a:ext cx="1743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were killed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33773" y="1227659"/>
            <a:ext cx="1139266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whole world were shocked at the 8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lose) of it.As a result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space shuttle flights suspended for nearly three years,9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manned flights never stopped.On 29th September 1988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Disco</a:t>
            </a:r>
            <a:r>
              <a:rPr lang="en-US" altLang="zh-CN" sz="2600" b="1" i="1" kern="10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ery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was successfully launched </a:t>
            </a:r>
            <a:r>
              <a:rPr lang="en-US" altLang="zh-CN" sz="2600" b="1" kern="100" spc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into space.In reality</a:t>
            </a:r>
            <a:r>
              <a:rPr lang="zh-CN" altLang="zh-CN" sz="2600" b="1" kern="100" spc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 spc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humans have been trying to reach for the stars</a:t>
            </a:r>
            <a:r>
              <a:rPr lang="zh-CN" altLang="zh-CN" sz="2600" b="1" kern="100" spc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b="1" kern="100" spc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distant they might seem.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0493" y="1331243"/>
            <a:ext cx="7040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loss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88113" y="1935882"/>
            <a:ext cx="667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1070" y="3717032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however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891" y="128417"/>
            <a:ext cx="1118154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Step 4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　</a:t>
            </a: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Sentence-learning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891" y="729305"/>
            <a:ext cx="111815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1.Millions watched that first lunar landing on black and white television sets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 of how arduous and hazardous an undertaking it was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of the many things that could go wrong.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该句为一个复合句。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Millions watched that first lunar landing on black and white television sets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为主干句；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为独立主格结构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形容词短语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 of...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在句中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连接两个并列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zh-CN" sz="2600" b="1" kern="10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 </a:t>
            </a:r>
            <a:endParaRPr lang="en-US" altLang="zh-CN" sz="2600" b="1" kern="10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60902020509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4012" y="376046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伴随状语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49766" y="376999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1856" y="437462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宾语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6941" y="4810442"/>
            <a:ext cx="111815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zh-CN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数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以百万计的人在黑白电视机前观看首次登月，他们的心都提到了嗓子眼，意识到这是一项多么艰巨和危险的任务，也意识到许多事情可能会出错。</a:t>
            </a:r>
            <a:endParaRPr lang="zh-CN" altLang="zh-CN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1834500" y="1124485"/>
            <a:ext cx="10379176" cy="4823419"/>
          </a:xfrm>
          <a:prstGeom prst="rect">
            <a:avLst/>
          </a:prstGeom>
          <a:solidFill>
            <a:srgbClr val="F9F9F9"/>
          </a:solidFill>
          <a:ln w="9525"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" y="1124485"/>
            <a:ext cx="1702385" cy="4823419"/>
          </a:xfrm>
          <a:prstGeom prst="rect">
            <a:avLst/>
          </a:prstGeom>
          <a:solidFill>
            <a:srgbClr val="F9F9F9"/>
          </a:solidFill>
          <a:ln w="9525"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 rot="5400000">
            <a:off x="-398452" y="2911700"/>
            <a:ext cx="2592288" cy="890584"/>
            <a:chOff x="1198662" y="3429794"/>
            <a:chExt cx="3600400" cy="792088"/>
          </a:xfrm>
        </p:grpSpPr>
        <p:grpSp>
          <p:nvGrpSpPr>
            <p:cNvPr id="30" name="组合 29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矩形 37"/>
          <p:cNvSpPr/>
          <p:nvPr/>
        </p:nvSpPr>
        <p:spPr>
          <a:xfrm>
            <a:off x="639116" y="2224205"/>
            <a:ext cx="558593" cy="2284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9116" y="2249978"/>
            <a:ext cx="802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</a:rPr>
              <a:t>单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主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题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语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境</a:t>
            </a:r>
            <a:endParaRPr lang="zh-CN" altLang="zh-CN" sz="2400" b="1" kern="100">
              <a:solidFill>
                <a:srgbClr val="FF9900"/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41764" y="1968501"/>
            <a:ext cx="9764649" cy="3621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Throughout the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ages,men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groped after the meaning of the universe and their role in it; after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all,we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 look forward to the day</a:t>
            </a:r>
            <a:endParaRPr lang="en-US" altLang="zh-CN" sz="2600" b="1" kern="10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the scientists can discover more secrets of the universe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千百年来</a:t>
            </a:r>
            <a:r>
              <a:rPr lang="zh-CN" altLang="en-US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，人们一直在探索宇宙的意义以及人类 自身在宇宙中的</a:t>
            </a:r>
            <a:endParaRPr lang="zh-CN" altLang="en-US" sz="2600" b="1" kern="10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作用；毕竟我们都盼望着科学家 们能够发现更多的宇宙奥密的那一天。</a:t>
            </a:r>
            <a:endParaRPr lang="zh-CN" altLang="en-US" sz="2600" b="1" kern="10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4223533" y="1484784"/>
            <a:ext cx="5601111" cy="430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7930"/>
            <a:r>
              <a:rPr lang="zh-CN" altLang="en-US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人与自然</a:t>
            </a:r>
            <a:r>
              <a:rPr lang="en-US" altLang="zh-CN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ker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广袤无垠的外太空</a:t>
            </a:r>
            <a:endParaRPr lang="zh-CN" altLang="zh-CN" sz="2800" b="1" ker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77891" y="836712"/>
            <a:ext cx="111815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2.By the early 1980s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great rockets previously used in the American space programme had been replaced by the space shuttle.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该句为一个简单句。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great rockets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为句子的主语，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previously used in the American space programme 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为过去分词短语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修饰主语；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the early 1980s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为本句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78061" y="2708920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后置定语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0889" y="3263384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时间状语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6095" y="3768691"/>
            <a:ext cx="11070836" cy="121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zh-CN" altLang="zh-CN" sz="26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在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20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世纪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80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年代初之前，以前用于美国太空计划的大型火箭已经被航天飞机所取代。</a:t>
            </a:r>
            <a:endParaRPr lang="zh-CN" altLang="zh-CN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477891" y="620688"/>
            <a:ext cx="11181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3.The sacrifice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calls to us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reminding us that we must continue to reach for the stars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how distant they might seem.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句式分析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该句为一个复合句。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sacrifice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calls to us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reminding us that we must continue to reach for the stars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在句中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how distant they might seem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在句中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how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可以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来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替换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自主翻译</a:t>
            </a:r>
            <a:r>
              <a:rPr lang="en-US" altLang="zh-CN" sz="2600" b="1" kern="100">
                <a:solidFill>
                  <a:prstClr val="black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</a:t>
            </a:r>
            <a:endParaRPr lang="en-US" altLang="zh-CN" sz="2600" u="sng" kern="10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600" kern="10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____________________________________________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1902" y="247384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主句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53439" y="247384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伴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1073" y="3067511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随状语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84560" y="3041987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让步状语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42084" y="3717032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however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796" y="4099604"/>
            <a:ext cx="108526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    “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挑战者号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的牺牲向我们发出了召唤，提醒我们必须继续探索其他星球的奥秘，不管它们看起来有多遥远。</a:t>
            </a:r>
            <a:endParaRPr lang="zh-CN" altLang="zh-CN" sz="1050" kern="100">
              <a:solidFill>
                <a:srgbClr val="C00000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9300" y="118364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6" name="组合 5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矩形 14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772" y="328056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话题导入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33773" y="1227659"/>
            <a:ext cx="1139266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4591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Scott Kelly</a:t>
            </a:r>
            <a:r>
              <a:rPr lang="zh-CN" altLang="zh-CN" sz="2600" b="1" kern="100">
                <a:solidFill>
                  <a:srgbClr val="C4591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4591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Mikhail Kornienko Celebrate</a:t>
            </a:r>
            <a:endParaRPr lang="zh-CN" altLang="zh-CN" sz="1050" kern="100">
              <a:solidFill>
                <a:srgbClr val="C45911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C4591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171st Day in Space</a:t>
            </a:r>
            <a:endParaRPr lang="zh-CN" altLang="zh-CN" sz="1050" kern="100">
              <a:solidFill>
                <a:srgbClr val="C45911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Astronauts Scott Kelly of NASA and Mikhail Kornienko of Roscosmos arrived at the International Space Station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 they would have 171 days to spend</a:t>
            </a:r>
            <a:r>
              <a:rPr lang="en-US" altLang="zh-CN" sz="2600" b="1" kern="100" baseline="300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looking down on us from our planet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orbit.As planned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trip is longer than any other astronaut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so far.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Why make astronauts spend so much time in space?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773" y="908720"/>
            <a:ext cx="11392669" cy="481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might sound like a whole lot of time to spend in space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the fact is that their mission is far from over.Their one-year trip aboard should help scientists understand what problems might arise during prolonged spaceflight.In addition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several experiments would be carried out at the same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 instance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they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ve had their eyes and their vision closely monitored to pin down any potential changes due to increased intracranial pressure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turn the result of fluid shifts in the upper body because of weightlessness.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33773" y="1227659"/>
            <a:ext cx="11392669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Hoping to get a better idea of how the human body transforms in space</a:t>
            </a:r>
            <a:r>
              <a:rPr lang="en-US" altLang="zh-CN" sz="2600" b="1" kern="100" baseline="300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researchers are also comparing Scott Kelly to his twin brother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retired astronaut Mark Kelly.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During their stay aboard the orbital complex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astronauts have seen many other space explorers come and go.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 rot="5400000">
            <a:off x="1631790" y="-310075"/>
            <a:ext cx="558593" cy="2707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569" y="628926"/>
            <a:ext cx="2698175" cy="66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340610"/>
              </a:tabLst>
            </a:pPr>
            <a:r>
              <a:rPr lang="zh-CN" altLang="zh-CN" sz="2800" b="1">
                <a:solidFill>
                  <a:srgbClr val="FF9900"/>
                </a:solidFill>
                <a:latin typeface="Arial"/>
                <a:ea typeface="微软雅黑" panose="020b0503020204020204" charset="-122"/>
              </a:rPr>
              <a:t>靓句运用于写作</a:t>
            </a:r>
            <a:endParaRPr lang="zh-CN" altLang="zh-CN" sz="2800" b="1">
              <a:solidFill>
                <a:srgbClr val="FF9900"/>
              </a:solidFill>
              <a:latin typeface="Arial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240" y="1556792"/>
            <a:ext cx="11169202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1.After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can go to Shanghai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 you can stay for a week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(2019·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北京，书面表达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b="1" kern="100">
              <a:solidFill>
                <a:srgbClr val="80808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Knowing an exhibition of Chinese paintings will be held at the gallery next month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am writing to apply for the chance to become a volunteer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(2019·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全国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Ⅰ</a:t>
            </a:r>
            <a:r>
              <a:rPr lang="zh-CN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，书面表达</a:t>
            </a:r>
            <a:r>
              <a:rPr lang="en-US" altLang="zh-CN" sz="2600" b="1" kern="100">
                <a:solidFill>
                  <a:srgbClr val="80808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2600" b="1" kern="100">
              <a:solidFill>
                <a:srgbClr val="80808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语篇理解</a:t>
            </a:r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精读演练  萃取文本精华</a:t>
            </a:r>
            <a:endParaRPr lang="en-US" altLang="zh-CN">
              <a:solidFill>
                <a:srgbClr val="8E6D48"/>
              </a:solidFill>
              <a:latin typeface="Arial"/>
              <a:ea typeface="微软雅黑" panose="020b0503020204020204" charset="-122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读前清障    </a:t>
            </a:r>
            <a:r>
              <a:rPr lang="zh-CN" altLang="en-US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识记单词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 panose="020b0503020204020204" charset="-122"/>
              </a:rPr>
              <a:t>  快速顺畅阅读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0326" y="1681644"/>
            <a:ext cx="10628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One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Starting out &amp; Understanding ideas—Comprehending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 panose="020b0503020204020204" charset="-122"/>
              </a:rPr>
              <a:t>读 前 清 障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609020205090404"/>
              </a:rPr>
              <a:t>识记单词  快速顺畅阅读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Courier New" panose="0207060902020509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91" y="980728"/>
            <a:ext cx="107452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4248150"/>
              </a:tabLst>
            </a:pP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品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句猜词</a:t>
            </a:r>
            <a:r>
              <a:rPr lang="en-US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——</a:t>
            </a: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预读下列课文原句，并猜测句中加颜色词汇的意思。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991" y="1619275"/>
            <a:ext cx="1104945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1.Ever since Neil Armstrong first set foot on the Moon back on 20 July 1969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have become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accustomed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the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notion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of space travel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2.Millions watched that first lunar landing on black and white television sets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their hearts in their mouths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aware of how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arduous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and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hazardous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an undertaking it was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of the many things that could go wrong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97055" y="2905894"/>
            <a:ext cx="28520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适应了的，习惯的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65407" y="290589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概念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33571" y="5248250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费力的；艰难的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39922" y="5248250"/>
            <a:ext cx="2852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危险的，不安全的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33773" y="195987"/>
            <a:ext cx="1139266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3.Following the Moon landings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space travel rapidly became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unexceptional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the public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innovations succeeded each other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   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4.Christa hoped to communicate a sense of excitement and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rekindle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interest in the space programme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	   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Tragically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never returned to her classroom as the shuttle exploded just over a minute after taking off in Florida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all seven astronauts on board were killed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								     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6.Following the shock of the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Challenger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disaster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space shuttle flights were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suspended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for nearly three years while the cause of the disaster was investigated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some of the shuttle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components were redesigned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___________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3123" y="870620"/>
            <a:ext cx="11849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平常的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32576" y="2037696"/>
            <a:ext cx="31854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重新激起，重新唤起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9426" y="3827140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悲惨地，不幸地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68927" y="6229875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暂停，中止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147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8">
      <vt:lpstr>Arial</vt:lpstr>
      <vt:lpstr>Calibri Light</vt:lpstr>
      <vt:lpstr>Calibri</vt:lpstr>
      <vt:lpstr>Arial Black</vt:lpstr>
      <vt:lpstr>Times New Roman</vt:lpstr>
      <vt:lpstr>华文楷体</vt:lpstr>
      <vt:lpstr>微软雅黑</vt:lpstr>
      <vt:lpstr>Courier New</vt:lpstr>
      <vt:lpstr>华文细黑</vt:lpstr>
      <vt:lpstr>Adobe 黑体 Std R</vt:lpstr>
      <vt:lpstr>宋体</vt:lpstr>
      <vt:lpstr>黑体</vt:lpstr>
      <vt:lpstr>楷体_GB2312</vt:lpstr>
      <vt:lpstr>Book Antiqua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2021-03-21T14:27:53.133</cp:lastPrinted>
  <dcterms:created xsi:type="dcterms:W3CDTF">2021-03-21T14:27:53Z</dcterms:created>
  <dcterms:modified xsi:type="dcterms:W3CDTF">2021-03-21T06:27:54Z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