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2" r:id="rId7"/>
    <p:sldId id="263" r:id="rId8"/>
    <p:sldId id="265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79" r:id="rId25"/>
    <p:sldId id="284" r:id="rId26"/>
    <p:sldId id="285" r:id="rId27"/>
    <p:sldId id="287" r:id="rId28"/>
    <p:sldId id="286" r:id="rId29"/>
    <p:sldId id="288" r:id="rId30"/>
    <p:sldId id="290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92"/>
        <p:guide pos="301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</a:p>
        </p:txBody>
      </p:sp>
      <p:sp>
        <p:nvSpPr>
          <p:cNvPr id="2051" name="文本占位符 205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microsoft.com/office/2007/relationships/media" Target="file:///E:\&#24191;&#38597;\&#27491;&#24120;&#25945;&#23398;\&#21021;&#20013;\&#20843;&#24180;&#32423;&#19978;\&#19978;&#35838;\&#26032;&#29256;&#26412;\U6\&#35838;&#26412;&#24405;&#38899;\Section%20A%201b.mp3" TargetMode="External"/><Relationship Id="rId1" Type="http://schemas.openxmlformats.org/officeDocument/2006/relationships/audio" Target="file:///E:\&#24191;&#38597;\&#27491;&#24120;&#25945;&#23398;\&#21021;&#20013;\&#20843;&#24180;&#32423;&#19978;\&#19978;&#35838;\&#26032;&#29256;&#26412;\U6\&#35838;&#26412;&#24405;&#38899;\Section%20A%201b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media" Target="file:///E:\&#24191;&#38597;\&#27491;&#24120;&#25945;&#23398;\&#21021;&#20013;\&#20843;&#24180;&#32423;&#19978;\&#19978;&#35838;\&#26032;&#29256;&#26412;\U6\&#35838;&#26412;&#24405;&#38899;\Section%20A%202a.mp3" TargetMode="External"/><Relationship Id="rId4" Type="http://schemas.openxmlformats.org/officeDocument/2006/relationships/audio" Target="file:///E:\&#24191;&#38597;\&#27491;&#24120;&#25945;&#23398;\&#21021;&#20013;\&#20843;&#24180;&#32423;&#19978;\&#19978;&#35838;\&#26032;&#29256;&#26412;\U6\&#35838;&#26412;&#24405;&#38899;\Section%20A%202a.mp3" TargetMode="Externa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microsoft.com/office/2007/relationships/media" Target="file:///E:\&#24191;&#38597;\&#27491;&#24120;&#25945;&#23398;\&#21021;&#20013;\&#20843;&#24180;&#32423;&#19978;\&#19978;&#35838;\&#26032;&#29256;&#26412;\U6\&#35838;&#26412;&#24405;&#38899;\Section%20A%202b.mp3" TargetMode="External"/><Relationship Id="rId1" Type="http://schemas.openxmlformats.org/officeDocument/2006/relationships/audio" Target="file:///E:\&#24191;&#38597;\&#27491;&#24120;&#25945;&#23398;\&#21021;&#20013;\&#20843;&#24180;&#32423;&#19978;\&#19978;&#35838;\&#26032;&#29256;&#26412;\U6\&#35838;&#26412;&#24405;&#38899;\Section%20A%202b.mp3" TargetMode="Externa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microsoft.com/office/2007/relationships/media" Target="file:///E:\&#24191;&#38597;\&#27491;&#24120;&#25945;&#23398;\&#21021;&#20013;\&#20843;&#24180;&#32423;&#19978;\&#19978;&#35838;\&#26032;&#29256;&#26412;\U6\&#35838;&#26412;&#24405;&#38899;\Section%20A%202b.mp3" TargetMode="External"/><Relationship Id="rId1" Type="http://schemas.openxmlformats.org/officeDocument/2006/relationships/audio" Target="file:///E:\&#24191;&#38597;\&#27491;&#24120;&#25945;&#23398;\&#21021;&#20013;\&#20843;&#24180;&#32423;&#19978;\&#19978;&#35838;\&#26032;&#29256;&#26412;\U6\&#35838;&#26412;&#24405;&#38899;\Section%20A%202b.mp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Text Box 2"/>
          <p:cNvSpPr txBox="1"/>
          <p:nvPr/>
        </p:nvSpPr>
        <p:spPr>
          <a:xfrm>
            <a:off x="685800" y="1219200"/>
            <a:ext cx="8229600" cy="2438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 6</a:t>
            </a:r>
            <a:endParaRPr lang="en-US" altLang="zh-CN" sz="44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I’m going to study  computer science</a:t>
            </a:r>
            <a:r>
              <a:rPr lang="zh-CN" altLang="en-US" sz="4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44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WordArt 6"/>
          <p:cNvSpPr>
            <a:spLocks noTextEdit="1"/>
          </p:cNvSpPr>
          <p:nvPr/>
        </p:nvSpPr>
        <p:spPr>
          <a:xfrm>
            <a:off x="2133600" y="4191000"/>
            <a:ext cx="49688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A (1a-2c)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221163"/>
            <a:ext cx="4033838" cy="252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4" descr="index_r3_c7"/>
          <p:cNvPicPr>
            <a:picLocks noChangeAspect="1"/>
          </p:cNvPicPr>
          <p:nvPr/>
        </p:nvPicPr>
        <p:blipFill>
          <a:blip r:embed="rId2"/>
          <a:srcRect l="5536" t="3583" r="8942" b="1772"/>
          <a:stretch>
            <a:fillRect/>
          </a:stretch>
        </p:blipFill>
        <p:spPr>
          <a:xfrm>
            <a:off x="179388" y="44450"/>
            <a:ext cx="3887787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8"/>
          <p:cNvSpPr txBox="1"/>
          <p:nvPr/>
        </p:nvSpPr>
        <p:spPr>
          <a:xfrm>
            <a:off x="4356100" y="5229225"/>
            <a:ext cx="51847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computer programmer.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Text Box 8"/>
          <p:cNvSpPr txBox="1"/>
          <p:nvPr/>
        </p:nvSpPr>
        <p:spPr>
          <a:xfrm>
            <a:off x="4056063" y="1311275"/>
            <a:ext cx="5646737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pianist.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内容占位符 14337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107950" y="117475"/>
            <a:ext cx="4038600" cy="3095625"/>
          </a:xfrm>
          <a:ln/>
        </p:spPr>
      </p:pic>
      <p:pic>
        <p:nvPicPr>
          <p:cNvPr id="14339" name="内容占位符 1433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7950" y="3502025"/>
            <a:ext cx="4038600" cy="3055938"/>
          </a:xfrm>
          <a:ln/>
        </p:spPr>
      </p:pic>
      <p:sp>
        <p:nvSpPr>
          <p:cNvPr id="14340" name="Text Box 8"/>
          <p:cNvSpPr txBox="1"/>
          <p:nvPr/>
        </p:nvSpPr>
        <p:spPr>
          <a:xfrm>
            <a:off x="4213225" y="4724400"/>
            <a:ext cx="571817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violinist.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Text Box 8"/>
          <p:cNvSpPr txBox="1"/>
          <p:nvPr/>
        </p:nvSpPr>
        <p:spPr>
          <a:xfrm>
            <a:off x="4298950" y="1393825"/>
            <a:ext cx="5646738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pilot.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2" descr="engineer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252413" y="188913"/>
            <a:ext cx="4183062" cy="2879725"/>
          </a:xfrm>
          <a:ln/>
        </p:spPr>
      </p:pic>
      <p:pic>
        <p:nvPicPr>
          <p:cNvPr id="15363" name="图片 1" descr="QQ截图2013080610055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3850" y="3284538"/>
            <a:ext cx="4038600" cy="3303587"/>
          </a:xfrm>
          <a:ln/>
        </p:spPr>
      </p:pic>
      <p:sp>
        <p:nvSpPr>
          <p:cNvPr id="15364" name="Text Box 8"/>
          <p:cNvSpPr txBox="1"/>
          <p:nvPr/>
        </p:nvSpPr>
        <p:spPr>
          <a:xfrm>
            <a:off x="4500563" y="4868863"/>
            <a:ext cx="56467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a bus driver.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Text Box 8"/>
          <p:cNvSpPr txBox="1"/>
          <p:nvPr/>
        </p:nvSpPr>
        <p:spPr>
          <a:xfrm>
            <a:off x="4500563" y="1462088"/>
            <a:ext cx="56467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an engineer.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16385"/>
          <p:cNvSpPr/>
          <p:nvPr/>
        </p:nvSpPr>
        <p:spPr>
          <a:xfrm>
            <a:off x="1333500" y="2349500"/>
            <a:ext cx="7056438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Check the worksheet!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7409"/>
          <p:cNvSpPr txBox="1"/>
          <p:nvPr/>
        </p:nvSpPr>
        <p:spPr>
          <a:xfrm>
            <a:off x="107950" y="-163512"/>
            <a:ext cx="5616575" cy="705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预习闯关（一）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电脑编程师                  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医生                   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工程师                      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手提琴手                    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厨师                  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巴士司机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7.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篮球运动员                  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8.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老师                 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9.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飞行员        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10.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钢琴家                    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11.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演员                  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12.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科学家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文本框 17410"/>
          <p:cNvSpPr txBox="1"/>
          <p:nvPr/>
        </p:nvSpPr>
        <p:spPr>
          <a:xfrm>
            <a:off x="2987675" y="333375"/>
            <a:ext cx="5522913" cy="6523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computer programmer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doctor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engineer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violinist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cook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bus driver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basketball player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teacher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pilot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pianist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actor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scientist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17411"/>
          <p:cNvSpPr/>
          <p:nvPr/>
        </p:nvSpPr>
        <p:spPr>
          <a:xfrm>
            <a:off x="3060700" y="549275"/>
            <a:ext cx="4319588" cy="358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矩形 17412"/>
          <p:cNvSpPr/>
          <p:nvPr/>
        </p:nvSpPr>
        <p:spPr>
          <a:xfrm>
            <a:off x="3014663" y="1058863"/>
            <a:ext cx="4321175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4" name="矩形 17413"/>
          <p:cNvSpPr/>
          <p:nvPr/>
        </p:nvSpPr>
        <p:spPr>
          <a:xfrm>
            <a:off x="3030538" y="1612900"/>
            <a:ext cx="4319587" cy="3603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5" name="矩形 17414"/>
          <p:cNvSpPr/>
          <p:nvPr/>
        </p:nvSpPr>
        <p:spPr>
          <a:xfrm>
            <a:off x="3030538" y="2154238"/>
            <a:ext cx="4319587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6" name="矩形 17415"/>
          <p:cNvSpPr/>
          <p:nvPr/>
        </p:nvSpPr>
        <p:spPr>
          <a:xfrm>
            <a:off x="2987675" y="2636838"/>
            <a:ext cx="4321175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7" name="矩形 17416"/>
          <p:cNvSpPr/>
          <p:nvPr/>
        </p:nvSpPr>
        <p:spPr>
          <a:xfrm>
            <a:off x="3003550" y="3162300"/>
            <a:ext cx="4321175" cy="3603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矩形 17417"/>
          <p:cNvSpPr/>
          <p:nvPr/>
        </p:nvSpPr>
        <p:spPr>
          <a:xfrm>
            <a:off x="3132138" y="3717925"/>
            <a:ext cx="4321175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9" name="矩形 17418"/>
          <p:cNvSpPr/>
          <p:nvPr/>
        </p:nvSpPr>
        <p:spPr>
          <a:xfrm>
            <a:off x="3101975" y="4241800"/>
            <a:ext cx="4321175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0" name="矩形 17419"/>
          <p:cNvSpPr/>
          <p:nvPr/>
        </p:nvSpPr>
        <p:spPr>
          <a:xfrm>
            <a:off x="3057525" y="4767263"/>
            <a:ext cx="4321175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1" name="矩形 17420"/>
          <p:cNvSpPr/>
          <p:nvPr/>
        </p:nvSpPr>
        <p:spPr>
          <a:xfrm>
            <a:off x="3027363" y="5276850"/>
            <a:ext cx="4321175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2" name="矩形 17421"/>
          <p:cNvSpPr/>
          <p:nvPr/>
        </p:nvSpPr>
        <p:spPr>
          <a:xfrm>
            <a:off x="2878138" y="5802313"/>
            <a:ext cx="4319587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3" name="矩形 17422"/>
          <p:cNvSpPr/>
          <p:nvPr/>
        </p:nvSpPr>
        <p:spPr>
          <a:xfrm>
            <a:off x="2892425" y="6432550"/>
            <a:ext cx="4321175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18433"/>
          <p:cNvSpPr txBox="1"/>
          <p:nvPr/>
        </p:nvSpPr>
        <p:spPr>
          <a:xfrm>
            <a:off x="107950" y="117475"/>
            <a:ext cx="9037638" cy="6430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预习闯关（二）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A: ______ do you _______ ______ ______ when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you ________ _______?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意思是：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____________________________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B: I _______ _______ _____ a basketba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ll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player. 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意思是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:______________________________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A: ______ _______ you ________ _________ do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that?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意思是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:______________________________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B: ______ ______ _______ practice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basketball _________ ________.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意思是：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_____________________________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文本框 18434"/>
          <p:cNvSpPr txBox="1"/>
          <p:nvPr/>
        </p:nvSpPr>
        <p:spPr>
          <a:xfrm>
            <a:off x="828675" y="620713"/>
            <a:ext cx="71088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What         want    to     be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1836738" y="1054100"/>
            <a:ext cx="2803525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grow    up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1849438" y="1608138"/>
            <a:ext cx="63960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当你长大了你想当什么呢？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438" name="文本框 18437"/>
          <p:cNvSpPr txBox="1"/>
          <p:nvPr/>
        </p:nvSpPr>
        <p:spPr>
          <a:xfrm>
            <a:off x="1116013" y="2060575"/>
            <a:ext cx="71088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want     to    be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8439" name="文本框 18438"/>
          <p:cNvSpPr txBox="1"/>
          <p:nvPr/>
        </p:nvSpPr>
        <p:spPr>
          <a:xfrm>
            <a:off x="1503363" y="3003550"/>
            <a:ext cx="639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我想当篮球运动员。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828675" y="3573463"/>
            <a:ext cx="70723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How    are        going     to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1563688" y="4413250"/>
            <a:ext cx="639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你打算如何做到呢？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文本框 18441"/>
          <p:cNvSpPr txBox="1"/>
          <p:nvPr/>
        </p:nvSpPr>
        <p:spPr>
          <a:xfrm>
            <a:off x="755650" y="5013325"/>
            <a:ext cx="70723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 I'm   going    to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文本框 18442"/>
          <p:cNvSpPr txBox="1"/>
          <p:nvPr/>
        </p:nvSpPr>
        <p:spPr>
          <a:xfrm>
            <a:off x="3276600" y="5518150"/>
            <a:ext cx="4897438" cy="577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every      day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4" name="文本框 18443"/>
          <p:cNvSpPr txBox="1"/>
          <p:nvPr/>
        </p:nvSpPr>
        <p:spPr>
          <a:xfrm>
            <a:off x="1836738" y="5949950"/>
            <a:ext cx="63960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我打算每天练习篮球。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/>
      <p:bldP spid="18436" grpId="0" bldLvl="0"/>
      <p:bldP spid="18437" grpId="0" bldLvl="0"/>
      <p:bldP spid="18438" grpId="0" bldLvl="0"/>
      <p:bldP spid="18439" grpId="0" bldLvl="0"/>
      <p:bldP spid="18440" grpId="0" bldLvl="0"/>
      <p:bldP spid="18441" grpId="0" bldLvl="0"/>
      <p:bldP spid="18442" grpId="0" bldLvl="0"/>
      <p:bldP spid="18443" grpId="0" bldLvl="0"/>
      <p:bldP spid="1844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9457"/>
          <p:cNvSpPr txBox="1"/>
          <p:nvPr/>
        </p:nvSpPr>
        <p:spPr>
          <a:xfrm>
            <a:off x="179388" y="188913"/>
            <a:ext cx="8929687" cy="5943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【探索闯关】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 I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’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m going to practice basketball every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day. 此句是表示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_________(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一般现在时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过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去时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将来时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的时态。从该句子中可以得出表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将来时的结构是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______________________.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e.g. 我打算去参观动物园。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I ______ ______ ______ visit the zoo. 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4140200" y="1844675"/>
            <a:ext cx="24479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将来时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3997325" y="3286125"/>
            <a:ext cx="4464050" cy="577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be going to do sth.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2197100" y="4797425"/>
            <a:ext cx="38893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am   going   to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  <p:bldP spid="19460" grpId="0" bldLvl="0"/>
      <p:bldP spid="1946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文本框 20481"/>
          <p:cNvSpPr txBox="1"/>
          <p:nvPr/>
        </p:nvSpPr>
        <p:spPr>
          <a:xfrm>
            <a:off x="1114425" y="355600"/>
            <a:ext cx="7742238" cy="2068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 you think these jobs are interesting? Rank them [1-12](1 is most interesting, 12 is least interesting).</a:t>
            </a:r>
            <a:endParaRPr lang="en-US" altLang="zh-CN" sz="36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Oval 2"/>
          <p:cNvSpPr/>
          <p:nvPr/>
        </p:nvSpPr>
        <p:spPr>
          <a:xfrm>
            <a:off x="107950" y="4984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1a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文本框 20483"/>
          <p:cNvSpPr txBox="1"/>
          <p:nvPr/>
        </p:nvSpPr>
        <p:spPr>
          <a:xfrm>
            <a:off x="252413" y="3141663"/>
            <a:ext cx="8712200" cy="3292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computer programmer     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cook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doctor     ____ engineer      ____ teacher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violinist   ____ bus driver 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pilot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pianist     ____ basketball 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scientist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____ actor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5"/>
          <p:cNvSpPr txBox="1"/>
          <p:nvPr/>
        </p:nvSpPr>
        <p:spPr>
          <a:xfrm>
            <a:off x="1187450" y="942975"/>
            <a:ext cx="6948488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fill in the blanks. Then match the items. </a:t>
            </a:r>
            <a:endParaRPr lang="en-US" altLang="zh-CN" sz="3600" b="1" i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WordArt 5"/>
          <p:cNvSpPr>
            <a:spLocks noTextEdit="1"/>
          </p:cNvSpPr>
          <p:nvPr/>
        </p:nvSpPr>
        <p:spPr>
          <a:xfrm>
            <a:off x="1908175" y="188913"/>
            <a:ext cx="3095625" cy="6921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Oval 2"/>
          <p:cNvSpPr/>
          <p:nvPr/>
        </p:nvSpPr>
        <p:spPr>
          <a:xfrm>
            <a:off x="250825" y="998538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1b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1509" name="表格 21508"/>
          <p:cNvGraphicFramePr/>
          <p:nvPr/>
        </p:nvGraphicFramePr>
        <p:xfrm>
          <a:off x="179388" y="2205038"/>
          <a:ext cx="8964613" cy="4756150"/>
        </p:xfrm>
        <a:graphic>
          <a:graphicData uri="http://schemas.openxmlformats.org/drawingml/2006/table">
            <a:tbl>
              <a:tblPr/>
              <a:tblGrid>
                <a:gridCol w="2952750"/>
                <a:gridCol w="6011863"/>
              </a:tblGrid>
              <a:tr h="11890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latin typeface="Arial" panose="020B0604020202020204" pitchFamily="34" charset="0"/>
                        </a:rPr>
                        <a:t>1. computer programmer</a:t>
                      </a:r>
                      <a:endParaRPr lang="zh-CN" altLang="en-US" sz="3600" b="1" dirty="0"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a. take ________ lessons</a:t>
                      </a:r>
                      <a:endParaRPr lang="zh-CN" alt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>
                        <a:alpha val="100000"/>
                      </a:srgbClr>
                    </a:solidFill>
                  </a:tcPr>
                </a:tc>
              </a:tr>
              <a:tr h="11890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latin typeface="Arial" panose="020B0604020202020204" pitchFamily="34" charset="0"/>
                        </a:rPr>
                        <a:t>2. basketball player</a:t>
                      </a:r>
                      <a:endParaRPr lang="zh-CN" altLang="en-US" sz="3600" b="1" dirty="0"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b. study _________ </a:t>
                      </a:r>
                      <a:r>
                        <a:rPr lang="zh-CN" alt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zh-CN" alt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altLang="x-none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science</a:t>
                      </a:r>
                      <a:endParaRPr lang="zh-CN" alt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>
                        <a:alpha val="100000"/>
                      </a:srgbClr>
                    </a:solidFill>
                  </a:tcPr>
                </a:tc>
              </a:tr>
              <a:tr h="11890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latin typeface="Arial" panose="020B0604020202020204" pitchFamily="34" charset="0"/>
                        </a:rPr>
                        <a:t>3. engineer</a:t>
                      </a:r>
                      <a:endParaRPr lang="zh-CN" altLang="en-US" sz="3600" b="1" dirty="0"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c. practice _________ </a:t>
                      </a:r>
                      <a:endParaRPr lang="en-US" altLang="x-none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altLang="x-none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every day </a:t>
                      </a:r>
                      <a:endParaRPr lang="zh-CN" alt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>
                        <a:alpha val="100000"/>
                      </a:srgbClr>
                    </a:solidFill>
                  </a:tcPr>
                </a:tc>
              </a:tr>
              <a:tr h="11890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latin typeface="Arial" panose="020B0604020202020204" pitchFamily="34" charset="0"/>
                        </a:rPr>
                        <a:t>4. actor</a:t>
                      </a:r>
                      <a:endParaRPr lang="zh-CN" altLang="en-US" sz="3600" b="1" dirty="0"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d. study _______ really </a:t>
                      </a:r>
                      <a:endParaRPr lang="en-US" altLang="x-none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altLang="x-none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hard</a:t>
                      </a:r>
                      <a:endParaRPr lang="zh-CN" alt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18" name="Text Box 6"/>
          <p:cNvSpPr txBox="1"/>
          <p:nvPr/>
        </p:nvSpPr>
        <p:spPr>
          <a:xfrm>
            <a:off x="4932363" y="2420938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acting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Text Box 6"/>
          <p:cNvSpPr txBox="1"/>
          <p:nvPr/>
        </p:nvSpPr>
        <p:spPr>
          <a:xfrm>
            <a:off x="5076825" y="3357563"/>
            <a:ext cx="2593975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computer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0" name="Text Box 19"/>
          <p:cNvSpPr txBox="1"/>
          <p:nvPr/>
        </p:nvSpPr>
        <p:spPr>
          <a:xfrm>
            <a:off x="5653088" y="4437063"/>
            <a:ext cx="24479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basketball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Text Box 22"/>
          <p:cNvSpPr txBox="1"/>
          <p:nvPr/>
        </p:nvSpPr>
        <p:spPr>
          <a:xfrm>
            <a:off x="5364163" y="5734050"/>
            <a:ext cx="14398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math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2" name="Line 5"/>
          <p:cNvSpPr/>
          <p:nvPr/>
        </p:nvSpPr>
        <p:spPr>
          <a:xfrm>
            <a:off x="2843213" y="2852738"/>
            <a:ext cx="360362" cy="1152525"/>
          </a:xfrm>
          <a:prstGeom prst="line">
            <a:avLst/>
          </a:prstGeom>
          <a:ln w="57150" cap="flat" cmpd="sng">
            <a:solidFill>
              <a:srgbClr val="C61EC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3" name="Line 6"/>
          <p:cNvSpPr/>
          <p:nvPr/>
        </p:nvSpPr>
        <p:spPr>
          <a:xfrm>
            <a:off x="2124075" y="4076700"/>
            <a:ext cx="1079500" cy="1081088"/>
          </a:xfrm>
          <a:prstGeom prst="line">
            <a:avLst/>
          </a:prstGeom>
          <a:ln w="57150" cap="flat" cmpd="sng">
            <a:solidFill>
              <a:srgbClr val="C61EC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4" name="Line 7"/>
          <p:cNvSpPr/>
          <p:nvPr/>
        </p:nvSpPr>
        <p:spPr>
          <a:xfrm>
            <a:off x="2339975" y="5229225"/>
            <a:ext cx="936625" cy="936625"/>
          </a:xfrm>
          <a:prstGeom prst="line">
            <a:avLst/>
          </a:prstGeom>
          <a:ln w="57150" cap="flat" cmpd="sng">
            <a:solidFill>
              <a:srgbClr val="C61EC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5" name="Line 8"/>
          <p:cNvSpPr/>
          <p:nvPr/>
        </p:nvSpPr>
        <p:spPr>
          <a:xfrm flipV="1">
            <a:off x="1763713" y="3068638"/>
            <a:ext cx="1800225" cy="3298825"/>
          </a:xfrm>
          <a:prstGeom prst="line">
            <a:avLst/>
          </a:prstGeom>
          <a:ln w="57150" cap="flat" cmpd="sng">
            <a:solidFill>
              <a:srgbClr val="C61ECA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1526" name="Section A 1b.mp3" descr="Section A 1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24750" y="981075"/>
            <a:ext cx="936625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6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8014" fill="hold"/>
                                        <p:tgtEl>
                                          <p:spTgt spid="21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6"/>
                  </p:tgtEl>
                </p:cond>
              </p:nextCondLst>
            </p:seq>
          </p:childTnLst>
        </p:cTn>
      </p:par>
    </p:tnLst>
    <p:bldLst>
      <p:bldP spid="21518" grpId="0"/>
      <p:bldP spid="21519" grpId="0"/>
      <p:bldP spid="21520" grpId="0"/>
      <p:bldP spid="215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WordArt 5"/>
          <p:cNvSpPr>
            <a:spLocks noTextEdit="1"/>
          </p:cNvSpPr>
          <p:nvPr/>
        </p:nvSpPr>
        <p:spPr>
          <a:xfrm>
            <a:off x="395288" y="404813"/>
            <a:ext cx="3384550" cy="7921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6" name="文本框 22530"/>
          <p:cNvSpPr txBox="1"/>
          <p:nvPr/>
        </p:nvSpPr>
        <p:spPr>
          <a:xfrm>
            <a:off x="395288" y="1484313"/>
            <a:ext cx="8134350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—How are you going to do that?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—I am going to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take acting lessons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文本框 22531"/>
          <p:cNvSpPr txBox="1"/>
          <p:nvPr/>
        </p:nvSpPr>
        <p:spPr>
          <a:xfrm>
            <a:off x="6013450" y="4005263"/>
            <a:ext cx="2800350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(上表演课)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直接连接符 22532"/>
          <p:cNvSpPr/>
          <p:nvPr/>
        </p:nvSpPr>
        <p:spPr>
          <a:xfrm>
            <a:off x="3781425" y="3789363"/>
            <a:ext cx="39592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125" y="1989138"/>
            <a:ext cx="43307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3"/>
          <p:cNvSpPr/>
          <p:nvPr/>
        </p:nvSpPr>
        <p:spPr>
          <a:xfrm>
            <a:off x="3997325" y="6021388"/>
            <a:ext cx="5256213" cy="639762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/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computer 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p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rogrammer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099" name="Rectangle 6"/>
          <p:cNvSpPr/>
          <p:nvPr/>
        </p:nvSpPr>
        <p:spPr>
          <a:xfrm>
            <a:off x="971550" y="404813"/>
            <a:ext cx="8569325" cy="71437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algn="ctr" defTabSz="913130"/>
            <a:r>
              <a:rPr lang="en-US" altLang="zh-CN" sz="4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are their jobs?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(1a on P41)</a:t>
            </a:r>
            <a:endParaRPr lang="en-US" altLang="zh-CN" sz="20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Text Box 2"/>
          <p:cNvSpPr txBox="1"/>
          <p:nvPr/>
        </p:nvSpPr>
        <p:spPr>
          <a:xfrm>
            <a:off x="539750" y="6021388"/>
            <a:ext cx="3457575" cy="6397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scientist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1" name="图片 5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989138"/>
            <a:ext cx="3600450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/>
      <p:bldP spid="512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23553"/>
          <p:cNvSpPr txBox="1"/>
          <p:nvPr/>
        </p:nvSpPr>
        <p:spPr>
          <a:xfrm>
            <a:off x="252413" y="1484313"/>
            <a:ext cx="9072562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—How are you going to do that?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—I am going to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practice football every day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文本框 23554"/>
          <p:cNvSpPr txBox="1"/>
          <p:nvPr/>
        </p:nvSpPr>
        <p:spPr>
          <a:xfrm>
            <a:off x="5437188" y="4076700"/>
            <a:ext cx="337661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(每天练习足球)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直接连接符 23555"/>
          <p:cNvSpPr/>
          <p:nvPr/>
        </p:nvSpPr>
        <p:spPr>
          <a:xfrm>
            <a:off x="3565525" y="3789363"/>
            <a:ext cx="53276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24577"/>
          <p:cNvSpPr txBox="1"/>
          <p:nvPr/>
        </p:nvSpPr>
        <p:spPr>
          <a:xfrm>
            <a:off x="252413" y="1484313"/>
            <a:ext cx="8891587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—How are you going to do that?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—I am going to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study English really hard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文本框 24578"/>
          <p:cNvSpPr txBox="1"/>
          <p:nvPr/>
        </p:nvSpPr>
        <p:spPr>
          <a:xfrm>
            <a:off x="4500563" y="4005263"/>
            <a:ext cx="4537075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(非常努力学习英语)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直接连接符 24579"/>
          <p:cNvSpPr/>
          <p:nvPr/>
        </p:nvSpPr>
        <p:spPr>
          <a:xfrm>
            <a:off x="3563938" y="3717925"/>
            <a:ext cx="4970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25601"/>
          <p:cNvSpPr txBox="1"/>
          <p:nvPr/>
        </p:nvSpPr>
        <p:spPr>
          <a:xfrm>
            <a:off x="250825" y="1485900"/>
            <a:ext cx="8747125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—How are you going to do that?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—I am going to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study computer science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8" name="文本框 25602"/>
          <p:cNvSpPr txBox="1"/>
          <p:nvPr/>
        </p:nvSpPr>
        <p:spPr>
          <a:xfrm>
            <a:off x="5003800" y="3933825"/>
            <a:ext cx="4176713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(学习电脑科学)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直接连接符 25603"/>
          <p:cNvSpPr/>
          <p:nvPr/>
        </p:nvSpPr>
        <p:spPr>
          <a:xfrm>
            <a:off x="3565525" y="3789363"/>
            <a:ext cx="4751388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文本框 26625"/>
          <p:cNvSpPr txBox="1"/>
          <p:nvPr/>
        </p:nvSpPr>
        <p:spPr>
          <a:xfrm>
            <a:off x="1116013" y="1701800"/>
            <a:ext cx="7056437" cy="96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Practice the conversation in the picture. Then make conversations about the other jobs in 1a.</a:t>
            </a:r>
            <a:endParaRPr lang="en-US" altLang="zh-CN" sz="2400" b="1" i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WordArt 4"/>
          <p:cNvSpPr>
            <a:spLocks noTextEdit="1"/>
          </p:cNvSpPr>
          <p:nvPr/>
        </p:nvSpPr>
        <p:spPr>
          <a:xfrm>
            <a:off x="1692275" y="333375"/>
            <a:ext cx="43211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4" name="Oval 2"/>
          <p:cNvSpPr/>
          <p:nvPr/>
        </p:nvSpPr>
        <p:spPr>
          <a:xfrm>
            <a:off x="468313" y="4048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1c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文本框 26628"/>
          <p:cNvSpPr txBox="1"/>
          <p:nvPr/>
        </p:nvSpPr>
        <p:spPr>
          <a:xfrm>
            <a:off x="323850" y="3068638"/>
            <a:ext cx="8713788" cy="3017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A: What do you want to be when you grow up?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B: I want to be a basketball player.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A: How are you going to do that?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B: I'm  going to practice basketball every day. 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6626" name="图片 27649" descr="CIMG5523"/>
          <p:cNvPicPr>
            <a:picLocks noChangeAspect="1"/>
          </p:cNvPicPr>
          <p:nvPr/>
        </p:nvPicPr>
        <p:blipFill>
          <a:blip r:embed="rId2">
            <a:lum bright="-6000" contrast="17999"/>
          </a:blip>
          <a:stretch>
            <a:fillRect/>
          </a:stretch>
        </p:blipFill>
        <p:spPr>
          <a:xfrm>
            <a:off x="1331913" y="2276475"/>
            <a:ext cx="6335712" cy="436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WordArt 5"/>
          <p:cNvSpPr>
            <a:spLocks noTextEdit="1"/>
          </p:cNvSpPr>
          <p:nvPr/>
        </p:nvSpPr>
        <p:spPr>
          <a:xfrm>
            <a:off x="323850" y="692150"/>
            <a:ext cx="2952750" cy="93503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8" name="Text Box 5"/>
          <p:cNvSpPr txBox="1"/>
          <p:nvPr/>
        </p:nvSpPr>
        <p:spPr>
          <a:xfrm>
            <a:off x="3419475" y="333375"/>
            <a:ext cx="5616575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Listen. What is Cheng Han going to do? Check (</a:t>
            </a:r>
            <a:r>
              <a:rPr lang="en-US" altLang="zh-CN" sz="3600" b="1" i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r>
              <a:rPr lang="en-US" altLang="zh-CN" sz="3600" b="1" i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 the correct boxes in the picture.  </a:t>
            </a:r>
            <a:endParaRPr lang="en-US" altLang="zh-CN" sz="3600" b="1" i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Oval 2"/>
          <p:cNvSpPr/>
          <p:nvPr/>
        </p:nvSpPr>
        <p:spPr>
          <a:xfrm>
            <a:off x="2195513" y="12684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2a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4" name="Picture 10" descr="http://t2.baidu.com/it/u=322956454,1842916263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88" y="2493963"/>
            <a:ext cx="503237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Section A 2a.mp3" descr="Section A 2a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50" y="1412875"/>
            <a:ext cx="1008063" cy="100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163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8674" name="表格 28673"/>
          <p:cNvGraphicFramePr/>
          <p:nvPr/>
        </p:nvGraphicFramePr>
        <p:xfrm>
          <a:off x="71438" y="1484313"/>
          <a:ext cx="8964613" cy="4968875"/>
        </p:xfrm>
        <a:graphic>
          <a:graphicData uri="http://schemas.openxmlformats.org/drawingml/2006/table">
            <a:tbl>
              <a:tblPr/>
              <a:tblGrid>
                <a:gridCol w="1931988"/>
                <a:gridCol w="7032625"/>
              </a:tblGrid>
              <a:tr h="12414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FF0000"/>
                          </a:solidFill>
                        </a:rPr>
                        <a:t>What</a:t>
                      </a:r>
                      <a:endParaRPr lang="en-US" altLang="x-none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ctr" anchorCtr="1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0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FF0000"/>
                          </a:solidFill>
                        </a:rPr>
                        <a:t>Where</a:t>
                      </a:r>
                      <a:endParaRPr lang="en-US" altLang="x-none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ctr" anchorCtr="1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FF0000"/>
                          </a:solidFill>
                        </a:rPr>
                        <a:t>How</a:t>
                      </a:r>
                      <a:endParaRPr lang="en-US" altLang="x-none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ctr" anchorCtr="1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0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600" b="1" dirty="0">
                          <a:solidFill>
                            <a:srgbClr val="FF0000"/>
                          </a:solidFill>
                        </a:rPr>
                        <a:t>When</a:t>
                      </a:r>
                      <a:endParaRPr lang="en-US" altLang="x-none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ctr" anchorCtr="1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1" name="Text Box 6"/>
          <p:cNvSpPr txBox="1"/>
          <p:nvPr/>
        </p:nvSpPr>
        <p:spPr>
          <a:xfrm>
            <a:off x="2052638" y="1557338"/>
            <a:ext cx="6985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Cheng Han is going to be a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teacher.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2" name="Text Box 6"/>
          <p:cNvSpPr txBox="1"/>
          <p:nvPr/>
        </p:nvSpPr>
        <p:spPr>
          <a:xfrm>
            <a:off x="2124075" y="2924175"/>
            <a:ext cx="7777163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He is going to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move to Shanghai.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3" name="Text Box 19"/>
          <p:cNvSpPr txBox="1"/>
          <p:nvPr/>
        </p:nvSpPr>
        <p:spPr>
          <a:xfrm>
            <a:off x="2052638" y="4006850"/>
            <a:ext cx="6875462" cy="1187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He is going to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learn how to teach children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4" name="Text Box 22"/>
          <p:cNvSpPr txBox="1"/>
          <p:nvPr/>
        </p:nvSpPr>
        <p:spPr>
          <a:xfrm>
            <a:off x="2016125" y="5300663"/>
            <a:ext cx="7019925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He is going to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finish high school and college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first.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1" name="Text Box 5"/>
          <p:cNvSpPr txBox="1"/>
          <p:nvPr/>
        </p:nvSpPr>
        <p:spPr>
          <a:xfrm>
            <a:off x="1044575" y="188913"/>
            <a:ext cx="792162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again. What are Cheng Han’s plans for the future? Complete the chart. </a:t>
            </a:r>
            <a:endParaRPr lang="en-US" altLang="zh-CN" sz="2400" b="1" i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2" name="Oval 2"/>
          <p:cNvSpPr/>
          <p:nvPr/>
        </p:nvSpPr>
        <p:spPr>
          <a:xfrm>
            <a:off x="73025" y="2603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2b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97" name="Section A 2b.mp3" descr="Section A 2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35825" y="692150"/>
            <a:ext cx="720725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163" fill="hold"/>
                                        <p:tgtEl>
                                          <p:spTgt spid="28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7"/>
                  </p:tgtEl>
                </p:cond>
              </p:nextCondLst>
            </p:seq>
          </p:childTnLst>
        </p:cTn>
      </p:par>
    </p:tnLst>
    <p:bldLst>
      <p:bldP spid="28691" grpId="0"/>
      <p:bldP spid="28692" grpId="0"/>
      <p:bldP spid="28693" grpId="0"/>
      <p:bldP spid="286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29697"/>
          <p:cNvSpPr txBox="1"/>
          <p:nvPr/>
        </p:nvSpPr>
        <p:spPr>
          <a:xfrm>
            <a:off x="34925" y="-19050"/>
            <a:ext cx="8858250" cy="7578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【</a:t>
            </a:r>
            <a:r>
              <a:rPr lang="zh-CN" altLang="en-US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课堂训练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】</a:t>
            </a:r>
            <a:r>
              <a:rPr lang="zh-CN" altLang="en-US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一定留在课堂上做！</a:t>
            </a:r>
            <a:endParaRPr lang="zh-CN" altLang="en-US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A: ________ do you want to be when you 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______ ________, Cheng Han?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B: I ________ to be a teacher. 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A: A re you _________ to _________ to Beijing?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B: No, I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</a:rPr>
              <a:t>’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m going to move to Shanghai.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A: And _______ are you going to ___________ 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 teacher?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B: Well, I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</a:rPr>
              <a:t>’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m going to ______ how to _________ 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children.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A: ________ are you going to ________?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B: I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</a:rPr>
              <a:t>’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m going to _______ ________ ___________ </a:t>
            </a:r>
            <a:endParaRPr lang="en-US" altLang="zh-CN" sz="2800" b="1" dirty="0"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and college first. </a:t>
            </a:r>
            <a:endParaRPr lang="en-US" altLang="zh-CN" sz="28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9699" name="文本框 29698"/>
          <p:cNvSpPr txBox="1"/>
          <p:nvPr/>
        </p:nvSpPr>
        <p:spPr>
          <a:xfrm>
            <a:off x="612775" y="549275"/>
            <a:ext cx="145097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612775" y="1054100"/>
            <a:ext cx="23971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grow    up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673100" y="1674813"/>
            <a:ext cx="2398713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want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2" name="文本框 29701"/>
          <p:cNvSpPr txBox="1"/>
          <p:nvPr/>
        </p:nvSpPr>
        <p:spPr>
          <a:xfrm>
            <a:off x="2628900" y="2205038"/>
            <a:ext cx="4041775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going           move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3" name="文本框 29702"/>
          <p:cNvSpPr txBox="1"/>
          <p:nvPr/>
        </p:nvSpPr>
        <p:spPr>
          <a:xfrm>
            <a:off x="1763713" y="3357563"/>
            <a:ext cx="145732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4" name="文本框 29703"/>
          <p:cNvSpPr txBox="1"/>
          <p:nvPr/>
        </p:nvSpPr>
        <p:spPr>
          <a:xfrm>
            <a:off x="6588125" y="3429000"/>
            <a:ext cx="24003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become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5" name="文本框 29704"/>
          <p:cNvSpPr txBox="1"/>
          <p:nvPr/>
        </p:nvSpPr>
        <p:spPr>
          <a:xfrm>
            <a:off x="4140200" y="4581525"/>
            <a:ext cx="23971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learn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6" name="文本框 29705"/>
          <p:cNvSpPr txBox="1"/>
          <p:nvPr/>
        </p:nvSpPr>
        <p:spPr>
          <a:xfrm>
            <a:off x="7092950" y="4581525"/>
            <a:ext cx="1655763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teach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7" name="文本框 29706"/>
          <p:cNvSpPr txBox="1"/>
          <p:nvPr/>
        </p:nvSpPr>
        <p:spPr>
          <a:xfrm>
            <a:off x="684213" y="5734050"/>
            <a:ext cx="239712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When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708" name="文本框 29707"/>
          <p:cNvSpPr txBox="1"/>
          <p:nvPr/>
        </p:nvSpPr>
        <p:spPr>
          <a:xfrm>
            <a:off x="5724525" y="5734050"/>
            <a:ext cx="2398713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start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9" name="文本框 29708"/>
          <p:cNvSpPr txBox="1"/>
          <p:nvPr/>
        </p:nvSpPr>
        <p:spPr>
          <a:xfrm>
            <a:off x="3205163" y="6310313"/>
            <a:ext cx="518477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finish      high       school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710" name="Section A 2b.mp3" descr="Section A 2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77050" y="0"/>
            <a:ext cx="719138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5163" fill="hold"/>
                                        <p:tgtEl>
                                          <p:spTgt spid="29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0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10"/>
                </p:tgtEl>
              </p:cMediaNode>
            </p:audio>
          </p:childTnLst>
        </p:cTn>
      </p:par>
    </p:tnLst>
    <p:bldLst>
      <p:bldP spid="29699" grpId="0" bldLvl="0"/>
      <p:bldP spid="29700" grpId="0" bldLvl="0"/>
      <p:bldP spid="29701" grpId="0" bldLvl="0"/>
      <p:bldP spid="29702" grpId="0" bldLvl="0"/>
      <p:bldP spid="29703" grpId="0" bldLvl="0"/>
      <p:bldP spid="29704" grpId="0" bldLvl="0"/>
      <p:bldP spid="29705" grpId="0" bldLvl="0"/>
      <p:bldP spid="29706" grpId="0" bldLvl="0"/>
      <p:bldP spid="29707" grpId="0" bldLvl="0"/>
      <p:bldP spid="29708" grpId="0" bldLvl="0"/>
      <p:bldP spid="29709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ext Box 3"/>
          <p:cNvSpPr txBox="1"/>
          <p:nvPr/>
        </p:nvSpPr>
        <p:spPr>
          <a:xfrm>
            <a:off x="552450" y="1884363"/>
            <a:ext cx="7848600" cy="47783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endParaRPr lang="zh-CN" altLang="en-US" sz="2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Rectangle 4"/>
          <p:cNvSpPr/>
          <p:nvPr/>
        </p:nvSpPr>
        <p:spPr>
          <a:xfrm>
            <a:off x="466725" y="1836738"/>
            <a:ext cx="6345238" cy="57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He is going to be a teacher.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Rectangle 5"/>
          <p:cNvSpPr/>
          <p:nvPr/>
        </p:nvSpPr>
        <p:spPr>
          <a:xfrm>
            <a:off x="468313" y="3097213"/>
            <a:ext cx="8353425" cy="57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He is going to</a:t>
            </a:r>
            <a:r>
              <a:rPr lang="en-US" altLang="zh-CN" sz="3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move to Beijing.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5" name="Rectangle 6"/>
          <p:cNvSpPr/>
          <p:nvPr/>
        </p:nvSpPr>
        <p:spPr>
          <a:xfrm>
            <a:off x="396875" y="4284663"/>
            <a:ext cx="8999538" cy="577850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He</a:t>
            </a:r>
            <a:r>
              <a:rPr lang="en-US" altLang="zh-CN" sz="3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going to  learn how to teach children.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Rectangle 7"/>
          <p:cNvSpPr/>
          <p:nvPr/>
        </p:nvSpPr>
        <p:spPr>
          <a:xfrm>
            <a:off x="396875" y="5438775"/>
            <a:ext cx="7724775" cy="1038225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/>
          <a:p>
            <a:pPr defTabSz="913130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He is going to finish high school and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3130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college first.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2" name="Text Box 8"/>
          <p:cNvSpPr txBox="1"/>
          <p:nvPr/>
        </p:nvSpPr>
        <p:spPr>
          <a:xfrm>
            <a:off x="466725" y="1260475"/>
            <a:ext cx="8355013" cy="638175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A: What is Cheng Han going to be?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3" name="Text Box 9"/>
          <p:cNvSpPr txBox="1"/>
          <p:nvPr/>
        </p:nvSpPr>
        <p:spPr>
          <a:xfrm>
            <a:off x="466725" y="2376488"/>
            <a:ext cx="9002713" cy="639762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A: Where is Cheng Han going to move?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4" name="Text Box 10"/>
          <p:cNvSpPr txBox="1"/>
          <p:nvPr/>
        </p:nvSpPr>
        <p:spPr>
          <a:xfrm>
            <a:off x="466725" y="3638550"/>
            <a:ext cx="7945438" cy="638175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A: What is Cheng Han going to do?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5" name="Text Box 11"/>
          <p:cNvSpPr txBox="1"/>
          <p:nvPr/>
        </p:nvSpPr>
        <p:spPr>
          <a:xfrm>
            <a:off x="396875" y="4789488"/>
            <a:ext cx="8856663" cy="639762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A: When is Cheng Han going to start?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6" name="Rectangle 12"/>
          <p:cNvSpPr/>
          <p:nvPr/>
        </p:nvSpPr>
        <p:spPr>
          <a:xfrm>
            <a:off x="400050" y="741363"/>
            <a:ext cx="7294563" cy="4492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ctr"/>
          <a:p>
            <a:pPr defTabSz="91313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2c</a:t>
            </a:r>
            <a:r>
              <a:rPr lang="en-US" altLang="zh-CN" sz="3600" b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Ask and answer questions</a:t>
            </a:r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WordArt 4"/>
          <p:cNvSpPr>
            <a:spLocks noTextEdit="1"/>
          </p:cNvSpPr>
          <p:nvPr/>
        </p:nvSpPr>
        <p:spPr>
          <a:xfrm>
            <a:off x="2700338" y="188913"/>
            <a:ext cx="3600450" cy="765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/>
            <a:r>
              <a:rPr lang="zh-CN" altLang="en-US" sz="4000" b="1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4000" b="1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3" name="Text Box 5"/>
          <p:cNvSpPr txBox="1"/>
          <p:nvPr/>
        </p:nvSpPr>
        <p:spPr>
          <a:xfrm>
            <a:off x="0" y="981075"/>
            <a:ext cx="8604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写出下列单词。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0" y="1557338"/>
            <a:ext cx="9144000" cy="4379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41325" indent="-441325">
              <a:lnSpc>
                <a:spcPct val="11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1. My father is good at computer science. He works as a computer ___________ 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程序师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).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41325" indent="-441325">
              <a:lnSpc>
                <a:spcPct val="11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2. The boy likes planes very much and he wants to be a _______(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飞行员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) in the future.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41325" indent="-441325">
              <a:lnSpc>
                <a:spcPct val="11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3. Mary is a beautiful ________(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小提琴手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)  from America.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41325" indent="-441325">
              <a:lnSpc>
                <a:spcPct val="11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4. Pedro’s dream is to be a famous  _________ 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工程师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) in the future.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Text Box 6"/>
          <p:cNvSpPr txBox="1"/>
          <p:nvPr/>
        </p:nvSpPr>
        <p:spPr>
          <a:xfrm>
            <a:off x="4645025" y="1989138"/>
            <a:ext cx="2881313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programmer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3419475" y="3141663"/>
            <a:ext cx="165735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pilot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51" name="Text Box 19"/>
          <p:cNvSpPr txBox="1"/>
          <p:nvPr/>
        </p:nvSpPr>
        <p:spPr>
          <a:xfrm>
            <a:off x="4356100" y="3644900"/>
            <a:ext cx="208915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violinist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52" name="Text Box 22"/>
          <p:cNvSpPr txBox="1"/>
          <p:nvPr/>
        </p:nvSpPr>
        <p:spPr>
          <a:xfrm>
            <a:off x="7092950" y="4654550"/>
            <a:ext cx="187166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engineer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  <p:bldP spid="317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32769"/>
          <p:cNvSpPr/>
          <p:nvPr/>
        </p:nvSpPr>
        <p:spPr>
          <a:xfrm>
            <a:off x="1836738" y="2060575"/>
            <a:ext cx="6335712" cy="1846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99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  <a:endParaRPr lang="zh-CN" altLang="en-US" sz="3600">
              <a:ln w="9525" cap="flat" cmpd="sng">
                <a:solidFill>
                  <a:srgbClr val="99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姚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549275"/>
            <a:ext cx="3311525" cy="460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611188" y="5445125"/>
            <a:ext cx="4465637" cy="63817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/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basketball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player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5940425" y="5248275"/>
            <a:ext cx="2232025" cy="700088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doctor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Picture 5" descr="doc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981075"/>
            <a:ext cx="2651125" cy="374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2"/>
          <p:cNvSpPr txBox="1"/>
          <p:nvPr/>
        </p:nvSpPr>
        <p:spPr>
          <a:xfrm>
            <a:off x="1212850" y="5408613"/>
            <a:ext cx="2447925" cy="6397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pianist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5627688" y="5408613"/>
            <a:ext cx="2232025" cy="6397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teacher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7" name="Picture 4" descr="index_r3_c7"/>
          <p:cNvPicPr>
            <a:picLocks noChangeAspect="1"/>
          </p:cNvPicPr>
          <p:nvPr/>
        </p:nvPicPr>
        <p:blipFill>
          <a:blip r:embed="rId1"/>
          <a:srcRect l="5536" t="3583" r="8942" b="1772"/>
          <a:stretch>
            <a:fillRect/>
          </a:stretch>
        </p:blipFill>
        <p:spPr>
          <a:xfrm>
            <a:off x="1020763" y="458788"/>
            <a:ext cx="2778125" cy="475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teacher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4572000" y="1123950"/>
            <a:ext cx="4098925" cy="3787775"/>
          </a:xfr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engineer"/>
          <p:cNvPicPr>
            <a:picLocks noGrp="1" noChangeAspect="1"/>
          </p:cNvPicPr>
          <p:nvPr>
            <p:ph type="body" idx="4294967295"/>
          </p:nvPr>
        </p:nvPicPr>
        <p:blipFill>
          <a:blip r:embed="rId1"/>
          <a:stretch>
            <a:fillRect/>
          </a:stretch>
        </p:blipFill>
        <p:spPr>
          <a:xfrm>
            <a:off x="349250" y="909638"/>
            <a:ext cx="4257675" cy="4662487"/>
          </a:xfrm>
          <a:ln/>
        </p:spPr>
      </p:pic>
      <p:sp>
        <p:nvSpPr>
          <p:cNvPr id="8195" name="Text Box 3"/>
          <p:cNvSpPr txBox="1"/>
          <p:nvPr/>
        </p:nvSpPr>
        <p:spPr>
          <a:xfrm>
            <a:off x="827088" y="5678488"/>
            <a:ext cx="2736850" cy="6397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engineer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6" name="图片 7" descr="QQ截图20130806100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19200"/>
            <a:ext cx="3276600" cy="408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4"/>
          <p:cNvSpPr txBox="1"/>
          <p:nvPr/>
        </p:nvSpPr>
        <p:spPr>
          <a:xfrm>
            <a:off x="6011863" y="5518150"/>
            <a:ext cx="24384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3130">
              <a:spcBef>
                <a:spcPct val="50000"/>
              </a:spcBef>
            </a:pPr>
            <a:r>
              <a:rPr lang="en-GB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cook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3"/>
          <p:cNvSpPr txBox="1"/>
          <p:nvPr/>
        </p:nvSpPr>
        <p:spPr>
          <a:xfrm>
            <a:off x="971550" y="5300663"/>
            <a:ext cx="3527425" cy="6397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actor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图片 9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765175"/>
            <a:ext cx="3413125" cy="390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3"/>
          <p:cNvSpPr txBox="1"/>
          <p:nvPr/>
        </p:nvSpPr>
        <p:spPr>
          <a:xfrm>
            <a:off x="5219700" y="4989513"/>
            <a:ext cx="3527425" cy="6397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defTabSz="913130"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violinist</a:t>
            </a:r>
            <a:endParaRPr lang="en-US" altLang="zh-CN" sz="36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6" name="图片 9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60350"/>
            <a:ext cx="3673475" cy="475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 descr="QQ截图2013080610055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96975"/>
            <a:ext cx="3960813" cy="367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1035"/>
          <p:cNvSpPr txBox="1"/>
          <p:nvPr/>
        </p:nvSpPr>
        <p:spPr>
          <a:xfrm>
            <a:off x="1066800" y="5029200"/>
            <a:ext cx="3505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>
              <a:spcBef>
                <a:spcPct val="50000"/>
              </a:spcBef>
            </a:pPr>
            <a:r>
              <a:rPr lang="en-US" altLang="x-none" sz="4800" i="1" noProof="1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x-none" sz="3600" b="1" noProof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bus driver</a:t>
            </a:r>
            <a:endParaRPr lang="en-US" altLang="x-none" sz="3600" b="1" noProof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4" name="图片 10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1341438"/>
            <a:ext cx="4535487" cy="349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1035"/>
          <p:cNvSpPr txBox="1"/>
          <p:nvPr/>
        </p:nvSpPr>
        <p:spPr>
          <a:xfrm>
            <a:off x="5133975" y="4968875"/>
            <a:ext cx="3505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>
              <a:spcBef>
                <a:spcPct val="50000"/>
              </a:spcBef>
            </a:pPr>
            <a:r>
              <a:rPr lang="en-US" altLang="x-none" sz="4800" i="1" noProof="1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4800" i="1" noProof="1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3600" b="1" noProof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pilot</a:t>
            </a:r>
            <a:endParaRPr lang="zh-CN" altLang="en-US" sz="3600" b="1" noProof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221" name="文本框 10245"/>
          <p:cNvSpPr txBox="1"/>
          <p:nvPr/>
        </p:nvSpPr>
        <p:spPr>
          <a:xfrm>
            <a:off x="2032000" y="3303588"/>
            <a:ext cx="5080000" cy="250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0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ABAB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文本框 10246"/>
          <p:cNvSpPr txBox="1"/>
          <p:nvPr/>
        </p:nvSpPr>
        <p:spPr>
          <a:xfrm>
            <a:off x="2032000" y="3303588"/>
            <a:ext cx="5080000" cy="250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0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ABAB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3348038" y="1485900"/>
            <a:ext cx="5976937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a basketball player. 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Text Box 7"/>
          <p:cNvSpPr txBox="1"/>
          <p:nvPr/>
        </p:nvSpPr>
        <p:spPr>
          <a:xfrm>
            <a:off x="3421063" y="5013325"/>
            <a:ext cx="6265862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a teacher.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9"/>
          <p:cNvSpPr txBox="1"/>
          <p:nvPr/>
        </p:nvSpPr>
        <p:spPr>
          <a:xfrm>
            <a:off x="468313" y="188913"/>
            <a:ext cx="8497887" cy="579437"/>
          </a:xfrm>
          <a:prstGeom prst="rect">
            <a:avLst/>
          </a:prstGeom>
          <a:solidFill>
            <a:srgbClr val="993366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i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do you want to be when you grow up?</a:t>
            </a:r>
            <a:endParaRPr lang="en-US" altLang="zh-CN" sz="3200" b="1" i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9" name="Picture 2" descr="http://t2.baidu.com/it/u=257382783,3808371802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909638"/>
            <a:ext cx="2808287" cy="250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4" descr="http://t2.baidu.com/it/u=270371062,4275458167&amp;fm=23&amp;gp=0.jpg"/>
          <p:cNvPicPr>
            <a:picLocks noChangeAspect="1"/>
          </p:cNvPicPr>
          <p:nvPr/>
        </p:nvPicPr>
        <p:blipFill>
          <a:blip r:embed="rId3"/>
          <a:srcRect b="9677"/>
          <a:stretch>
            <a:fillRect/>
          </a:stretch>
        </p:blipFill>
        <p:spPr>
          <a:xfrm>
            <a:off x="339725" y="4078288"/>
            <a:ext cx="29368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8"/>
          <p:cNvSpPr txBox="1"/>
          <p:nvPr/>
        </p:nvSpPr>
        <p:spPr>
          <a:xfrm>
            <a:off x="3419475" y="1701800"/>
            <a:ext cx="49688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</a:t>
            </a:r>
            <a:r>
              <a:rPr lang="en-US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actor. 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6" name="Picture 6" descr="http://t12.baidu.com/it/u=3491986643,1458495982&amp;fm=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908050"/>
            <a:ext cx="2159000" cy="266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9"/>
          <p:cNvSpPr txBox="1"/>
          <p:nvPr/>
        </p:nvSpPr>
        <p:spPr>
          <a:xfrm>
            <a:off x="323850" y="117475"/>
            <a:ext cx="8569325" cy="577850"/>
          </a:xfrm>
          <a:prstGeom prst="rect">
            <a:avLst/>
          </a:prstGeom>
          <a:solidFill>
            <a:srgbClr val="993366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i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do you want to be when you grow up?</a:t>
            </a:r>
            <a:endParaRPr lang="en-US" altLang="zh-CN" sz="3200" b="1" i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3" name="图片 12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789363"/>
            <a:ext cx="2159000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 Box 8"/>
          <p:cNvSpPr txBox="1"/>
          <p:nvPr/>
        </p:nvSpPr>
        <p:spPr>
          <a:xfrm>
            <a:off x="3419475" y="4940300"/>
            <a:ext cx="56467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want to be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scientist.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/>
      <p:bldP spid="12294" grpId="0" bldLvl="0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4506</Words>
  <Application>WPS 演示</Application>
  <PresentationFormat>在屏幕上显示</PresentationFormat>
  <Paragraphs>305</Paragraphs>
  <Slides>29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Latha</vt:lpstr>
      <vt:lpstr>微软雅黑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</dc:creator>
  <cp:lastModifiedBy>海派甜心</cp:lastModifiedBy>
  <cp:revision>3</cp:revision>
  <dcterms:created xsi:type="dcterms:W3CDTF">2012-06-06T01:30:27Z</dcterms:created>
  <dcterms:modified xsi:type="dcterms:W3CDTF">2021-05-02T02:14:12Z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